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4"/>
  </p:notesMasterIdLst>
  <p:sldIdLst>
    <p:sldId id="256" r:id="rId2"/>
    <p:sldId id="257" r:id="rId3"/>
    <p:sldId id="259" r:id="rId4"/>
    <p:sldId id="325" r:id="rId5"/>
    <p:sldId id="289" r:id="rId6"/>
    <p:sldId id="333" r:id="rId7"/>
    <p:sldId id="319" r:id="rId8"/>
    <p:sldId id="273" r:id="rId9"/>
    <p:sldId id="277" r:id="rId10"/>
    <p:sldId id="332" r:id="rId11"/>
    <p:sldId id="320" r:id="rId12"/>
    <p:sldId id="335" r:id="rId13"/>
    <p:sldId id="321" r:id="rId14"/>
    <p:sldId id="322" r:id="rId15"/>
    <p:sldId id="323" r:id="rId16"/>
    <p:sldId id="326" r:id="rId17"/>
    <p:sldId id="261" r:id="rId18"/>
    <p:sldId id="328" r:id="rId19"/>
    <p:sldId id="327" r:id="rId20"/>
    <p:sldId id="330" r:id="rId21"/>
    <p:sldId id="329" r:id="rId22"/>
    <p:sldId id="336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FEF4BA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2383" autoAdjust="0"/>
  </p:normalViewPr>
  <p:slideViewPr>
    <p:cSldViewPr>
      <p:cViewPr varScale="1">
        <p:scale>
          <a:sx n="68" d="100"/>
          <a:sy n="68" d="100"/>
        </p:scale>
        <p:origin x="-57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021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jpeg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image" Target="../media/image35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21B819C-58D5-460E-BCB8-38ABC192974C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A6149C1-A0DC-48FB-90FD-25406158D9A3}">
      <dgm:prSet phldrT="[Текст]" custT="1"/>
      <dgm:spPr/>
      <dgm:t>
        <a:bodyPr/>
        <a:lstStyle/>
        <a:p>
          <a:endParaRPr lang="ru-RU" sz="1000" dirty="0" smtClean="0"/>
        </a:p>
        <a:p>
          <a:endParaRPr lang="ru-RU" sz="1200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Свинокомплекс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ООО «Моргинское» на 1260 репродуктивных свиноматок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CE672805-AFCD-4F61-BA2A-6B9035A19422}" type="parTrans" cxnId="{4BC0C0F0-DDF2-4246-9D27-9E7AEF26987F}">
      <dgm:prSet/>
      <dgm:spPr/>
      <dgm:t>
        <a:bodyPr/>
        <a:lstStyle/>
        <a:p>
          <a:endParaRPr lang="ru-RU"/>
        </a:p>
      </dgm:t>
    </dgm:pt>
    <dgm:pt modelId="{99789E22-C755-404F-AA10-1C597813AC4A}" type="sibTrans" cxnId="{4BC0C0F0-DDF2-4246-9D27-9E7AEF26987F}">
      <dgm:prSet/>
      <dgm:spPr/>
      <dgm:t>
        <a:bodyPr/>
        <a:lstStyle/>
        <a:p>
          <a:endParaRPr lang="ru-RU"/>
        </a:p>
      </dgm:t>
    </dgm:pt>
    <dgm:pt modelId="{6688B201-DAAD-484B-8BF5-9F93C6097FA8}">
      <dgm:prSet phldrT="[Текст]" custT="1"/>
      <dgm:spPr/>
      <dgm:t>
        <a:bodyPr/>
        <a:lstStyle/>
        <a:p>
          <a:endParaRPr lang="ru-RU" sz="900" dirty="0" smtClean="0"/>
        </a:p>
        <a:p>
          <a:endParaRPr lang="ru-RU" sz="900" dirty="0" smtClean="0"/>
        </a:p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Молочный комплекс  ООО «Агрофирма Юбилейная» на 1000 голов.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AD243D17-7C40-42D0-B702-D12ED3CD1336}" type="parTrans" cxnId="{630EE7EE-8007-4308-83AC-1DA9EDA82444}">
      <dgm:prSet/>
      <dgm:spPr/>
      <dgm:t>
        <a:bodyPr/>
        <a:lstStyle/>
        <a:p>
          <a:endParaRPr lang="ru-RU"/>
        </a:p>
      </dgm:t>
    </dgm:pt>
    <dgm:pt modelId="{031C6094-A2FD-4282-8471-61A66798ED59}" type="sibTrans" cxnId="{630EE7EE-8007-4308-83AC-1DA9EDA82444}">
      <dgm:prSet/>
      <dgm:spPr/>
      <dgm:t>
        <a:bodyPr/>
        <a:lstStyle/>
        <a:p>
          <a:endParaRPr lang="ru-RU"/>
        </a:p>
      </dgm:t>
    </dgm:pt>
    <dgm:pt modelId="{C77966B4-060D-46D4-8208-A68B5962C2F0}">
      <dgm:prSet phldrT="[Текст]" custT="1"/>
      <dgm:spPr/>
      <dgm:t>
        <a:bodyPr/>
        <a:lstStyle/>
        <a:p>
          <a:endParaRPr lang="ru-RU" sz="1200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ООО «Магма Керамик» - производство кирпича 42 млн.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усл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. кирпичей в год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86808DBA-425E-49B7-A8D1-3DB80D7D7603}" type="parTrans" cxnId="{41808373-1F32-4412-86BE-9AAC0C7CA763}">
      <dgm:prSet/>
      <dgm:spPr/>
      <dgm:t>
        <a:bodyPr/>
        <a:lstStyle/>
        <a:p>
          <a:endParaRPr lang="ru-RU"/>
        </a:p>
      </dgm:t>
    </dgm:pt>
    <dgm:pt modelId="{AC731DD0-D2A2-4960-BDE4-829102248197}" type="sibTrans" cxnId="{41808373-1F32-4412-86BE-9AAC0C7CA763}">
      <dgm:prSet/>
      <dgm:spPr/>
      <dgm:t>
        <a:bodyPr/>
        <a:lstStyle/>
        <a:p>
          <a:endParaRPr lang="ru-RU"/>
        </a:p>
      </dgm:t>
    </dgm:pt>
    <dgm:pt modelId="{79459EA1-1859-4A44-9516-6A753EAAB820}" type="pres">
      <dgm:prSet presAssocID="{221B819C-58D5-460E-BCB8-38ABC192974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570598F-B2D0-46D0-B68F-3B9F26197BCF}" type="pres">
      <dgm:prSet presAssocID="{221B819C-58D5-460E-BCB8-38ABC192974C}" presName="fgShape" presStyleLbl="fgShp" presStyleIdx="0" presStyleCnt="1" custLinFactNeighborX="42849" custLinFactNeighborY="17907"/>
      <dgm:spPr/>
    </dgm:pt>
    <dgm:pt modelId="{3EBDC75C-F01E-4224-B176-BA74A68CB1A1}" type="pres">
      <dgm:prSet presAssocID="{221B819C-58D5-460E-BCB8-38ABC192974C}" presName="linComp" presStyleCnt="0"/>
      <dgm:spPr/>
    </dgm:pt>
    <dgm:pt modelId="{2D641385-7766-4B7E-97CC-952E555FF355}" type="pres">
      <dgm:prSet presAssocID="{5A6149C1-A0DC-48FB-90FD-25406158D9A3}" presName="compNode" presStyleCnt="0"/>
      <dgm:spPr/>
    </dgm:pt>
    <dgm:pt modelId="{E9DD4503-BA3B-4DE1-BFD1-F2C95F358BC1}" type="pres">
      <dgm:prSet presAssocID="{5A6149C1-A0DC-48FB-90FD-25406158D9A3}" presName="bkgdShape" presStyleLbl="node1" presStyleIdx="0" presStyleCnt="3"/>
      <dgm:spPr/>
      <dgm:t>
        <a:bodyPr/>
        <a:lstStyle/>
        <a:p>
          <a:endParaRPr lang="ru-RU"/>
        </a:p>
      </dgm:t>
    </dgm:pt>
    <dgm:pt modelId="{69AF3F0F-8D65-415D-B1D1-80F85F5153D2}" type="pres">
      <dgm:prSet presAssocID="{5A6149C1-A0DC-48FB-90FD-25406158D9A3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361F71-CBB6-4E85-A083-27F786CAD351}" type="pres">
      <dgm:prSet presAssocID="{5A6149C1-A0DC-48FB-90FD-25406158D9A3}" presName="invisiNode" presStyleLbl="node1" presStyleIdx="0" presStyleCnt="3"/>
      <dgm:spPr/>
    </dgm:pt>
    <dgm:pt modelId="{4329EC61-C4CF-4E67-8CC8-D522FCCC598C}" type="pres">
      <dgm:prSet presAssocID="{5A6149C1-A0DC-48FB-90FD-25406158D9A3}" presName="imagNode" presStyleLbl="fgImgPlace1" presStyleIdx="0" presStyleCnt="3" custScaleX="239793" custScaleY="162355" custLinFactNeighborX="11048" custLinFactNeighborY="-297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AF9243E1-CA98-4DFB-8FB3-76FC8F8FAA95}" type="pres">
      <dgm:prSet presAssocID="{99789E22-C755-404F-AA10-1C597813AC4A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DAC4A2E-52F3-43D6-B884-635E94ABE3B3}" type="pres">
      <dgm:prSet presAssocID="{6688B201-DAAD-484B-8BF5-9F93C6097FA8}" presName="compNode" presStyleCnt="0"/>
      <dgm:spPr/>
    </dgm:pt>
    <dgm:pt modelId="{60EE2BB7-9686-4F5D-8928-FAC2DD822385}" type="pres">
      <dgm:prSet presAssocID="{6688B201-DAAD-484B-8BF5-9F93C6097FA8}" presName="bkgdShape" presStyleLbl="node1" presStyleIdx="1" presStyleCnt="3"/>
      <dgm:spPr/>
      <dgm:t>
        <a:bodyPr/>
        <a:lstStyle/>
        <a:p>
          <a:endParaRPr lang="ru-RU"/>
        </a:p>
      </dgm:t>
    </dgm:pt>
    <dgm:pt modelId="{9C2FF7CF-09E6-47BD-8050-7BDB5629608C}" type="pres">
      <dgm:prSet presAssocID="{6688B201-DAAD-484B-8BF5-9F93C6097FA8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C2A334-BA86-43B7-84E7-66882D2CC67C}" type="pres">
      <dgm:prSet presAssocID="{6688B201-DAAD-484B-8BF5-9F93C6097FA8}" presName="invisiNode" presStyleLbl="node1" presStyleIdx="1" presStyleCnt="3"/>
      <dgm:spPr/>
    </dgm:pt>
    <dgm:pt modelId="{5A4F8E9D-CFD2-4EE0-AA5D-41A126C625F4}" type="pres">
      <dgm:prSet presAssocID="{6688B201-DAAD-484B-8BF5-9F93C6097FA8}" presName="imagNode" presStyleLbl="fgImgPlace1" presStyleIdx="1" presStyleCnt="3" custScaleX="238762" custScaleY="167408" custLinFactNeighborX="2848" custLinFactNeighborY="-8468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B739469E-5DF3-4BEB-A18F-EDD1C7B145EB}" type="pres">
      <dgm:prSet presAssocID="{031C6094-A2FD-4282-8471-61A66798ED5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532D1C65-2A21-4F98-B995-095E9D366C06}" type="pres">
      <dgm:prSet presAssocID="{C77966B4-060D-46D4-8208-A68B5962C2F0}" presName="compNode" presStyleCnt="0"/>
      <dgm:spPr/>
    </dgm:pt>
    <dgm:pt modelId="{E5F17399-5002-4847-921A-C7FEEB7D2B34}" type="pres">
      <dgm:prSet presAssocID="{C77966B4-060D-46D4-8208-A68B5962C2F0}" presName="bkgdShape" presStyleLbl="node1" presStyleIdx="2" presStyleCnt="3" custScaleX="101494" custLinFactNeighborX="1279" custLinFactNeighborY="-2612"/>
      <dgm:spPr/>
      <dgm:t>
        <a:bodyPr/>
        <a:lstStyle/>
        <a:p>
          <a:endParaRPr lang="ru-RU"/>
        </a:p>
      </dgm:t>
    </dgm:pt>
    <dgm:pt modelId="{3BE74454-EDFE-43B2-93A6-303E828B06E4}" type="pres">
      <dgm:prSet presAssocID="{C77966B4-060D-46D4-8208-A68B5962C2F0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FE4BD1-FFAC-42BD-85F3-4C7210443FE9}" type="pres">
      <dgm:prSet presAssocID="{C77966B4-060D-46D4-8208-A68B5962C2F0}" presName="invisiNode" presStyleLbl="node1" presStyleIdx="2" presStyleCnt="3"/>
      <dgm:spPr/>
    </dgm:pt>
    <dgm:pt modelId="{82D204DA-00E0-4028-9824-479E60EB791C}" type="pres">
      <dgm:prSet presAssocID="{C77966B4-060D-46D4-8208-A68B5962C2F0}" presName="imagNode" presStyleLbl="fgImgPlace1" presStyleIdx="2" presStyleCnt="3" custScaleX="255560" custScaleY="167408" custLinFactNeighborX="-3940" custLinFactNeighborY="-8468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CDA41885-0BBE-4843-A2E9-9286CD5D76CE}" type="presOf" srcId="{221B819C-58D5-460E-BCB8-38ABC192974C}" destId="{79459EA1-1859-4A44-9516-6A753EAAB820}" srcOrd="0" destOrd="0" presId="urn:microsoft.com/office/officeart/2005/8/layout/hList7"/>
    <dgm:cxn modelId="{4BC0C0F0-DDF2-4246-9D27-9E7AEF26987F}" srcId="{221B819C-58D5-460E-BCB8-38ABC192974C}" destId="{5A6149C1-A0DC-48FB-90FD-25406158D9A3}" srcOrd="0" destOrd="0" parTransId="{CE672805-AFCD-4F61-BA2A-6B9035A19422}" sibTransId="{99789E22-C755-404F-AA10-1C597813AC4A}"/>
    <dgm:cxn modelId="{41808373-1F32-4412-86BE-9AAC0C7CA763}" srcId="{221B819C-58D5-460E-BCB8-38ABC192974C}" destId="{C77966B4-060D-46D4-8208-A68B5962C2F0}" srcOrd="2" destOrd="0" parTransId="{86808DBA-425E-49B7-A8D1-3DB80D7D7603}" sibTransId="{AC731DD0-D2A2-4960-BDE4-829102248197}"/>
    <dgm:cxn modelId="{9F917A27-E381-4350-8108-85456CCEBAF1}" type="presOf" srcId="{C77966B4-060D-46D4-8208-A68B5962C2F0}" destId="{3BE74454-EDFE-43B2-93A6-303E828B06E4}" srcOrd="1" destOrd="0" presId="urn:microsoft.com/office/officeart/2005/8/layout/hList7"/>
    <dgm:cxn modelId="{FD7B091C-8982-4D66-98B4-FAE7FA3CBA98}" type="presOf" srcId="{6688B201-DAAD-484B-8BF5-9F93C6097FA8}" destId="{60EE2BB7-9686-4F5D-8928-FAC2DD822385}" srcOrd="0" destOrd="0" presId="urn:microsoft.com/office/officeart/2005/8/layout/hList7"/>
    <dgm:cxn modelId="{9B25F868-1BB5-44F4-AFC1-FCFAAC549E7A}" type="presOf" srcId="{99789E22-C755-404F-AA10-1C597813AC4A}" destId="{AF9243E1-CA98-4DFB-8FB3-76FC8F8FAA95}" srcOrd="0" destOrd="0" presId="urn:microsoft.com/office/officeart/2005/8/layout/hList7"/>
    <dgm:cxn modelId="{3EFF9869-26D6-4781-B761-A7E5E4A66AEC}" type="presOf" srcId="{5A6149C1-A0DC-48FB-90FD-25406158D9A3}" destId="{69AF3F0F-8D65-415D-B1D1-80F85F5153D2}" srcOrd="1" destOrd="0" presId="urn:microsoft.com/office/officeart/2005/8/layout/hList7"/>
    <dgm:cxn modelId="{FB0DF019-B0F7-441D-9F39-39D4475C50A1}" type="presOf" srcId="{031C6094-A2FD-4282-8471-61A66798ED59}" destId="{B739469E-5DF3-4BEB-A18F-EDD1C7B145EB}" srcOrd="0" destOrd="0" presId="urn:microsoft.com/office/officeart/2005/8/layout/hList7"/>
    <dgm:cxn modelId="{70E63E00-DD96-4B3E-8E2A-994F8A61A879}" type="presOf" srcId="{6688B201-DAAD-484B-8BF5-9F93C6097FA8}" destId="{9C2FF7CF-09E6-47BD-8050-7BDB5629608C}" srcOrd="1" destOrd="0" presId="urn:microsoft.com/office/officeart/2005/8/layout/hList7"/>
    <dgm:cxn modelId="{EBF1F3D0-9929-447F-B9DC-ED01FDAC6955}" type="presOf" srcId="{5A6149C1-A0DC-48FB-90FD-25406158D9A3}" destId="{E9DD4503-BA3B-4DE1-BFD1-F2C95F358BC1}" srcOrd="0" destOrd="0" presId="urn:microsoft.com/office/officeart/2005/8/layout/hList7"/>
    <dgm:cxn modelId="{630EE7EE-8007-4308-83AC-1DA9EDA82444}" srcId="{221B819C-58D5-460E-BCB8-38ABC192974C}" destId="{6688B201-DAAD-484B-8BF5-9F93C6097FA8}" srcOrd="1" destOrd="0" parTransId="{AD243D17-7C40-42D0-B702-D12ED3CD1336}" sibTransId="{031C6094-A2FD-4282-8471-61A66798ED59}"/>
    <dgm:cxn modelId="{DC61F333-B102-4639-94B5-E034D21B187C}" type="presOf" srcId="{C77966B4-060D-46D4-8208-A68B5962C2F0}" destId="{E5F17399-5002-4847-921A-C7FEEB7D2B34}" srcOrd="0" destOrd="0" presId="urn:microsoft.com/office/officeart/2005/8/layout/hList7"/>
    <dgm:cxn modelId="{FE775996-1170-4014-AD80-CFF3391B77A8}" type="presParOf" srcId="{79459EA1-1859-4A44-9516-6A753EAAB820}" destId="{3570598F-B2D0-46D0-B68F-3B9F26197BCF}" srcOrd="0" destOrd="0" presId="urn:microsoft.com/office/officeart/2005/8/layout/hList7"/>
    <dgm:cxn modelId="{CAFFB8E4-756B-4A11-835D-97EAC1F12872}" type="presParOf" srcId="{79459EA1-1859-4A44-9516-6A753EAAB820}" destId="{3EBDC75C-F01E-4224-B176-BA74A68CB1A1}" srcOrd="1" destOrd="0" presId="urn:microsoft.com/office/officeart/2005/8/layout/hList7"/>
    <dgm:cxn modelId="{794102A6-1DFD-4AA4-AC79-C8F698B88244}" type="presParOf" srcId="{3EBDC75C-F01E-4224-B176-BA74A68CB1A1}" destId="{2D641385-7766-4B7E-97CC-952E555FF355}" srcOrd="0" destOrd="0" presId="urn:microsoft.com/office/officeart/2005/8/layout/hList7"/>
    <dgm:cxn modelId="{706D2DCE-B4C8-429B-A803-309C0A3E5FBC}" type="presParOf" srcId="{2D641385-7766-4B7E-97CC-952E555FF355}" destId="{E9DD4503-BA3B-4DE1-BFD1-F2C95F358BC1}" srcOrd="0" destOrd="0" presId="urn:microsoft.com/office/officeart/2005/8/layout/hList7"/>
    <dgm:cxn modelId="{B7DEC100-7A97-4E54-8EB9-19C2393ECF27}" type="presParOf" srcId="{2D641385-7766-4B7E-97CC-952E555FF355}" destId="{69AF3F0F-8D65-415D-B1D1-80F85F5153D2}" srcOrd="1" destOrd="0" presId="urn:microsoft.com/office/officeart/2005/8/layout/hList7"/>
    <dgm:cxn modelId="{180C86DB-FBC6-490A-9971-DFDAC1D9667A}" type="presParOf" srcId="{2D641385-7766-4B7E-97CC-952E555FF355}" destId="{67361F71-CBB6-4E85-A083-27F786CAD351}" srcOrd="2" destOrd="0" presId="urn:microsoft.com/office/officeart/2005/8/layout/hList7"/>
    <dgm:cxn modelId="{132465D8-A754-4306-B24A-140E61244BE0}" type="presParOf" srcId="{2D641385-7766-4B7E-97CC-952E555FF355}" destId="{4329EC61-C4CF-4E67-8CC8-D522FCCC598C}" srcOrd="3" destOrd="0" presId="urn:microsoft.com/office/officeart/2005/8/layout/hList7"/>
    <dgm:cxn modelId="{5A2E4CD8-369A-489D-981C-82BB400B0076}" type="presParOf" srcId="{3EBDC75C-F01E-4224-B176-BA74A68CB1A1}" destId="{AF9243E1-CA98-4DFB-8FB3-76FC8F8FAA95}" srcOrd="1" destOrd="0" presId="urn:microsoft.com/office/officeart/2005/8/layout/hList7"/>
    <dgm:cxn modelId="{15DB64E0-0F80-432A-8229-3244B64123A5}" type="presParOf" srcId="{3EBDC75C-F01E-4224-B176-BA74A68CB1A1}" destId="{ADAC4A2E-52F3-43D6-B884-635E94ABE3B3}" srcOrd="2" destOrd="0" presId="urn:microsoft.com/office/officeart/2005/8/layout/hList7"/>
    <dgm:cxn modelId="{D4F5E582-AE2A-4152-BA77-EE59C7D4AC0D}" type="presParOf" srcId="{ADAC4A2E-52F3-43D6-B884-635E94ABE3B3}" destId="{60EE2BB7-9686-4F5D-8928-FAC2DD822385}" srcOrd="0" destOrd="0" presId="urn:microsoft.com/office/officeart/2005/8/layout/hList7"/>
    <dgm:cxn modelId="{D278190F-2279-4B9C-85A3-1D243BAFB91D}" type="presParOf" srcId="{ADAC4A2E-52F3-43D6-B884-635E94ABE3B3}" destId="{9C2FF7CF-09E6-47BD-8050-7BDB5629608C}" srcOrd="1" destOrd="0" presId="urn:microsoft.com/office/officeart/2005/8/layout/hList7"/>
    <dgm:cxn modelId="{643B5EEC-A37B-414C-8649-02505479815C}" type="presParOf" srcId="{ADAC4A2E-52F3-43D6-B884-635E94ABE3B3}" destId="{C1C2A334-BA86-43B7-84E7-66882D2CC67C}" srcOrd="2" destOrd="0" presId="urn:microsoft.com/office/officeart/2005/8/layout/hList7"/>
    <dgm:cxn modelId="{C5D4B596-EEC5-4408-B73B-737B83E54713}" type="presParOf" srcId="{ADAC4A2E-52F3-43D6-B884-635E94ABE3B3}" destId="{5A4F8E9D-CFD2-4EE0-AA5D-41A126C625F4}" srcOrd="3" destOrd="0" presId="urn:microsoft.com/office/officeart/2005/8/layout/hList7"/>
    <dgm:cxn modelId="{878903BA-61A7-4589-919D-248D418FEF98}" type="presParOf" srcId="{3EBDC75C-F01E-4224-B176-BA74A68CB1A1}" destId="{B739469E-5DF3-4BEB-A18F-EDD1C7B145EB}" srcOrd="3" destOrd="0" presId="urn:microsoft.com/office/officeart/2005/8/layout/hList7"/>
    <dgm:cxn modelId="{FF7392BF-F23D-48E5-A218-86604676B36C}" type="presParOf" srcId="{3EBDC75C-F01E-4224-B176-BA74A68CB1A1}" destId="{532D1C65-2A21-4F98-B995-095E9D366C06}" srcOrd="4" destOrd="0" presId="urn:microsoft.com/office/officeart/2005/8/layout/hList7"/>
    <dgm:cxn modelId="{DC469764-6517-4B95-B046-318CE7E7D13C}" type="presParOf" srcId="{532D1C65-2A21-4F98-B995-095E9D366C06}" destId="{E5F17399-5002-4847-921A-C7FEEB7D2B34}" srcOrd="0" destOrd="0" presId="urn:microsoft.com/office/officeart/2005/8/layout/hList7"/>
    <dgm:cxn modelId="{6783BDCC-2189-47CC-BCD7-101EEC942FAF}" type="presParOf" srcId="{532D1C65-2A21-4F98-B995-095E9D366C06}" destId="{3BE74454-EDFE-43B2-93A6-303E828B06E4}" srcOrd="1" destOrd="0" presId="urn:microsoft.com/office/officeart/2005/8/layout/hList7"/>
    <dgm:cxn modelId="{2828686D-DB4F-4D61-9A63-7DD1881B117B}" type="presParOf" srcId="{532D1C65-2A21-4F98-B995-095E9D366C06}" destId="{4CFE4BD1-FFAC-42BD-85F3-4C7210443FE9}" srcOrd="2" destOrd="0" presId="urn:microsoft.com/office/officeart/2005/8/layout/hList7"/>
    <dgm:cxn modelId="{E8AA5B68-1420-497F-ABBD-35AC2C290BDA}" type="presParOf" srcId="{532D1C65-2A21-4F98-B995-095E9D366C06}" destId="{82D204DA-00E0-4028-9824-479E60EB791C}" srcOrd="3" destOrd="0" presId="urn:microsoft.com/office/officeart/2005/8/layout/hList7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E5CE00F-35B3-42E8-819F-608935CD8429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BB552CB-5989-488E-B799-C75FE5790DF1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ООО «ДЭКО» – производство краски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F638F416-ECF1-4421-9E6E-B70D219D4DD7}" type="parTrans" cxnId="{E4EBA785-491B-439E-BF37-2CDE1AEE0EB1}">
      <dgm:prSet/>
      <dgm:spPr/>
      <dgm:t>
        <a:bodyPr/>
        <a:lstStyle/>
        <a:p>
          <a:endParaRPr lang="ru-RU"/>
        </a:p>
      </dgm:t>
    </dgm:pt>
    <dgm:pt modelId="{3311F878-9E9B-495E-B343-2BBBCE29B49A}" type="sibTrans" cxnId="{E4EBA785-491B-439E-BF37-2CDE1AEE0EB1}">
      <dgm:prSet/>
      <dgm:spPr/>
      <dgm:t>
        <a:bodyPr/>
        <a:lstStyle/>
        <a:p>
          <a:endParaRPr lang="ru-RU"/>
        </a:p>
      </dgm:t>
    </dgm:pt>
    <dgm:pt modelId="{566B905D-3EC8-4520-933B-EABAFAAA05C3}">
      <dgm:prSet phldrT="[Текст]" custT="1"/>
      <dgm:spPr/>
      <dgm:t>
        <a:bodyPr/>
        <a:lstStyle/>
        <a:p>
          <a:endParaRPr lang="ru-RU" sz="1400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Семейная 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миниферма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на 36 свиноматок ИП  ГКФХ «</a:t>
          </a:r>
          <a:r>
            <a:rPr lang="ru-RU" sz="1400" dirty="0" err="1" smtClean="0">
              <a:latin typeface="Times New Roman" pitchFamily="18" charset="0"/>
              <a:cs typeface="Times New Roman" pitchFamily="18" charset="0"/>
            </a:rPr>
            <a:t>Грузнова</a:t>
          </a:r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 О.Г»  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209D65E4-6B11-4137-A70F-5C791BC99363}" type="parTrans" cxnId="{7B8517F8-E703-4FE6-B322-F8C017A47F41}">
      <dgm:prSet/>
      <dgm:spPr/>
      <dgm:t>
        <a:bodyPr/>
        <a:lstStyle/>
        <a:p>
          <a:endParaRPr lang="ru-RU"/>
        </a:p>
      </dgm:t>
    </dgm:pt>
    <dgm:pt modelId="{7C097844-27DE-4083-AEB7-F97F649781A7}" type="sibTrans" cxnId="{7B8517F8-E703-4FE6-B322-F8C017A47F41}">
      <dgm:prSet/>
      <dgm:spPr/>
      <dgm:t>
        <a:bodyPr/>
        <a:lstStyle/>
        <a:p>
          <a:endParaRPr lang="ru-RU"/>
        </a:p>
      </dgm:t>
    </dgm:pt>
    <dgm:pt modelId="{7F4E0C8E-7724-4B08-BC4D-10D71707C61F}" type="pres">
      <dgm:prSet presAssocID="{6E5CE00F-35B3-42E8-819F-608935CD842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EE55607-7C1D-45A5-9447-EBD3D868D251}" type="pres">
      <dgm:prSet presAssocID="{6E5CE00F-35B3-42E8-819F-608935CD8429}" presName="fgShape" presStyleLbl="fgShp" presStyleIdx="0" presStyleCnt="1" custLinFactNeighborX="-3554" custLinFactNeighborY="8339"/>
      <dgm:spPr/>
    </dgm:pt>
    <dgm:pt modelId="{316BA64E-6590-4916-9CA8-CF49C309EDF3}" type="pres">
      <dgm:prSet presAssocID="{6E5CE00F-35B3-42E8-819F-608935CD8429}" presName="linComp" presStyleCnt="0"/>
      <dgm:spPr/>
    </dgm:pt>
    <dgm:pt modelId="{C3B9E599-871E-4BDB-BF13-AF439951913E}" type="pres">
      <dgm:prSet presAssocID="{2BB552CB-5989-488E-B799-C75FE5790DF1}" presName="compNode" presStyleCnt="0"/>
      <dgm:spPr/>
    </dgm:pt>
    <dgm:pt modelId="{0D8566BE-2786-4A47-9E1C-6087B6A37BDB}" type="pres">
      <dgm:prSet presAssocID="{2BB552CB-5989-488E-B799-C75FE5790DF1}" presName="bkgdShape" presStyleLbl="node1" presStyleIdx="0" presStyleCnt="2" custScaleX="90453"/>
      <dgm:spPr/>
      <dgm:t>
        <a:bodyPr/>
        <a:lstStyle/>
        <a:p>
          <a:endParaRPr lang="ru-RU"/>
        </a:p>
      </dgm:t>
    </dgm:pt>
    <dgm:pt modelId="{C87E57A8-88D2-41C9-ADE8-9E6BD9998669}" type="pres">
      <dgm:prSet presAssocID="{2BB552CB-5989-488E-B799-C75FE5790DF1}" presName="nodeTx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CEAEC6-4C5A-4842-95BB-6A3275FF3974}" type="pres">
      <dgm:prSet presAssocID="{2BB552CB-5989-488E-B799-C75FE5790DF1}" presName="invisiNode" presStyleLbl="node1" presStyleIdx="0" presStyleCnt="2"/>
      <dgm:spPr/>
    </dgm:pt>
    <dgm:pt modelId="{2524B903-C1FF-47EF-89C5-9C8C4526EB7C}" type="pres">
      <dgm:prSet presAssocID="{2BB552CB-5989-488E-B799-C75FE5790DF1}" presName="imagNode" presStyleLbl="fgImgPlace1" presStyleIdx="0" presStyleCnt="2" custScaleX="230300" custScaleY="15480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DC3D5A73-05DF-48BB-8D7B-00F0930A93CB}" type="pres">
      <dgm:prSet presAssocID="{3311F878-9E9B-495E-B343-2BBBCE29B49A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0F82F8B-2D55-43EF-AFCD-993A13741502}" type="pres">
      <dgm:prSet presAssocID="{566B905D-3EC8-4520-933B-EABAFAAA05C3}" presName="compNode" presStyleCnt="0"/>
      <dgm:spPr/>
    </dgm:pt>
    <dgm:pt modelId="{EEC393A4-5963-49B9-AA1E-C5AA49858945}" type="pres">
      <dgm:prSet presAssocID="{566B905D-3EC8-4520-933B-EABAFAAA05C3}" presName="bkgdShape" presStyleLbl="node1" presStyleIdx="1" presStyleCnt="2"/>
      <dgm:spPr/>
      <dgm:t>
        <a:bodyPr/>
        <a:lstStyle/>
        <a:p>
          <a:endParaRPr lang="ru-RU"/>
        </a:p>
      </dgm:t>
    </dgm:pt>
    <dgm:pt modelId="{1F064A8A-2575-4FBD-8887-D08395807D30}" type="pres">
      <dgm:prSet presAssocID="{566B905D-3EC8-4520-933B-EABAFAAA05C3}" presName="nodeT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49FEE0-7547-4F22-8BDE-F407080F2436}" type="pres">
      <dgm:prSet presAssocID="{566B905D-3EC8-4520-933B-EABAFAAA05C3}" presName="invisiNode" presStyleLbl="node1" presStyleIdx="1" presStyleCnt="2"/>
      <dgm:spPr/>
    </dgm:pt>
    <dgm:pt modelId="{A2E3280C-5239-4A01-96EB-3F0726E6A52F}" type="pres">
      <dgm:prSet presAssocID="{566B905D-3EC8-4520-933B-EABAFAAA05C3}" presName="imagNode" presStyleLbl="fgImgPlace1" presStyleIdx="1" presStyleCnt="2" custScaleX="243874" custScaleY="15480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</dgm:ptLst>
  <dgm:cxnLst>
    <dgm:cxn modelId="{25CD4550-4C49-4AD6-8765-B3D88ED6633B}" type="presOf" srcId="{2BB552CB-5989-488E-B799-C75FE5790DF1}" destId="{C87E57A8-88D2-41C9-ADE8-9E6BD9998669}" srcOrd="1" destOrd="0" presId="urn:microsoft.com/office/officeart/2005/8/layout/hList7"/>
    <dgm:cxn modelId="{E4EBA785-491B-439E-BF37-2CDE1AEE0EB1}" srcId="{6E5CE00F-35B3-42E8-819F-608935CD8429}" destId="{2BB552CB-5989-488E-B799-C75FE5790DF1}" srcOrd="0" destOrd="0" parTransId="{F638F416-ECF1-4421-9E6E-B70D219D4DD7}" sibTransId="{3311F878-9E9B-495E-B343-2BBBCE29B49A}"/>
    <dgm:cxn modelId="{7B8517F8-E703-4FE6-B322-F8C017A47F41}" srcId="{6E5CE00F-35B3-42E8-819F-608935CD8429}" destId="{566B905D-3EC8-4520-933B-EABAFAAA05C3}" srcOrd="1" destOrd="0" parTransId="{209D65E4-6B11-4137-A70F-5C791BC99363}" sibTransId="{7C097844-27DE-4083-AEB7-F97F649781A7}"/>
    <dgm:cxn modelId="{00491B77-A08E-48A5-BFA8-0E5FA99371A9}" type="presOf" srcId="{566B905D-3EC8-4520-933B-EABAFAAA05C3}" destId="{EEC393A4-5963-49B9-AA1E-C5AA49858945}" srcOrd="0" destOrd="0" presId="urn:microsoft.com/office/officeart/2005/8/layout/hList7"/>
    <dgm:cxn modelId="{5D962A2D-2568-444C-9BAB-8900999EC0F1}" type="presOf" srcId="{6E5CE00F-35B3-42E8-819F-608935CD8429}" destId="{7F4E0C8E-7724-4B08-BC4D-10D71707C61F}" srcOrd="0" destOrd="0" presId="urn:microsoft.com/office/officeart/2005/8/layout/hList7"/>
    <dgm:cxn modelId="{4B456E16-9807-4C25-8405-B4E41BFBD741}" type="presOf" srcId="{3311F878-9E9B-495E-B343-2BBBCE29B49A}" destId="{DC3D5A73-05DF-48BB-8D7B-00F0930A93CB}" srcOrd="0" destOrd="0" presId="urn:microsoft.com/office/officeart/2005/8/layout/hList7"/>
    <dgm:cxn modelId="{BA459E67-9DA9-499F-8A87-56E28518CE09}" type="presOf" srcId="{566B905D-3EC8-4520-933B-EABAFAAA05C3}" destId="{1F064A8A-2575-4FBD-8887-D08395807D30}" srcOrd="1" destOrd="0" presId="urn:microsoft.com/office/officeart/2005/8/layout/hList7"/>
    <dgm:cxn modelId="{69B643C4-885E-4F1F-AFC1-FA0B80B5CF4C}" type="presOf" srcId="{2BB552CB-5989-488E-B799-C75FE5790DF1}" destId="{0D8566BE-2786-4A47-9E1C-6087B6A37BDB}" srcOrd="0" destOrd="0" presId="urn:microsoft.com/office/officeart/2005/8/layout/hList7"/>
    <dgm:cxn modelId="{93828CF3-3EE6-40C9-BE54-006778C571F8}" type="presParOf" srcId="{7F4E0C8E-7724-4B08-BC4D-10D71707C61F}" destId="{2EE55607-7C1D-45A5-9447-EBD3D868D251}" srcOrd="0" destOrd="0" presId="urn:microsoft.com/office/officeart/2005/8/layout/hList7"/>
    <dgm:cxn modelId="{3C75A934-5E6C-4FB9-A8B1-55A79F6AC3CA}" type="presParOf" srcId="{7F4E0C8E-7724-4B08-BC4D-10D71707C61F}" destId="{316BA64E-6590-4916-9CA8-CF49C309EDF3}" srcOrd="1" destOrd="0" presId="urn:microsoft.com/office/officeart/2005/8/layout/hList7"/>
    <dgm:cxn modelId="{5C57556C-EF57-448B-BF94-D1125F750698}" type="presParOf" srcId="{316BA64E-6590-4916-9CA8-CF49C309EDF3}" destId="{C3B9E599-871E-4BDB-BF13-AF439951913E}" srcOrd="0" destOrd="0" presId="urn:microsoft.com/office/officeart/2005/8/layout/hList7"/>
    <dgm:cxn modelId="{F3F54924-A4C6-419E-AE1D-89BCD6F7E2F3}" type="presParOf" srcId="{C3B9E599-871E-4BDB-BF13-AF439951913E}" destId="{0D8566BE-2786-4A47-9E1C-6087B6A37BDB}" srcOrd="0" destOrd="0" presId="urn:microsoft.com/office/officeart/2005/8/layout/hList7"/>
    <dgm:cxn modelId="{59ADAE14-81D5-4DB6-B910-25BA39D7DD54}" type="presParOf" srcId="{C3B9E599-871E-4BDB-BF13-AF439951913E}" destId="{C87E57A8-88D2-41C9-ADE8-9E6BD9998669}" srcOrd="1" destOrd="0" presId="urn:microsoft.com/office/officeart/2005/8/layout/hList7"/>
    <dgm:cxn modelId="{42E880F3-235E-4084-A40B-DEA73EE3DC0D}" type="presParOf" srcId="{C3B9E599-871E-4BDB-BF13-AF439951913E}" destId="{64CEAEC6-4C5A-4842-95BB-6A3275FF3974}" srcOrd="2" destOrd="0" presId="urn:microsoft.com/office/officeart/2005/8/layout/hList7"/>
    <dgm:cxn modelId="{1F71DE34-9834-43C4-AEBE-ED1CD8C2BD9E}" type="presParOf" srcId="{C3B9E599-871E-4BDB-BF13-AF439951913E}" destId="{2524B903-C1FF-47EF-89C5-9C8C4526EB7C}" srcOrd="3" destOrd="0" presId="urn:microsoft.com/office/officeart/2005/8/layout/hList7"/>
    <dgm:cxn modelId="{72C99CC4-5B61-4BBD-8DB4-A502F3108837}" type="presParOf" srcId="{316BA64E-6590-4916-9CA8-CF49C309EDF3}" destId="{DC3D5A73-05DF-48BB-8D7B-00F0930A93CB}" srcOrd="1" destOrd="0" presId="urn:microsoft.com/office/officeart/2005/8/layout/hList7"/>
    <dgm:cxn modelId="{A7548B65-FC43-40EA-B447-ECCD91F2460E}" type="presParOf" srcId="{316BA64E-6590-4916-9CA8-CF49C309EDF3}" destId="{30F82F8B-2D55-43EF-AFCD-993A13741502}" srcOrd="2" destOrd="0" presId="urn:microsoft.com/office/officeart/2005/8/layout/hList7"/>
    <dgm:cxn modelId="{F0AB44C4-9360-4B43-9E0B-E2BED6377995}" type="presParOf" srcId="{30F82F8B-2D55-43EF-AFCD-993A13741502}" destId="{EEC393A4-5963-49B9-AA1E-C5AA49858945}" srcOrd="0" destOrd="0" presId="urn:microsoft.com/office/officeart/2005/8/layout/hList7"/>
    <dgm:cxn modelId="{3F9C3679-B8C1-4958-9C2B-395F22341E16}" type="presParOf" srcId="{30F82F8B-2D55-43EF-AFCD-993A13741502}" destId="{1F064A8A-2575-4FBD-8887-D08395807D30}" srcOrd="1" destOrd="0" presId="urn:microsoft.com/office/officeart/2005/8/layout/hList7"/>
    <dgm:cxn modelId="{91D32193-8345-4848-809D-356DD92A7BC6}" type="presParOf" srcId="{30F82F8B-2D55-43EF-AFCD-993A13741502}" destId="{2949FEE0-7547-4F22-8BDE-F407080F2436}" srcOrd="2" destOrd="0" presId="urn:microsoft.com/office/officeart/2005/8/layout/hList7"/>
    <dgm:cxn modelId="{5B9375FD-B4E1-4EAC-98DA-5AB973DB8ADD}" type="presParOf" srcId="{30F82F8B-2D55-43EF-AFCD-993A13741502}" destId="{A2E3280C-5239-4A01-96EB-3F0726E6A52F}" srcOrd="3" destOrd="0" presId="urn:microsoft.com/office/officeart/2005/8/layout/hList7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21B819C-58D5-460E-BCB8-38ABC192974C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A6149C1-A0DC-48FB-90FD-25406158D9A3}">
      <dgm:prSet phldrT="[Текст]" custT="1"/>
      <dgm:spPr/>
      <dgm:t>
        <a:bodyPr/>
        <a:lstStyle/>
        <a:p>
          <a:endParaRPr lang="ru-RU" sz="1000" dirty="0" smtClean="0"/>
        </a:p>
        <a:p>
          <a:endParaRPr lang="ru-RU" sz="1200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Производство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бутилированной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воды «Мордовская ключевая»,производство более 2 млн. литров в год. с.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Ломаты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CE672805-AFCD-4F61-BA2A-6B9035A19422}" type="parTrans" cxnId="{4BC0C0F0-DDF2-4246-9D27-9E7AEF26987F}">
      <dgm:prSet/>
      <dgm:spPr/>
      <dgm:t>
        <a:bodyPr/>
        <a:lstStyle/>
        <a:p>
          <a:endParaRPr lang="ru-RU"/>
        </a:p>
      </dgm:t>
    </dgm:pt>
    <dgm:pt modelId="{99789E22-C755-404F-AA10-1C597813AC4A}" type="sibTrans" cxnId="{4BC0C0F0-DDF2-4246-9D27-9E7AEF26987F}">
      <dgm:prSet/>
      <dgm:spPr/>
      <dgm:t>
        <a:bodyPr/>
        <a:lstStyle/>
        <a:p>
          <a:endParaRPr lang="ru-RU"/>
        </a:p>
      </dgm:t>
    </dgm:pt>
    <dgm:pt modelId="{6688B201-DAAD-484B-8BF5-9F93C6097FA8}">
      <dgm:prSet phldrT="[Текст]" custT="1"/>
      <dgm:spPr/>
      <dgm:t>
        <a:bodyPr/>
        <a:lstStyle/>
        <a:p>
          <a:endParaRPr lang="ru-RU" sz="900" dirty="0" smtClean="0"/>
        </a:p>
        <a:p>
          <a:endParaRPr lang="ru-RU" sz="900" dirty="0" smtClean="0"/>
        </a:p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Крахмальный завод, производство ЭКР, картофельного и кукурузного крахмала 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AD243D17-7C40-42D0-B702-D12ED3CD1336}" type="parTrans" cxnId="{630EE7EE-8007-4308-83AC-1DA9EDA82444}">
      <dgm:prSet/>
      <dgm:spPr/>
      <dgm:t>
        <a:bodyPr/>
        <a:lstStyle/>
        <a:p>
          <a:endParaRPr lang="ru-RU"/>
        </a:p>
      </dgm:t>
    </dgm:pt>
    <dgm:pt modelId="{031C6094-A2FD-4282-8471-61A66798ED59}" type="sibTrans" cxnId="{630EE7EE-8007-4308-83AC-1DA9EDA82444}">
      <dgm:prSet/>
      <dgm:spPr/>
      <dgm:t>
        <a:bodyPr/>
        <a:lstStyle/>
        <a:p>
          <a:endParaRPr lang="ru-RU"/>
        </a:p>
      </dgm:t>
    </dgm:pt>
    <dgm:pt modelId="{C77966B4-060D-46D4-8208-A68B5962C2F0}">
      <dgm:prSet phldrT="[Текст]" custT="1"/>
      <dgm:spPr/>
      <dgm:t>
        <a:bodyPr/>
        <a:lstStyle/>
        <a:p>
          <a:endParaRPr lang="ru-RU" sz="1200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Теплицы  в с. Петровка. Вложение инвестиций составили более 9 млн. руб.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86808DBA-425E-49B7-A8D1-3DB80D7D7603}" type="parTrans" cxnId="{41808373-1F32-4412-86BE-9AAC0C7CA763}">
      <dgm:prSet/>
      <dgm:spPr/>
      <dgm:t>
        <a:bodyPr/>
        <a:lstStyle/>
        <a:p>
          <a:endParaRPr lang="ru-RU"/>
        </a:p>
      </dgm:t>
    </dgm:pt>
    <dgm:pt modelId="{AC731DD0-D2A2-4960-BDE4-829102248197}" type="sibTrans" cxnId="{41808373-1F32-4412-86BE-9AAC0C7CA763}">
      <dgm:prSet/>
      <dgm:spPr/>
      <dgm:t>
        <a:bodyPr/>
        <a:lstStyle/>
        <a:p>
          <a:endParaRPr lang="ru-RU"/>
        </a:p>
      </dgm:t>
    </dgm:pt>
    <dgm:pt modelId="{79459EA1-1859-4A44-9516-6A753EAAB820}" type="pres">
      <dgm:prSet presAssocID="{221B819C-58D5-460E-BCB8-38ABC192974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570598F-B2D0-46D0-B68F-3B9F26197BCF}" type="pres">
      <dgm:prSet presAssocID="{221B819C-58D5-460E-BCB8-38ABC192974C}" presName="fgShape" presStyleLbl="fgShp" presStyleIdx="0" presStyleCnt="1" custLinFactNeighborX="42849" custLinFactNeighborY="17907"/>
      <dgm:spPr/>
      <dgm:t>
        <a:bodyPr/>
        <a:lstStyle/>
        <a:p>
          <a:endParaRPr lang="ru-RU"/>
        </a:p>
      </dgm:t>
    </dgm:pt>
    <dgm:pt modelId="{3EBDC75C-F01E-4224-B176-BA74A68CB1A1}" type="pres">
      <dgm:prSet presAssocID="{221B819C-58D5-460E-BCB8-38ABC192974C}" presName="linComp" presStyleCnt="0"/>
      <dgm:spPr/>
      <dgm:t>
        <a:bodyPr/>
        <a:lstStyle/>
        <a:p>
          <a:endParaRPr lang="ru-RU"/>
        </a:p>
      </dgm:t>
    </dgm:pt>
    <dgm:pt modelId="{2D641385-7766-4B7E-97CC-952E555FF355}" type="pres">
      <dgm:prSet presAssocID="{5A6149C1-A0DC-48FB-90FD-25406158D9A3}" presName="compNode" presStyleCnt="0"/>
      <dgm:spPr/>
      <dgm:t>
        <a:bodyPr/>
        <a:lstStyle/>
        <a:p>
          <a:endParaRPr lang="ru-RU"/>
        </a:p>
      </dgm:t>
    </dgm:pt>
    <dgm:pt modelId="{E9DD4503-BA3B-4DE1-BFD1-F2C95F358BC1}" type="pres">
      <dgm:prSet presAssocID="{5A6149C1-A0DC-48FB-90FD-25406158D9A3}" presName="bkgdShape" presStyleLbl="node1" presStyleIdx="0" presStyleCnt="3"/>
      <dgm:spPr/>
      <dgm:t>
        <a:bodyPr/>
        <a:lstStyle/>
        <a:p>
          <a:endParaRPr lang="ru-RU"/>
        </a:p>
      </dgm:t>
    </dgm:pt>
    <dgm:pt modelId="{69AF3F0F-8D65-415D-B1D1-80F85F5153D2}" type="pres">
      <dgm:prSet presAssocID="{5A6149C1-A0DC-48FB-90FD-25406158D9A3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361F71-CBB6-4E85-A083-27F786CAD351}" type="pres">
      <dgm:prSet presAssocID="{5A6149C1-A0DC-48FB-90FD-25406158D9A3}" presName="invisiNode" presStyleLbl="node1" presStyleIdx="0" presStyleCnt="3"/>
      <dgm:spPr/>
      <dgm:t>
        <a:bodyPr/>
        <a:lstStyle/>
        <a:p>
          <a:endParaRPr lang="ru-RU"/>
        </a:p>
      </dgm:t>
    </dgm:pt>
    <dgm:pt modelId="{4329EC61-C4CF-4E67-8CC8-D522FCCC598C}" type="pres">
      <dgm:prSet presAssocID="{5A6149C1-A0DC-48FB-90FD-25406158D9A3}" presName="imagNode" presStyleLbl="fgImgPlace1" presStyleIdx="0" presStyleCnt="3" custAng="16352097" custFlipVert="0" custFlipHor="1" custScaleX="16583" custScaleY="9862" custLinFactNeighborX="5376" custLinFactNeighborY="2568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AF9243E1-CA98-4DFB-8FB3-76FC8F8FAA95}" type="pres">
      <dgm:prSet presAssocID="{99789E22-C755-404F-AA10-1C597813AC4A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DAC4A2E-52F3-43D6-B884-635E94ABE3B3}" type="pres">
      <dgm:prSet presAssocID="{6688B201-DAAD-484B-8BF5-9F93C6097FA8}" presName="compNode" presStyleCnt="0"/>
      <dgm:spPr/>
      <dgm:t>
        <a:bodyPr/>
        <a:lstStyle/>
        <a:p>
          <a:endParaRPr lang="ru-RU"/>
        </a:p>
      </dgm:t>
    </dgm:pt>
    <dgm:pt modelId="{60EE2BB7-9686-4F5D-8928-FAC2DD822385}" type="pres">
      <dgm:prSet presAssocID="{6688B201-DAAD-484B-8BF5-9F93C6097FA8}" presName="bkgdShape" presStyleLbl="node1" presStyleIdx="1" presStyleCnt="3"/>
      <dgm:spPr/>
      <dgm:t>
        <a:bodyPr/>
        <a:lstStyle/>
        <a:p>
          <a:endParaRPr lang="ru-RU"/>
        </a:p>
      </dgm:t>
    </dgm:pt>
    <dgm:pt modelId="{9C2FF7CF-09E6-47BD-8050-7BDB5629608C}" type="pres">
      <dgm:prSet presAssocID="{6688B201-DAAD-484B-8BF5-9F93C6097FA8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C2A334-BA86-43B7-84E7-66882D2CC67C}" type="pres">
      <dgm:prSet presAssocID="{6688B201-DAAD-484B-8BF5-9F93C6097FA8}" presName="invisiNode" presStyleLbl="node1" presStyleIdx="1" presStyleCnt="3"/>
      <dgm:spPr/>
      <dgm:t>
        <a:bodyPr/>
        <a:lstStyle/>
        <a:p>
          <a:endParaRPr lang="ru-RU"/>
        </a:p>
      </dgm:t>
    </dgm:pt>
    <dgm:pt modelId="{5A4F8E9D-CFD2-4EE0-AA5D-41A126C625F4}" type="pres">
      <dgm:prSet presAssocID="{6688B201-DAAD-484B-8BF5-9F93C6097FA8}" presName="imagNode" presStyleLbl="fgImgPlace1" presStyleIdx="1" presStyleCnt="3" custScaleX="58733" custScaleY="10175" custLinFactNeighborX="2848" custLinFactNeighborY="28026"/>
      <dgm:spPr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B739469E-5DF3-4BEB-A18F-EDD1C7B145EB}" type="pres">
      <dgm:prSet presAssocID="{031C6094-A2FD-4282-8471-61A66798ED5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532D1C65-2A21-4F98-B995-095E9D366C06}" type="pres">
      <dgm:prSet presAssocID="{C77966B4-060D-46D4-8208-A68B5962C2F0}" presName="compNode" presStyleCnt="0"/>
      <dgm:spPr/>
      <dgm:t>
        <a:bodyPr/>
        <a:lstStyle/>
        <a:p>
          <a:endParaRPr lang="ru-RU"/>
        </a:p>
      </dgm:t>
    </dgm:pt>
    <dgm:pt modelId="{E5F17399-5002-4847-921A-C7FEEB7D2B34}" type="pres">
      <dgm:prSet presAssocID="{C77966B4-060D-46D4-8208-A68B5962C2F0}" presName="bkgdShape" presStyleLbl="node1" presStyleIdx="2" presStyleCnt="3" custScaleX="101494" custLinFactNeighborX="1279" custLinFactNeighborY="-2612"/>
      <dgm:spPr/>
      <dgm:t>
        <a:bodyPr/>
        <a:lstStyle/>
        <a:p>
          <a:endParaRPr lang="ru-RU"/>
        </a:p>
      </dgm:t>
    </dgm:pt>
    <dgm:pt modelId="{3BE74454-EDFE-43B2-93A6-303E828B06E4}" type="pres">
      <dgm:prSet presAssocID="{C77966B4-060D-46D4-8208-A68B5962C2F0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FE4BD1-FFAC-42BD-85F3-4C7210443FE9}" type="pres">
      <dgm:prSet presAssocID="{C77966B4-060D-46D4-8208-A68B5962C2F0}" presName="invisiNode" presStyleLbl="node1" presStyleIdx="2" presStyleCnt="3"/>
      <dgm:spPr/>
      <dgm:t>
        <a:bodyPr/>
        <a:lstStyle/>
        <a:p>
          <a:endParaRPr lang="ru-RU"/>
        </a:p>
      </dgm:t>
    </dgm:pt>
    <dgm:pt modelId="{82D204DA-00E0-4028-9824-479E60EB791C}" type="pres">
      <dgm:prSet presAssocID="{C77966B4-060D-46D4-8208-A68B5962C2F0}" presName="imagNode" presStyleLbl="fgImgPlace1" presStyleIdx="2" presStyleCnt="3" custScaleX="7122" custScaleY="58384" custLinFactNeighborX="-2441" custLinFactNeighborY="20056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4BC0C0F0-DDF2-4246-9D27-9E7AEF26987F}" srcId="{221B819C-58D5-460E-BCB8-38ABC192974C}" destId="{5A6149C1-A0DC-48FB-90FD-25406158D9A3}" srcOrd="0" destOrd="0" parTransId="{CE672805-AFCD-4F61-BA2A-6B9035A19422}" sibTransId="{99789E22-C755-404F-AA10-1C597813AC4A}"/>
    <dgm:cxn modelId="{41808373-1F32-4412-86BE-9AAC0C7CA763}" srcId="{221B819C-58D5-460E-BCB8-38ABC192974C}" destId="{C77966B4-060D-46D4-8208-A68B5962C2F0}" srcOrd="2" destOrd="0" parTransId="{86808DBA-425E-49B7-A8D1-3DB80D7D7603}" sibTransId="{AC731DD0-D2A2-4960-BDE4-829102248197}"/>
    <dgm:cxn modelId="{7FCD5B41-A45C-42C2-8A47-0B3FE637911D}" type="presOf" srcId="{6688B201-DAAD-484B-8BF5-9F93C6097FA8}" destId="{60EE2BB7-9686-4F5D-8928-FAC2DD822385}" srcOrd="0" destOrd="0" presId="urn:microsoft.com/office/officeart/2005/8/layout/hList7"/>
    <dgm:cxn modelId="{DFC766FB-85CA-4659-B427-6348427259BD}" type="presOf" srcId="{6688B201-DAAD-484B-8BF5-9F93C6097FA8}" destId="{9C2FF7CF-09E6-47BD-8050-7BDB5629608C}" srcOrd="1" destOrd="0" presId="urn:microsoft.com/office/officeart/2005/8/layout/hList7"/>
    <dgm:cxn modelId="{9B21A88D-6CB5-4C5E-AEFC-C68E31BC0CB3}" type="presOf" srcId="{5A6149C1-A0DC-48FB-90FD-25406158D9A3}" destId="{69AF3F0F-8D65-415D-B1D1-80F85F5153D2}" srcOrd="1" destOrd="0" presId="urn:microsoft.com/office/officeart/2005/8/layout/hList7"/>
    <dgm:cxn modelId="{9B209C75-5AD9-49CB-A74A-0214D9642872}" type="presOf" srcId="{031C6094-A2FD-4282-8471-61A66798ED59}" destId="{B739469E-5DF3-4BEB-A18F-EDD1C7B145EB}" srcOrd="0" destOrd="0" presId="urn:microsoft.com/office/officeart/2005/8/layout/hList7"/>
    <dgm:cxn modelId="{73F7F6AB-AF27-4950-A812-0B3C498EA242}" type="presOf" srcId="{C77966B4-060D-46D4-8208-A68B5962C2F0}" destId="{3BE74454-EDFE-43B2-93A6-303E828B06E4}" srcOrd="1" destOrd="0" presId="urn:microsoft.com/office/officeart/2005/8/layout/hList7"/>
    <dgm:cxn modelId="{42AB4804-0D9C-46CD-9D80-32D54E2C861B}" type="presOf" srcId="{221B819C-58D5-460E-BCB8-38ABC192974C}" destId="{79459EA1-1859-4A44-9516-6A753EAAB820}" srcOrd="0" destOrd="0" presId="urn:microsoft.com/office/officeart/2005/8/layout/hList7"/>
    <dgm:cxn modelId="{385411CD-5E35-4C59-841D-3260F691132A}" type="presOf" srcId="{5A6149C1-A0DC-48FB-90FD-25406158D9A3}" destId="{E9DD4503-BA3B-4DE1-BFD1-F2C95F358BC1}" srcOrd="0" destOrd="0" presId="urn:microsoft.com/office/officeart/2005/8/layout/hList7"/>
    <dgm:cxn modelId="{8D031912-4512-4B94-B3CC-3BBC5C852670}" type="presOf" srcId="{C77966B4-060D-46D4-8208-A68B5962C2F0}" destId="{E5F17399-5002-4847-921A-C7FEEB7D2B34}" srcOrd="0" destOrd="0" presId="urn:microsoft.com/office/officeart/2005/8/layout/hList7"/>
    <dgm:cxn modelId="{630EE7EE-8007-4308-83AC-1DA9EDA82444}" srcId="{221B819C-58D5-460E-BCB8-38ABC192974C}" destId="{6688B201-DAAD-484B-8BF5-9F93C6097FA8}" srcOrd="1" destOrd="0" parTransId="{AD243D17-7C40-42D0-B702-D12ED3CD1336}" sibTransId="{031C6094-A2FD-4282-8471-61A66798ED59}"/>
    <dgm:cxn modelId="{8D38FCF0-363A-4B27-A7DB-A17B90E744A3}" type="presOf" srcId="{99789E22-C755-404F-AA10-1C597813AC4A}" destId="{AF9243E1-CA98-4DFB-8FB3-76FC8F8FAA95}" srcOrd="0" destOrd="0" presId="urn:microsoft.com/office/officeart/2005/8/layout/hList7"/>
    <dgm:cxn modelId="{9B4B6131-3B0D-4B31-AA92-B70965A30848}" type="presParOf" srcId="{79459EA1-1859-4A44-9516-6A753EAAB820}" destId="{3570598F-B2D0-46D0-B68F-3B9F26197BCF}" srcOrd="0" destOrd="0" presId="urn:microsoft.com/office/officeart/2005/8/layout/hList7"/>
    <dgm:cxn modelId="{96D3A1E3-D837-4BDA-832D-89F2ACD78554}" type="presParOf" srcId="{79459EA1-1859-4A44-9516-6A753EAAB820}" destId="{3EBDC75C-F01E-4224-B176-BA74A68CB1A1}" srcOrd="1" destOrd="0" presId="urn:microsoft.com/office/officeart/2005/8/layout/hList7"/>
    <dgm:cxn modelId="{02E6BC70-3563-4D5F-9B97-5754CB60D8DA}" type="presParOf" srcId="{3EBDC75C-F01E-4224-B176-BA74A68CB1A1}" destId="{2D641385-7766-4B7E-97CC-952E555FF355}" srcOrd="0" destOrd="0" presId="urn:microsoft.com/office/officeart/2005/8/layout/hList7"/>
    <dgm:cxn modelId="{AC6CAA9F-424F-4290-8B5C-C7D6218B0F9F}" type="presParOf" srcId="{2D641385-7766-4B7E-97CC-952E555FF355}" destId="{E9DD4503-BA3B-4DE1-BFD1-F2C95F358BC1}" srcOrd="0" destOrd="0" presId="urn:microsoft.com/office/officeart/2005/8/layout/hList7"/>
    <dgm:cxn modelId="{2614D6D8-05D5-4512-8B98-BC291CF4938E}" type="presParOf" srcId="{2D641385-7766-4B7E-97CC-952E555FF355}" destId="{69AF3F0F-8D65-415D-B1D1-80F85F5153D2}" srcOrd="1" destOrd="0" presId="urn:microsoft.com/office/officeart/2005/8/layout/hList7"/>
    <dgm:cxn modelId="{CA184827-3F39-40B4-ACB8-A5F536450CA4}" type="presParOf" srcId="{2D641385-7766-4B7E-97CC-952E555FF355}" destId="{67361F71-CBB6-4E85-A083-27F786CAD351}" srcOrd="2" destOrd="0" presId="urn:microsoft.com/office/officeart/2005/8/layout/hList7"/>
    <dgm:cxn modelId="{E157EF98-AE16-4AA6-8911-712A05A3B6EF}" type="presParOf" srcId="{2D641385-7766-4B7E-97CC-952E555FF355}" destId="{4329EC61-C4CF-4E67-8CC8-D522FCCC598C}" srcOrd="3" destOrd="0" presId="urn:microsoft.com/office/officeart/2005/8/layout/hList7"/>
    <dgm:cxn modelId="{B79C1790-6845-4CCE-9323-1D192ED168F3}" type="presParOf" srcId="{3EBDC75C-F01E-4224-B176-BA74A68CB1A1}" destId="{AF9243E1-CA98-4DFB-8FB3-76FC8F8FAA95}" srcOrd="1" destOrd="0" presId="urn:microsoft.com/office/officeart/2005/8/layout/hList7"/>
    <dgm:cxn modelId="{5BD2E916-99EA-4F29-853E-33B537814898}" type="presParOf" srcId="{3EBDC75C-F01E-4224-B176-BA74A68CB1A1}" destId="{ADAC4A2E-52F3-43D6-B884-635E94ABE3B3}" srcOrd="2" destOrd="0" presId="urn:microsoft.com/office/officeart/2005/8/layout/hList7"/>
    <dgm:cxn modelId="{E179F430-68B6-4A26-9C3D-DD40BB10F9DB}" type="presParOf" srcId="{ADAC4A2E-52F3-43D6-B884-635E94ABE3B3}" destId="{60EE2BB7-9686-4F5D-8928-FAC2DD822385}" srcOrd="0" destOrd="0" presId="urn:microsoft.com/office/officeart/2005/8/layout/hList7"/>
    <dgm:cxn modelId="{227F3F88-5B08-4276-B597-4CA22914ED24}" type="presParOf" srcId="{ADAC4A2E-52F3-43D6-B884-635E94ABE3B3}" destId="{9C2FF7CF-09E6-47BD-8050-7BDB5629608C}" srcOrd="1" destOrd="0" presId="urn:microsoft.com/office/officeart/2005/8/layout/hList7"/>
    <dgm:cxn modelId="{4B90ED4D-BC2A-48D0-A850-6A91157D0D07}" type="presParOf" srcId="{ADAC4A2E-52F3-43D6-B884-635E94ABE3B3}" destId="{C1C2A334-BA86-43B7-84E7-66882D2CC67C}" srcOrd="2" destOrd="0" presId="urn:microsoft.com/office/officeart/2005/8/layout/hList7"/>
    <dgm:cxn modelId="{CBFEEC5E-BCFF-49AE-A4C0-7779811B5E9C}" type="presParOf" srcId="{ADAC4A2E-52F3-43D6-B884-635E94ABE3B3}" destId="{5A4F8E9D-CFD2-4EE0-AA5D-41A126C625F4}" srcOrd="3" destOrd="0" presId="urn:microsoft.com/office/officeart/2005/8/layout/hList7"/>
    <dgm:cxn modelId="{B98C2D3E-B86E-4EA8-9776-A0184AF629C4}" type="presParOf" srcId="{3EBDC75C-F01E-4224-B176-BA74A68CB1A1}" destId="{B739469E-5DF3-4BEB-A18F-EDD1C7B145EB}" srcOrd="3" destOrd="0" presId="urn:microsoft.com/office/officeart/2005/8/layout/hList7"/>
    <dgm:cxn modelId="{CAEAEFC7-5903-4354-B9E9-6628F3960EA2}" type="presParOf" srcId="{3EBDC75C-F01E-4224-B176-BA74A68CB1A1}" destId="{532D1C65-2A21-4F98-B995-095E9D366C06}" srcOrd="4" destOrd="0" presId="urn:microsoft.com/office/officeart/2005/8/layout/hList7"/>
    <dgm:cxn modelId="{DDF48F6F-6FC8-4C22-8E1C-26594C997FAA}" type="presParOf" srcId="{532D1C65-2A21-4F98-B995-095E9D366C06}" destId="{E5F17399-5002-4847-921A-C7FEEB7D2B34}" srcOrd="0" destOrd="0" presId="urn:microsoft.com/office/officeart/2005/8/layout/hList7"/>
    <dgm:cxn modelId="{77A63094-3745-43D7-AE0E-56D48BAD0BAC}" type="presParOf" srcId="{532D1C65-2A21-4F98-B995-095E9D366C06}" destId="{3BE74454-EDFE-43B2-93A6-303E828B06E4}" srcOrd="1" destOrd="0" presId="urn:microsoft.com/office/officeart/2005/8/layout/hList7"/>
    <dgm:cxn modelId="{D67AF307-0815-4209-ADB7-1D94F348708B}" type="presParOf" srcId="{532D1C65-2A21-4F98-B995-095E9D366C06}" destId="{4CFE4BD1-FFAC-42BD-85F3-4C7210443FE9}" srcOrd="2" destOrd="0" presId="urn:microsoft.com/office/officeart/2005/8/layout/hList7"/>
    <dgm:cxn modelId="{3591DEB1-4228-4A63-87F2-51D5D589AA20}" type="presParOf" srcId="{532D1C65-2A21-4F98-B995-095E9D366C06}" destId="{82D204DA-00E0-4028-9824-479E60EB791C}" srcOrd="3" destOrd="0" presId="urn:microsoft.com/office/officeart/2005/8/layout/hList7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491C57-2CDA-4535-85D0-722CA02D63F3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7C7D4B-AE0A-44D9-A13C-10005E84ADE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C7D4B-AE0A-44D9-A13C-10005E84ADE0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diagramLayout" Target="../diagrams/layout1.xml"/><Relationship Id="rId7" Type="http://schemas.openxmlformats.org/officeDocument/2006/relationships/diagramLayout" Target="../diagrams/layout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diagramColors" Target="../diagrams/colors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38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2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12" Type="http://schemas.openxmlformats.org/officeDocument/2006/relationships/image" Target="../media/image51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5" Type="http://schemas.openxmlformats.org/officeDocument/2006/relationships/image" Target="../media/image54.jpe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Relationship Id="rId14" Type="http://schemas.openxmlformats.org/officeDocument/2006/relationships/image" Target="../media/image5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1500174"/>
            <a:ext cx="9144000" cy="29484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342900" lvl="0" indent="-342900" algn="ctr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defRPr/>
            </a:pPr>
            <a:r>
              <a:rPr lang="ru-RU" sz="3200" b="1" kern="0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Дубенский</a:t>
            </a:r>
          </a:p>
          <a:p>
            <a:pPr marL="342900" lvl="0" indent="-342900" algn="ctr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defRPr/>
            </a:pPr>
            <a:r>
              <a:rPr lang="ru-RU" sz="3200" b="1" kern="0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 муниципальный район</a:t>
            </a:r>
          </a:p>
          <a:p>
            <a:pPr marL="342900" lvl="0" indent="-342900" algn="ctr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defRPr/>
            </a:pPr>
            <a:r>
              <a:rPr lang="ru-RU" sz="3200" b="1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Республики Мордовия</a:t>
            </a:r>
          </a:p>
          <a:p>
            <a:pPr marL="342900" lvl="0" indent="-342900" algn="ctr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defRPr/>
            </a:pPr>
            <a:r>
              <a:rPr lang="ru-RU" sz="3200" b="1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2017</a:t>
            </a:r>
          </a:p>
          <a:p>
            <a:pPr marL="342900" lvl="0" indent="-342900" algn="ctr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defRPr/>
            </a:pPr>
            <a:endParaRPr lang="ru-RU" sz="3200" b="1" kern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</a:endParaRPr>
          </a:p>
          <a:p>
            <a:pPr marL="342900" lvl="0" indent="-342900" algn="ctr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defRPr/>
            </a:pPr>
            <a:r>
              <a:rPr lang="ru-RU" sz="3200" b="1" kern="0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 </a:t>
            </a:r>
            <a:endParaRPr lang="ru-RU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100" name="Picture 4" descr="http://www.sputnikovoe-hdtv.ru/images/w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0"/>
            <a:ext cx="1838325" cy="1428736"/>
          </a:xfrm>
          <a:prstGeom prst="rect">
            <a:avLst/>
          </a:prstGeom>
          <a:noFill/>
        </p:spPr>
      </p:pic>
      <p:pic>
        <p:nvPicPr>
          <p:cNvPr id="10" name="Рисунок 9" descr="Рисунок1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8307" y="3357562"/>
            <a:ext cx="5915693" cy="3500438"/>
          </a:xfrm>
          <a:prstGeom prst="rect">
            <a:avLst/>
          </a:prstGeom>
        </p:spPr>
      </p:pic>
      <p:pic>
        <p:nvPicPr>
          <p:cNvPr id="15" name="Рисунок 14" descr="1369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51245"/>
            <a:ext cx="3221831" cy="35067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929058" y="6286520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357158" y="3286124"/>
            <a:ext cx="8501122" cy="3429024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Дубенский  район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расположен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в восточной части Мордовии в долине реки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Чеберчинки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(автомагистраль Саранск-Ульяновск).  Граничит с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Чамзинским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Атяшевским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и 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муниципальными районами Республики Мордовия, а также с Ульяновской  областью. Расстояние от районного центра до столицы республики города Саранска – 83 км, до г.Ульяновска – 149 км., г.Пензы – 233 км..Площадь района составляет 896,9 кв.км. В состав района входят 16 сельских поселений.</a:t>
            </a:r>
          </a:p>
          <a:p>
            <a:pPr algn="just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Преобладающая форма рельефа –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равнина, приподнятая на севере и северо-востоке и опускается на юг и юго-восток к долине реки Суры. Поверхность сильно изрезана оврагами. Имеется более десяти больших прудов. Естественные сенокосы хозяйств в основном расположены в поймах рек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Сура,Чеберчинка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Штырма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Рельеф поймы спокойный. Вода в озерах, прудах и реках хорошего качества и широко используется для орошения  пастбищ и кормовых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культур.Уровень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грунтовых вод колеблется от 2 до 30 метров.</a:t>
            </a:r>
          </a:p>
          <a:p>
            <a:pPr algn="just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Среднегодовое количество осадков -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450мм. Средняя годовая  температура  + 3,7С.Максимальная высота снежного покрова- 20-30 см.В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целом,природно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климатические условия района благоприятны для возделывания многих сельскохозяйственных культур.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16" descr="P101056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14290"/>
            <a:ext cx="7072362" cy="3000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857232"/>
            <a:ext cx="6357982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500034" y="4357694"/>
            <a:ext cx="8286808" cy="224676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Промышленное производство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района в основном представлено кирпичным заводом  ООО«Магма-Керамик».Проектная мощность 42,33 млн.шт. условного кирпича в год. Ассортимент выпускаемой продукции: лицевой и рядовой кирпич разных форматов, цвета и фактуры в том, числе, полнотелый кирпич;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кпупноформатые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керамические блоки и камни, являющие новым продуктом для нашего региона. Тротуарная клинкерная плитка нескольких типоразмеров, лицевой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флеш-кирпич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используемый для «Баварской кладки».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Перерабатывающую промышленность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представляет ООО «Агрофирма Юбилейная»,основными видами деятельности которого являются производство масло животного, цельномолочной продукции, нежирной молочной продукции, сыра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плавленного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сыра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обезжиренного, сыра натурального.</a:t>
            </a:r>
          </a:p>
          <a:p>
            <a:pPr algn="just"/>
            <a:endParaRPr lang="ru-RU" sz="1400" dirty="0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Социально-экономическое развитие района</a:t>
            </a:r>
            <a:endParaRPr lang="ru-RU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85728"/>
            <a:ext cx="9144000" cy="642942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Сельское хозяйство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– ведущая отрасль экономики Дубенского района.</a:t>
            </a: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Специализация:</a:t>
            </a:r>
          </a:p>
          <a:p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 территории функционируют  6  сельскохозяйственных предприятия,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25 действующих КФХ,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5939 личных подсобных хозяйств. 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Общая площадь сельхоз угодий в Дубенском муниципальном районе составляет 48,9 тыс. га, в том числе пашни – 38,7 тыс. га, сенокосов – 0,6 тыс. га, пастбищ – 9,5 тыс. га.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Среди крупнейших товаропроизводителей сельхозпродукции:</a:t>
            </a:r>
          </a:p>
          <a:p>
            <a:pPr marL="342900" indent="-342900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ООО «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Моргинское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 - свиноводческое и молочное скотоводство, растениеводство.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ОАО «Агрофирма «Юбилейная» - животноводство.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ООО «Петровское» - животноводство, растениеводство.</a:t>
            </a:r>
            <a:endParaRPr lang="ru-RU" sz="1800" dirty="0"/>
          </a:p>
        </p:txBody>
      </p:sp>
      <p:pic>
        <p:nvPicPr>
          <p:cNvPr id="4" name="Рисунок 3" descr="SITARI3-500x50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1857364"/>
            <a:ext cx="1166804" cy="11668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5720" y="3000372"/>
            <a:ext cx="12858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dirty="0" smtClean="0"/>
              <a:t>Зерновые культуры</a:t>
            </a:r>
            <a:endParaRPr lang="ru-RU" sz="900" dirty="0"/>
          </a:p>
        </p:txBody>
      </p:sp>
      <p:pic>
        <p:nvPicPr>
          <p:cNvPr id="6" name="Рисунок 5" descr="kormovy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5984" y="1857364"/>
            <a:ext cx="1708978" cy="111362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85984" y="2928934"/>
            <a:ext cx="17145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/>
              <a:t>Кормовые культуры</a:t>
            </a:r>
            <a:endParaRPr lang="ru-RU" sz="1000" dirty="0"/>
          </a:p>
        </p:txBody>
      </p:sp>
      <p:pic>
        <p:nvPicPr>
          <p:cNvPr id="8" name="Рисунок 7" descr="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1857364"/>
            <a:ext cx="1214446" cy="109755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643438" y="2928934"/>
            <a:ext cx="121444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Молоко</a:t>
            </a:r>
            <a:endParaRPr lang="ru-RU" sz="1100" dirty="0"/>
          </a:p>
        </p:txBody>
      </p:sp>
      <p:pic>
        <p:nvPicPr>
          <p:cNvPr id="10" name="Рисунок 9" descr="i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388" y="1857364"/>
            <a:ext cx="1571636" cy="111471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429388" y="2928934"/>
            <a:ext cx="15716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Мясо</a:t>
            </a:r>
            <a:endParaRPr lang="ru-RU" sz="11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85720" y="285728"/>
            <a:ext cx="8643998" cy="6463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53975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Природно-сырьевой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потенциал</a:t>
            </a:r>
          </a:p>
          <a:p>
            <a:pPr lvl="0" indent="539750" algn="ctr" fontAlgn="base">
              <a:spcBef>
                <a:spcPct val="0"/>
              </a:spcBef>
              <a:spcAft>
                <a:spcPct val="0"/>
              </a:spcAft>
            </a:pPr>
            <a:endParaRPr lang="ru-RU" sz="2800" baseline="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53975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Полезные ископаемые</a:t>
            </a:r>
          </a:p>
          <a:p>
            <a:pPr lvl="0" indent="539750" fontAlgn="base">
              <a:spcBef>
                <a:spcPct val="0"/>
              </a:spcBef>
              <a:spcAft>
                <a:spcPct val="0"/>
              </a:spcAft>
            </a:pPr>
            <a:r>
              <a:rPr lang="ru-RU" baseline="0" dirty="0" smtClean="0">
                <a:latin typeface="Times New Roman" pitchFamily="18" charset="0"/>
                <a:cs typeface="Times New Roman" pitchFamily="18" charset="0"/>
              </a:rPr>
              <a:t>Из полезных ископаемых ведется добыча и разработка </a:t>
            </a:r>
            <a:r>
              <a:rPr lang="ru-RU" baseline="0" dirty="0" err="1" smtClean="0">
                <a:latin typeface="Times New Roman" pitchFamily="18" charset="0"/>
                <a:cs typeface="Times New Roman" pitchFamily="18" charset="0"/>
              </a:rPr>
              <a:t>глины,песка,торфа</a:t>
            </a:r>
            <a:r>
              <a:rPr lang="ru-RU" baseline="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indent="53975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бутового камня.</a:t>
            </a:r>
            <a:endParaRPr lang="ru-RU" baseline="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53975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Водные ресурсы</a:t>
            </a:r>
          </a:p>
          <a:p>
            <a:pPr lvl="0" indent="5397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Поверхностные воды  района представлены малыми реками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Чеберчинка,Покш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</a:p>
          <a:p>
            <a:pPr lvl="0" indent="5397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Сяльме,Лаша,Ломатка.В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1950-х гг.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р.Чеберчинке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существовала </a:t>
            </a:r>
          </a:p>
          <a:p>
            <a:pPr lvl="0" indent="5397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гидроэлектростанция,ее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мощность составляла 2,0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кВт,выработано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indent="5397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электроэнергтт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8400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кИе-ч.В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1980-х гг. было создано 5 малых </a:t>
            </a:r>
          </a:p>
          <a:p>
            <a:pPr lvl="0" indent="5397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водохранилищ(прудов)общей емкостью 4571 тыс.м3</a:t>
            </a:r>
          </a:p>
          <a:p>
            <a:pPr lvl="0" indent="53975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Почвенные ресурсы</a:t>
            </a:r>
          </a:p>
          <a:p>
            <a:pPr lvl="0" indent="53975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Общая земельная площадь района составляет 896 кв.км, в том числе  </a:t>
            </a:r>
          </a:p>
          <a:p>
            <a:pPr lvl="0" indent="53975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сельскохозяйственных угодий 50,8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тыс.гкктар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в том числе 40,8 тыс.га пашни.</a:t>
            </a:r>
          </a:p>
          <a:p>
            <a:pPr lvl="0" indent="53975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Почвы представлены следующими видами: черноземы-12%,серые лесные –</a:t>
            </a:r>
          </a:p>
          <a:p>
            <a:pPr lvl="0" indent="53975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67%,дерново подзолистые-2%.</a:t>
            </a:r>
          </a:p>
          <a:p>
            <a:pPr lvl="0" indent="53975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Рекреационные ресурсы</a:t>
            </a:r>
          </a:p>
          <a:p>
            <a:pPr lvl="0" indent="53975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25,2 тыс.га занимают лиственные и смешанные леса, которые расположены </a:t>
            </a:r>
          </a:p>
          <a:p>
            <a:pPr lvl="0" indent="53975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вдоль р.Суры и ее </a:t>
            </a:r>
            <a:r>
              <a:rPr kumimoji="0" lang="ru-RU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притоков-Лаша,Ломатка</a:t>
            </a:r>
            <a:r>
              <a:rPr kumimoji="0" lang="ru-RU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Чеберчинка</a:t>
            </a:r>
            <a:r>
              <a:rPr kumimoji="0" lang="ru-RU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т </a:t>
            </a:r>
            <a:r>
              <a:rPr kumimoji="0" lang="ru-RU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Штырма.В</a:t>
            </a:r>
            <a:r>
              <a:rPr kumimoji="0" lang="ru-RU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лесах </a:t>
            </a:r>
          </a:p>
          <a:p>
            <a:pPr lvl="0" indent="53975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много озер и болот.</a:t>
            </a:r>
          </a:p>
          <a:p>
            <a:pPr lvl="0" indent="539750" fontAlgn="base">
              <a:spcBef>
                <a:spcPct val="0"/>
              </a:spcBef>
              <a:spcAft>
                <a:spcPct val="0"/>
              </a:spcAf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28604"/>
            <a:ext cx="9144000" cy="50006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  Ветеринарное состояние района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Дубенском муниципальном районе функционирует 2 участковые ветеринарные лечебницы в селах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Чеберчино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Кабаево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2 ветеринарных участка в селах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Поводимово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Ардатово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численность работников составляет 23 человека.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Ветеринарной службой Дубенского района обслуживается поголовье крупного рогатого скота сельхозпредприятиях – 5652 головы, свиней – 20271 головы и МРС – 462 головы. А также поголовье скота в ЛПХ населения района насчитывается крупный рогатый скот – 3030 голов, свиньи – 2533 головы, МРС – 2109 голов, птица – 27275 голов, лошади -  5 голов, собак – 1300 голов и кошек – 200 голов.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целом район благополучен по остро инфекционным заболеваниям животных и птиц. За последние 25 лет не было зарегистрировано сибирской язвы, бешенство, туберкулеза,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Экмара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лептоспироза и других болезней.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настоящее время в районе не проводится захоронение биологических отходов в скотомогильники в связи с открытием завода по переработке биологических отходов на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мясо-костную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муку ООО «Юбилейное»,куда отправляются все биологические отходы.</a:t>
            </a: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867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Инженерная и транспортная инфраструктура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3143248"/>
            <a:ext cx="4071966" cy="3429024"/>
          </a:xfrm>
        </p:spPr>
        <p:txBody>
          <a:bodyPr>
            <a:normAutofit lnSpcReduction="10000"/>
          </a:bodyPr>
          <a:lstStyle/>
          <a:p>
            <a:pPr lvl="0" algn="just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Территорию района с севера на юг пересекает автодорога –Р178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Саранск-Сурское-Ульяновск,которая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имеет выход на автотрассу Р 158 Нижний Новгород-Арзамас-Саранск и на автодорогу Р179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Сранск-Рузаевка.Кроме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того,возможен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выезд на автостраду Р180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Саранск-Краснослабодск-Новые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Выселки и автодорогу –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Ромоданово-Кемля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4" name="Рисунок 3" descr="Рисунок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1000108"/>
            <a:ext cx="3426278" cy="207170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86182" y="1000108"/>
            <a:ext cx="47149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buFont typeface="Arial" pitchFamily="34" charset="0"/>
              <a:buChar char="•"/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Протяженность  дорог  Дубенского района составляет 195,55 км, из них 83,63 км, или 43%, имеют твердое покрытие. Доля населенных пунктов, обеспеченных связями по автомобильным дорогам с твердым покрытием, составляет 100 % Все 30 населенных пунктов, находящихся на территории района, соединены дорогами.</a:t>
            </a:r>
          </a:p>
        </p:txBody>
      </p:sp>
      <p:pic>
        <p:nvPicPr>
          <p:cNvPr id="6" name="Рисунок 5" descr="062216_02859187347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3571876"/>
            <a:ext cx="4121058" cy="264320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417530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7. Развитие жилищного строительства и обеспечения граждан жильем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214282" y="785794"/>
            <a:ext cx="8643998" cy="353943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Жилищный фонд Дубенского муниципального района составляет порядка 500 тыс. кв. метров общей площади. С 2011 года по 2016 год введено в эксплуатацию 25288 кв.м. благоустроенного жилья. За 6 лет жилищные условия улучшили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226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семей.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Общая площадь жилых помещений приходящихся на 1 жителя  составляет 40,2 кв.м.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2014 году действует программа «Устойчивое развитие сельских территорий на 2014-2017 гг. и период до 2020 г.» В рамках реализации данной программы в 2014-2016 гг.  получили субсидии 57 семьи (в т.ч. 8 семей работники социальной сферы и 49 семьи работники АПК), из них все субсидии направлены на строительство. Выделено субсидий на сумму 72425,17 тыс. руб. из них федеральный бюджет 42527,61 тыс. руб., республиканский бюджет – 28840,93 тыс. руб., местный бюджет –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1055,56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 руб.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За 2014-2016 годы введено 11750кв.м. жилья, из них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4910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кв.м в рамках программы «Устойчивое развитие сельских территорий на 2014-2017 гг. и период до 2020 г.», 265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кв.м – строительство домов для детей-сирот, 901 кв.м по программе «Переселение граждан из ветхого и аварийного жилья» в с. Дубенки. 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рамках реализации Указа Президента РФ 07.05.2008 г. №714 «Об обеспечении жильем ветеранов ВОВ 1941-1945 гг.» получено 239 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сертификатов на общую сумму 253 млн.руб. Построено первичное жилье на территории района 63 участникам программы, это 4 многоквартирных дома по 16 квартир и 4 индивидуальных жилых дома.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4286256"/>
            <a:ext cx="4286280" cy="181588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Для целей малоэтажного жилищного строительства в Дубенском муниципальном районе сформированы и предоставлены 100 земельных участков для индивидуального жилищного строительства. Сформирован новый 5-й микрорайон в с. Дубенки на площади 53 га. Для многодетных семей земельные участки под строительство собственного дома предоставляются на льготных условиях.</a:t>
            </a:r>
            <a:endParaRPr lang="ru-RU" sz="14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4357694"/>
            <a:ext cx="3571868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8229600" cy="511156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9. Развитие жилищно-коммунального хозяйства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42844" y="1000108"/>
            <a:ext cx="6472254" cy="4397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9.1. Переселение граждан из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ветхого и аварийного жилья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28596" y="1428736"/>
            <a:ext cx="8286808" cy="181588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программе «Переселение граждан из ветхого и аварийного жилья» за 3 года было выделено субсидий на сумму 23981,949 тыс. руб. из республиканского (10221,295 тыс. руб.) и федерального бюджетов (12197,701 тыс. руб.) со средств местного бюджета израсходовано 1562,943 тыс. руб.  Построено 13 домо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в, из них - 1 трехквартирный и 12 двухквартирных. 4 дома построено в  Березовском, 9 домов - в Дубенском сельских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поселениях. Переселено 42 человека. 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Исполнение показателя составило – 100%.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Стоимость строительства составила более 25 млн. руб. После 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 января 2012 г. по району признаны аварийными 9 жилых домов, 35 их жителей необходимо переселить.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Построено 1 трехквартирный и 2 одноквартирных дома  детям сиротам  на общую сумму 5071 тыс. руб.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285852" y="3286124"/>
            <a:ext cx="6472254" cy="439718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9.2. Капитальный ремонт многоквартирных домов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28596" y="3857628"/>
            <a:ext cx="4786346" cy="267765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период действия программы «Проведение капитального ремонта многоквартирных домов» во всех 22 многоквартирных домах Дубенского муниципального района проведен капитальный ремонт. Были отремонтированы кровля, фасады и проведен ремонт внутридомовой инженерной инфраструктуры. На данные цели были затрачены средства порядка 50 млн. руб. из всех бюджетов в т.ч. внебюджетные источники. Все жители многоквартирных домов избрали в качестве способа управления домами управление ТСЖ. Уровень сборов взносов на капитальный ремонт по Дубенскому муниципальному району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составляет 60,2%.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1" name="Picture 1" descr="C:\Documents and Settings\Человек\Рабочий стол\Брошюра строит\08-04-2016_10-55-47\DSC_00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57311" y="3857628"/>
            <a:ext cx="3586689" cy="24012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 descr="Рисунок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5140" y="1214422"/>
            <a:ext cx="1809772" cy="176718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0"/>
            <a:ext cx="9144000" cy="4001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Общественное питание в Дубенском  муниципальном районе </a:t>
            </a:r>
            <a:endParaRPr lang="ru-RU" sz="2000" b="1" dirty="0"/>
          </a:p>
        </p:txBody>
      </p:sp>
      <p:pic>
        <p:nvPicPr>
          <p:cNvPr id="5" name="Рисунок 4" descr="IMG_8676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14282" y="357166"/>
            <a:ext cx="2857488" cy="1825617"/>
          </a:xfrm>
          <a:prstGeom prst="rect">
            <a:avLst/>
          </a:prstGeom>
        </p:spPr>
      </p:pic>
      <p:pic>
        <p:nvPicPr>
          <p:cNvPr id="11" name="Рисунок 10" descr="IMG_8687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071802" y="357166"/>
            <a:ext cx="2714644" cy="1809763"/>
          </a:xfrm>
          <a:prstGeom prst="rect">
            <a:avLst/>
          </a:prstGeom>
        </p:spPr>
      </p:pic>
      <p:pic>
        <p:nvPicPr>
          <p:cNvPr id="13" name="Рисунок 12" descr="Рисунок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2214554"/>
            <a:ext cx="2887429" cy="1928826"/>
          </a:xfrm>
          <a:prstGeom prst="rect">
            <a:avLst/>
          </a:prstGeom>
        </p:spPr>
      </p:pic>
      <p:pic>
        <p:nvPicPr>
          <p:cNvPr id="14" name="Рисунок 13" descr="Рисунок9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1802" y="2214554"/>
            <a:ext cx="2714644" cy="1928826"/>
          </a:xfrm>
          <a:prstGeom prst="rect">
            <a:avLst/>
          </a:prstGeom>
        </p:spPr>
      </p:pic>
      <p:pic>
        <p:nvPicPr>
          <p:cNvPr id="16" name="Рисунок 15" descr="Рисунок11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4282" y="4214818"/>
            <a:ext cx="2880795" cy="1928826"/>
          </a:xfrm>
          <a:prstGeom prst="rect">
            <a:avLst/>
          </a:prstGeom>
        </p:spPr>
      </p:pic>
      <p:pic>
        <p:nvPicPr>
          <p:cNvPr id="17" name="Рисунок 16" descr="Рисунок13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71802" y="4214818"/>
            <a:ext cx="2726737" cy="1928826"/>
          </a:xfrm>
          <a:prstGeom prst="rect">
            <a:avLst/>
          </a:prstGeom>
        </p:spPr>
      </p:pic>
      <p:pic>
        <p:nvPicPr>
          <p:cNvPr id="24" name="Рисунок 23" descr="Рисунок17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00760" y="2643182"/>
            <a:ext cx="2964031" cy="207170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572132" y="357166"/>
            <a:ext cx="2857488" cy="95410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В 2016 году в с. </a:t>
            </a:r>
            <a:r>
              <a:rPr lang="ru-RU" sz="1400" dirty="0" err="1" smtClean="0"/>
              <a:t>Поводимово</a:t>
            </a:r>
            <a:r>
              <a:rPr lang="ru-RU" sz="1400" dirty="0" smtClean="0"/>
              <a:t> открылся магазин-кафе «Виктория» на 80 посадочных мест </a:t>
            </a:r>
            <a:endParaRPr lang="ru-RU" sz="1400" dirty="0"/>
          </a:p>
        </p:txBody>
      </p:sp>
      <p:pic>
        <p:nvPicPr>
          <p:cNvPr id="25" name="Рисунок 24" descr="Рисунок18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00760" y="4572007"/>
            <a:ext cx="3000396" cy="200428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Трудовой потенциал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14422"/>
            <a:ext cx="8686800" cy="4525963"/>
          </a:xfrm>
        </p:spPr>
        <p:txBody>
          <a:bodyPr/>
          <a:lstStyle/>
          <a:p>
            <a:r>
              <a:rPr lang="ru-RU" b="1" dirty="0" smtClean="0"/>
              <a:t>  Заработная плата </a:t>
            </a:r>
          </a:p>
          <a:p>
            <a:r>
              <a:rPr lang="ru-RU" b="1" dirty="0" smtClean="0"/>
              <a:t>                                                     20134 </a:t>
            </a:r>
            <a:r>
              <a:rPr lang="ru-RU" sz="2400" dirty="0" smtClean="0"/>
              <a:t>рубля</a:t>
            </a:r>
          </a:p>
          <a:p>
            <a:r>
              <a:rPr lang="ru-RU" b="1" dirty="0" smtClean="0"/>
              <a:t>  Население</a:t>
            </a:r>
          </a:p>
          <a:p>
            <a:r>
              <a:rPr lang="ru-RU" dirty="0" smtClean="0"/>
              <a:t>                                                      </a:t>
            </a:r>
            <a:r>
              <a:rPr lang="ru-RU" b="1" dirty="0" smtClean="0"/>
              <a:t>12022</a:t>
            </a:r>
            <a:r>
              <a:rPr lang="ru-RU" dirty="0" smtClean="0"/>
              <a:t> </a:t>
            </a:r>
            <a:r>
              <a:rPr lang="ru-RU" sz="2400" dirty="0" smtClean="0"/>
              <a:t>человек</a:t>
            </a:r>
          </a:p>
          <a:p>
            <a:r>
              <a:rPr lang="ru-RU" sz="2400" dirty="0" smtClean="0"/>
              <a:t>Трудоспособное население                         6600 человек</a:t>
            </a:r>
          </a:p>
          <a:p>
            <a:r>
              <a:rPr lang="ru-RU" sz="2400" dirty="0" smtClean="0"/>
              <a:t>Моложе трудоспособного населения         1647 человек</a:t>
            </a:r>
          </a:p>
          <a:p>
            <a:r>
              <a:rPr lang="ru-RU" sz="2400" dirty="0" smtClean="0"/>
              <a:t>Численность занятых в экономике             4878 человек</a:t>
            </a:r>
          </a:p>
          <a:p>
            <a:r>
              <a:rPr lang="ru-RU" sz="2400" dirty="0" smtClean="0"/>
              <a:t>Уровень безработицы                                   0,9%</a:t>
            </a:r>
          </a:p>
          <a:p>
            <a:endParaRPr lang="ru-RU" sz="2400" dirty="0" smtClean="0"/>
          </a:p>
          <a:p>
            <a:endParaRPr lang="ru-RU" sz="2400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/>
              <a:t>Перспектива кадрового потенциала Агропромышленного комплекса </a:t>
            </a:r>
            <a:br>
              <a:rPr lang="ru-RU" sz="2000" b="1" dirty="0" smtClean="0"/>
            </a:br>
            <a:r>
              <a:rPr lang="ru-RU" sz="2000" b="1" dirty="0" smtClean="0"/>
              <a:t>Дубенского района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071546"/>
            <a:ext cx="8686800" cy="5000660"/>
          </a:xfrm>
        </p:spPr>
        <p:txBody>
          <a:bodyPr>
            <a:noAutofit/>
          </a:bodyPr>
          <a:lstStyle/>
          <a:p>
            <a:pPr algn="just">
              <a:defRPr/>
            </a:pPr>
            <a:r>
              <a:rPr lang="ru-RU" sz="1550" dirty="0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В настоящее время в Аграрном Институте на целевой контрактной основе обучаются 9 человек, в том числе:</a:t>
            </a:r>
          </a:p>
          <a:p>
            <a:pPr algn="just">
              <a:defRPr/>
            </a:pPr>
            <a:r>
              <a:rPr lang="ru-RU" sz="1550" dirty="0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1. Согласно программы «Поддержка кадрового потенциала в АПК»</a:t>
            </a:r>
          </a:p>
          <a:p>
            <a:pPr algn="just">
              <a:defRPr/>
            </a:pPr>
            <a:r>
              <a:rPr lang="ru-RU" sz="1550" dirty="0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   - 7 человек по специальностям:</a:t>
            </a:r>
          </a:p>
          <a:p>
            <a:pPr algn="just">
              <a:defRPr/>
            </a:pPr>
            <a:r>
              <a:rPr lang="ru-RU" sz="1550" dirty="0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      3 – Агрономия;</a:t>
            </a:r>
          </a:p>
          <a:p>
            <a:pPr algn="just">
              <a:defRPr/>
            </a:pPr>
            <a:r>
              <a:rPr lang="ru-RU" sz="1550" dirty="0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      2 – </a:t>
            </a:r>
            <a:r>
              <a:rPr lang="ru-RU" sz="1550" dirty="0" err="1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Агроинженерия</a:t>
            </a:r>
            <a:r>
              <a:rPr lang="ru-RU" sz="1550" dirty="0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;</a:t>
            </a:r>
          </a:p>
          <a:p>
            <a:pPr algn="just">
              <a:defRPr/>
            </a:pPr>
            <a:r>
              <a:rPr lang="ru-RU" sz="1550" dirty="0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      2 – Механизация сельского хозяйства (техникум)</a:t>
            </a:r>
          </a:p>
          <a:p>
            <a:pPr algn="just">
              <a:defRPr/>
            </a:pPr>
            <a:r>
              <a:rPr lang="ru-RU" sz="1550" dirty="0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  2. Два человека обучаются в Институте Механики и энергетики по специальности «</a:t>
            </a:r>
            <a:r>
              <a:rPr lang="ru-RU" sz="1550" dirty="0" err="1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Агроинженерия</a:t>
            </a:r>
            <a:r>
              <a:rPr lang="ru-RU" sz="1550" dirty="0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». Заканчивают учебу в 2017 году.</a:t>
            </a:r>
          </a:p>
          <a:p>
            <a:pPr algn="just">
              <a:defRPr/>
            </a:pPr>
            <a:r>
              <a:rPr lang="ru-RU" sz="1550" dirty="0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     В текущем году изъявили желание поступить на сельскохозяйственные специальности 3 абитуриента:</a:t>
            </a:r>
          </a:p>
          <a:p>
            <a:pPr algn="just">
              <a:defRPr/>
            </a:pPr>
            <a:r>
              <a:rPr lang="ru-RU" sz="1550" dirty="0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       2 – Технология производства и переработки сельскохозяйственной продукции;</a:t>
            </a:r>
          </a:p>
          <a:p>
            <a:pPr algn="just">
              <a:defRPr/>
            </a:pPr>
            <a:r>
              <a:rPr lang="ru-RU" sz="1550" dirty="0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       1 – </a:t>
            </a:r>
            <a:r>
              <a:rPr lang="ru-RU" sz="1550" dirty="0" err="1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Агроинженерия</a:t>
            </a:r>
            <a:r>
              <a:rPr lang="ru-RU" sz="1550" dirty="0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. </a:t>
            </a:r>
          </a:p>
          <a:p>
            <a:pPr algn="just">
              <a:defRPr/>
            </a:pPr>
            <a:r>
              <a:rPr lang="ru-RU" sz="1550" dirty="0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     Один специалист – ветврач находится на службе в Российской Армии, возвращается в ноябре 2017 года.</a:t>
            </a:r>
          </a:p>
          <a:p>
            <a:pPr algn="just">
              <a:defRPr/>
            </a:pPr>
            <a:r>
              <a:rPr lang="ru-RU" sz="1550" dirty="0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     Один выпускник Института механики и энергетики по специальности </a:t>
            </a:r>
            <a:r>
              <a:rPr lang="ru-RU" sz="1550" dirty="0" err="1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агроинженерия</a:t>
            </a:r>
            <a:r>
              <a:rPr lang="ru-RU" sz="1550" dirty="0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 работает в г. Москва. В случае предоставления работы возвратиться в район.</a:t>
            </a:r>
          </a:p>
          <a:p>
            <a:pPr algn="just">
              <a:defRPr/>
            </a:pPr>
            <a:r>
              <a:rPr lang="ru-RU" sz="1550" dirty="0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В ГБПОУ РМ «</a:t>
            </a:r>
            <a:r>
              <a:rPr lang="ru-RU" sz="1550" dirty="0" err="1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Атяшевский</a:t>
            </a:r>
            <a:r>
              <a:rPr lang="ru-RU" sz="1550" dirty="0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 аграрный техникум» отделение </a:t>
            </a:r>
            <a:r>
              <a:rPr lang="ru-RU" sz="1550" dirty="0" err="1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Дубенское</a:t>
            </a:r>
            <a:r>
              <a:rPr lang="ru-RU" sz="1550" dirty="0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 обучаются с 1 по 4 курс всего 147 студентов: из них по специальности «Механизация сельского хозяйства» -63 студента, «Сварщики» – 34 студента, «Хозяйка усадьбы» (повар, </a:t>
            </a:r>
            <a:r>
              <a:rPr lang="ru-RU" sz="1550" dirty="0" err="1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утчетчик</a:t>
            </a:r>
            <a:r>
              <a:rPr lang="ru-RU" sz="1550" dirty="0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) – 17 студентов.</a:t>
            </a:r>
            <a:endParaRPr lang="ru-RU" sz="15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/>
              <a:t>Финансовый потенциал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На территории района функционируют:</a:t>
            </a:r>
          </a:p>
          <a:p>
            <a:r>
              <a:rPr lang="ru-RU" sz="2800" dirty="0" smtClean="0"/>
              <a:t>Филиал ПАО «Сбербанк России»,</a:t>
            </a:r>
          </a:p>
          <a:p>
            <a:r>
              <a:rPr lang="ru-RU" sz="2800" dirty="0" smtClean="0"/>
              <a:t>Доп.офис «КС Банк» Республики Мордовия, </a:t>
            </a:r>
          </a:p>
          <a:p>
            <a:r>
              <a:rPr lang="ru-RU" sz="2800" dirty="0" smtClean="0"/>
              <a:t>Филиал ОАО «</a:t>
            </a:r>
            <a:r>
              <a:rPr lang="ru-RU" sz="2800" dirty="0" err="1" smtClean="0"/>
              <a:t>Россгосстрах</a:t>
            </a:r>
            <a:r>
              <a:rPr lang="ru-RU" sz="2800" dirty="0" smtClean="0"/>
              <a:t>»,</a:t>
            </a:r>
          </a:p>
          <a:p>
            <a:r>
              <a:rPr lang="ru-RU" sz="2800" dirty="0" smtClean="0"/>
              <a:t>Казначейство.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МБУ «МФЦ Дубенского муниципального  района»: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дополнительно открыты подразделения МФЦ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Ардатовском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сельском поселении и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Поводимовском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сельском поселении.</a:t>
            </a:r>
          </a:p>
          <a:p>
            <a:pPr>
              <a:buNone/>
            </a:pPr>
            <a:endParaRPr lang="ru-RU" sz="2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Уровень развития социально-культурной сферы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err="1" smtClean="0"/>
              <a:t>Здравоохрание</a:t>
            </a:r>
            <a:endParaRPr lang="ru-RU" b="1" dirty="0" smtClean="0"/>
          </a:p>
          <a:p>
            <a:pPr marL="0" lvl="0" indent="288925" algn="just" fontAlgn="base">
              <a:spcBef>
                <a:spcPct val="0"/>
              </a:spcBef>
              <a:spcAft>
                <a:spcPct val="0"/>
              </a:spcAft>
              <a:buNone/>
              <a:tabLst>
                <a:tab pos="228600" algn="l"/>
                <a:tab pos="419100" algn="l"/>
              </a:tabLst>
            </a:pPr>
            <a:r>
              <a:rPr lang="ru-RU" sz="1800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Медецинское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обслуживание населения района осуществляется центральной районной больницей на 40 стационарных коек, районной поликлиникой на 150 посещений в смену, дневным стационаром на  35 коек,20 фельдшерско-акушерскими </a:t>
            </a:r>
            <a:r>
              <a:rPr lang="ru-RU" sz="1800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пунктами,филиалом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ФГУЗ «Центр гигиены и эпидемиологии» в </a:t>
            </a:r>
            <a:r>
              <a:rPr lang="ru-RU" sz="1800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Чамзинском,Б-Березниковском,Атяшевском,Ардатовском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Дубенском районах.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/>
          </a:p>
          <a:p>
            <a:pPr algn="ctr">
              <a:buNone/>
            </a:pPr>
            <a:endParaRPr lang="ru-RU" b="1" dirty="0"/>
          </a:p>
        </p:txBody>
      </p:sp>
      <p:pic>
        <p:nvPicPr>
          <p:cNvPr id="4" name="Рисунок 3" descr="Рисунок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3714752"/>
            <a:ext cx="4063591" cy="2214578"/>
          </a:xfrm>
          <a:prstGeom prst="rect">
            <a:avLst/>
          </a:prstGeom>
        </p:spPr>
      </p:pic>
      <p:pic>
        <p:nvPicPr>
          <p:cNvPr id="5" name="Рисунок 4" descr="mord-bolnic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3571876"/>
            <a:ext cx="4124324" cy="274341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Образование и культура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3357562"/>
            <a:ext cx="4429156" cy="3143272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Дубенском муниципальном районе функционирует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10 школ, где обучается 968 учеников, в том числе: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6 средних общеобразовательных школ, 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 основных школы, 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 учреждения дополнительного образования МБОУДО «Детская юношеская спортивная школа», МБОУДО «Дом детского творчества».  </a:t>
            </a:r>
          </a:p>
          <a:p>
            <a:pPr lvl="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9 дошкольных учреждений,</a:t>
            </a:r>
          </a:p>
          <a:p>
            <a:r>
              <a:rPr lang="ru-RU" sz="2400" dirty="0" smtClean="0">
                <a:latin typeface="Times New Roman" pitchFamily="18" charset="0"/>
              </a:rPr>
              <a:t> 1 МБУК «Дубенский районный Дом культуры»,</a:t>
            </a:r>
          </a:p>
          <a:p>
            <a:r>
              <a:rPr lang="ru-RU" sz="2400" dirty="0" smtClean="0">
                <a:latin typeface="Times New Roman" pitchFamily="18" charset="0"/>
              </a:rPr>
              <a:t> 13 МБУК «Дом досуга и творчества», </a:t>
            </a:r>
          </a:p>
          <a:p>
            <a:r>
              <a:rPr lang="ru-RU" sz="2400" dirty="0" smtClean="0">
                <a:latin typeface="Times New Roman" pitchFamily="18" charset="0"/>
              </a:rPr>
              <a:t>2 МБУК «</a:t>
            </a:r>
            <a:r>
              <a:rPr lang="ru-RU" sz="2400" dirty="0" err="1" smtClean="0">
                <a:latin typeface="Times New Roman" pitchFamily="18" charset="0"/>
              </a:rPr>
              <a:t>Культурно-досуговых</a:t>
            </a:r>
            <a:r>
              <a:rPr lang="ru-RU" sz="2400" dirty="0" smtClean="0">
                <a:latin typeface="Times New Roman" pitchFamily="18" charset="0"/>
              </a:rPr>
              <a:t> центра»,</a:t>
            </a:r>
          </a:p>
          <a:p>
            <a:r>
              <a:rPr lang="ru-RU" sz="2400" dirty="0" smtClean="0">
                <a:latin typeface="Times New Roman" pitchFamily="18" charset="0"/>
              </a:rPr>
              <a:t> 6 структурных подразделений, </a:t>
            </a:r>
          </a:p>
          <a:p>
            <a:r>
              <a:rPr lang="ru-RU" sz="2400" dirty="0" smtClean="0">
                <a:latin typeface="Times New Roman" pitchFamily="18" charset="0"/>
              </a:rPr>
              <a:t>детская школа искусств, </a:t>
            </a:r>
          </a:p>
          <a:p>
            <a:r>
              <a:rPr lang="ru-RU" sz="2400" dirty="0" smtClean="0">
                <a:latin typeface="Times New Roman" pitchFamily="18" charset="0"/>
              </a:rPr>
              <a:t>19 библиотек.</a:t>
            </a:r>
          </a:p>
          <a:p>
            <a:pPr lvl="0"/>
            <a:endParaRPr lang="ru-RU" sz="2400" dirty="0"/>
          </a:p>
        </p:txBody>
      </p:sp>
      <p:pic>
        <p:nvPicPr>
          <p:cNvPr id="4" name="Рисунок 3" descr="081513_0372507204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785794"/>
            <a:ext cx="7643866" cy="250033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85786" y="2928934"/>
            <a:ext cx="7215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Дубенская средняя общеобразовательная школа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6" name="Рисунок 5" descr="IMG_00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3286124"/>
            <a:ext cx="4357685" cy="29051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43438" y="6143644"/>
            <a:ext cx="4357718" cy="646331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/>
              <a:t>Поводимовская</a:t>
            </a:r>
            <a:r>
              <a:rPr lang="ru-RU" dirty="0" smtClean="0"/>
              <a:t> средняя общеобразовательная школа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Спорт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14942" y="714356"/>
            <a:ext cx="3376416" cy="3143272"/>
          </a:xfrm>
        </p:spPr>
        <p:txBody>
          <a:bodyPr>
            <a:normAutofit fontScale="92500" lnSpcReduction="10000"/>
          </a:bodyPr>
          <a:lstStyle/>
          <a:p>
            <a:r>
              <a:rPr lang="ru-RU" sz="1800" dirty="0" smtClean="0"/>
              <a:t>С 2009 года функционирует физкультурно-оздоровительный комплекс имени олимпийского чемпиона В. </a:t>
            </a:r>
            <a:r>
              <a:rPr lang="ru-RU" sz="1800" dirty="0" err="1" smtClean="0"/>
              <a:t>Борчина</a:t>
            </a:r>
            <a:r>
              <a:rPr lang="ru-RU" sz="1800" dirty="0" smtClean="0"/>
              <a:t>.</a:t>
            </a:r>
          </a:p>
          <a:p>
            <a:r>
              <a:rPr lang="ru-RU" sz="1800" dirty="0" smtClean="0"/>
              <a:t>В 2014 году открыт стадион с </a:t>
            </a:r>
            <a:r>
              <a:rPr lang="ru-RU" sz="1800" dirty="0" err="1" smtClean="0"/>
              <a:t>искуственным</a:t>
            </a:r>
            <a:r>
              <a:rPr lang="ru-RU" sz="1800" dirty="0" smtClean="0"/>
              <a:t> покрытием в с. Дубенки, действует муниципальное образовательное учреждение ДОД «Детско-юношеская спортивная школа».</a:t>
            </a:r>
          </a:p>
          <a:p>
            <a:pPr>
              <a:buNone/>
            </a:pPr>
            <a:endParaRPr lang="ru-RU" sz="18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42844" y="714356"/>
            <a:ext cx="5000628" cy="3273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Рисунок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3130" y="4000504"/>
            <a:ext cx="3914761" cy="272834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286116" y="4000505"/>
            <a:ext cx="157163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ru-RU" dirty="0" smtClean="0">
                <a:ea typeface="Calibri" pitchFamily="34" charset="0"/>
                <a:cs typeface="Times New Roman" pitchFamily="18" charset="0"/>
              </a:rPr>
              <a:t>В селе </a:t>
            </a:r>
            <a:r>
              <a:rPr lang="ru-RU" dirty="0" err="1" smtClean="0">
                <a:ea typeface="Calibri" pitchFamily="34" charset="0"/>
                <a:cs typeface="Times New Roman" pitchFamily="18" charset="0"/>
              </a:rPr>
              <a:t>Поводимово</a:t>
            </a:r>
            <a:r>
              <a:rPr lang="ru-RU" dirty="0" smtClean="0">
                <a:ea typeface="Calibri" pitchFamily="34" charset="0"/>
                <a:cs typeface="Times New Roman" pitchFamily="18" charset="0"/>
              </a:rPr>
              <a:t> Дубенского района в 2016 году обустроена детская спортивная площадка.</a:t>
            </a:r>
            <a:endParaRPr lang="ru-RU" dirty="0">
              <a:ea typeface="Calibri" pitchFamily="34" charset="0"/>
              <a:cs typeface="Arial" charset="0"/>
            </a:endParaRPr>
          </a:p>
        </p:txBody>
      </p:sp>
      <p:pic>
        <p:nvPicPr>
          <p:cNvPr id="10" name="Рисунок 9" descr="Рисунок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19" y="4000504"/>
            <a:ext cx="2816161" cy="250033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52"/>
            <a:ext cx="91440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Реализованные инвестиционные проекты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428596" y="4572008"/>
            <a:ext cx="5357818" cy="1714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1285852" y="1643050"/>
          <a:ext cx="6572296" cy="22463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4" name="Схема 13"/>
          <p:cNvGraphicFramePr/>
          <p:nvPr/>
        </p:nvGraphicFramePr>
        <p:xfrm>
          <a:off x="2500298" y="4000504"/>
          <a:ext cx="4286280" cy="2285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2852"/>
            <a:ext cx="91440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Реализующиеся инвестиционные проекты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428596" y="4572008"/>
            <a:ext cx="5357818" cy="1714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500034" y="1643050"/>
          <a:ext cx="8215370" cy="3643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 descr="main1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4414" y="1785926"/>
            <a:ext cx="1428760" cy="1963590"/>
          </a:xfrm>
          <a:prstGeom prst="rect">
            <a:avLst/>
          </a:prstGeom>
        </p:spPr>
      </p:pic>
      <p:pic>
        <p:nvPicPr>
          <p:cNvPr id="9" name="Рисунок 8" descr="14865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28992" y="2000240"/>
            <a:ext cx="2289387" cy="1385526"/>
          </a:xfrm>
          <a:prstGeom prst="ellipse">
            <a:avLst/>
          </a:prstGeom>
        </p:spPr>
      </p:pic>
      <p:pic>
        <p:nvPicPr>
          <p:cNvPr id="7" name="Рисунок 6" descr="8c21c67bcaca791ee39b45d18a1c52f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143636" y="2031384"/>
            <a:ext cx="2477855" cy="1397615"/>
          </a:xfrm>
          <a:prstGeom prst="ellipse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142852"/>
            <a:ext cx="9144000" cy="571480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/>
              <a:t>Комплексное обустройство жилищной застройки с. </a:t>
            </a:r>
            <a:r>
              <a:rPr lang="ru-RU" sz="2000" dirty="0" err="1" smtClean="0"/>
              <a:t>Ардатово</a:t>
            </a:r>
            <a:r>
              <a:rPr lang="ru-RU" sz="2000" dirty="0" smtClean="0"/>
              <a:t> Дубенского муниципального района. 2017 год.</a:t>
            </a:r>
            <a:endParaRPr lang="ru-RU" sz="2000" dirty="0"/>
          </a:p>
        </p:txBody>
      </p:sp>
      <p:pic>
        <p:nvPicPr>
          <p:cNvPr id="84996" name="Picture 4" descr="компановка1 (1) — копия — копия — копия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25728"/>
            <a:ext cx="9144000" cy="5832272"/>
          </a:xfrm>
          <a:noFill/>
          <a:ln/>
        </p:spPr>
      </p:pic>
      <p:sp>
        <p:nvSpPr>
          <p:cNvPr id="84995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Инвестиционные преимущества</a:t>
            </a:r>
            <a:endParaRPr lang="ru-RU" dirty="0"/>
          </a:p>
        </p:txBody>
      </p:sp>
      <p:pic>
        <p:nvPicPr>
          <p:cNvPr id="12" name="Содержимое 11" descr="Рисунок7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214422"/>
            <a:ext cx="7858180" cy="1076300"/>
          </a:xfrm>
        </p:spPr>
      </p:pic>
      <p:pic>
        <p:nvPicPr>
          <p:cNvPr id="13" name="image788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85786" y="2428868"/>
            <a:ext cx="1088063" cy="947546"/>
          </a:xfrm>
          <a:prstGeom prst="rect">
            <a:avLst/>
          </a:prstGeom>
        </p:spPr>
      </p:pic>
      <p:sp>
        <p:nvSpPr>
          <p:cNvPr id="2063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058" name="Group 10"/>
          <p:cNvGrpSpPr>
            <a:grpSpLocks/>
          </p:cNvGrpSpPr>
          <p:nvPr/>
        </p:nvGrpSpPr>
        <p:grpSpPr bwMode="auto">
          <a:xfrm>
            <a:off x="2571736" y="2500306"/>
            <a:ext cx="5232400" cy="579438"/>
            <a:chOff x="0" y="0"/>
            <a:chExt cx="8241" cy="912"/>
          </a:xfrm>
        </p:grpSpPr>
        <p:pic>
          <p:nvPicPr>
            <p:cNvPr id="2062" name="Picture 14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0"/>
              <a:ext cx="7126" cy="432"/>
            </a:xfrm>
            <a:prstGeom prst="rect">
              <a:avLst/>
            </a:prstGeom>
            <a:noFill/>
          </p:spPr>
        </p:pic>
        <p:pic>
          <p:nvPicPr>
            <p:cNvPr id="2061" name="Picture 13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6939" y="0"/>
              <a:ext cx="400" cy="432"/>
            </a:xfrm>
            <a:prstGeom prst="rect">
              <a:avLst/>
            </a:prstGeom>
            <a:noFill/>
          </p:spPr>
        </p:pic>
        <p:pic>
          <p:nvPicPr>
            <p:cNvPr id="2060" name="Picture 12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7247" y="0"/>
              <a:ext cx="994" cy="432"/>
            </a:xfrm>
            <a:prstGeom prst="rect">
              <a:avLst/>
            </a:prstGeom>
            <a:noFill/>
          </p:spPr>
        </p:pic>
        <p:pic>
          <p:nvPicPr>
            <p:cNvPr id="2059" name="Picture 11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0" y="480"/>
              <a:ext cx="3926" cy="432"/>
            </a:xfrm>
            <a:prstGeom prst="rect">
              <a:avLst/>
            </a:prstGeom>
            <a:noFill/>
          </p:spPr>
        </p:pic>
      </p:grpSp>
      <p:pic>
        <p:nvPicPr>
          <p:cNvPr id="20" name="image793.pn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14348" y="3286124"/>
            <a:ext cx="1224625" cy="1214446"/>
          </a:xfrm>
          <a:prstGeom prst="rect">
            <a:avLst/>
          </a:prstGeom>
        </p:spPr>
      </p:pic>
      <p:grpSp>
        <p:nvGrpSpPr>
          <p:cNvPr id="2064" name="Group 16"/>
          <p:cNvGrpSpPr>
            <a:grpSpLocks/>
          </p:cNvGrpSpPr>
          <p:nvPr/>
        </p:nvGrpSpPr>
        <p:grpSpPr bwMode="auto">
          <a:xfrm>
            <a:off x="2571736" y="3714752"/>
            <a:ext cx="4883150" cy="579438"/>
            <a:chOff x="3490" y="934"/>
            <a:chExt cx="7690" cy="912"/>
          </a:xfrm>
        </p:grpSpPr>
        <p:pic>
          <p:nvPicPr>
            <p:cNvPr id="2065" name="Picture 17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3490" y="934"/>
              <a:ext cx="7637" cy="4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66" name="Picture 18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3490" y="1413"/>
              <a:ext cx="6004" cy="4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67" name="Picture 19"/>
            <p:cNvPicPr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9313" y="1413"/>
              <a:ext cx="1867" cy="4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5" name="image797.png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714348" y="4429132"/>
            <a:ext cx="1285884" cy="1214446"/>
          </a:xfrm>
          <a:prstGeom prst="rect">
            <a:avLst/>
          </a:prstGeom>
        </p:spPr>
      </p:pic>
      <p:grpSp>
        <p:nvGrpSpPr>
          <p:cNvPr id="2068" name="Group 20"/>
          <p:cNvGrpSpPr>
            <a:grpSpLocks/>
          </p:cNvGrpSpPr>
          <p:nvPr/>
        </p:nvGrpSpPr>
        <p:grpSpPr bwMode="auto">
          <a:xfrm>
            <a:off x="2500298" y="4786322"/>
            <a:ext cx="4359275" cy="579437"/>
            <a:chOff x="3490" y="772"/>
            <a:chExt cx="6864" cy="914"/>
          </a:xfrm>
        </p:grpSpPr>
        <p:pic>
          <p:nvPicPr>
            <p:cNvPr id="2069" name="Picture 21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3490" y="772"/>
              <a:ext cx="4969" cy="4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70" name="Picture 22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3490" y="1253"/>
              <a:ext cx="6864" cy="4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1" name="Рисунок 20" descr="i.jpg"/>
          <p:cNvPicPr>
            <a:picLocks noChangeAspect="1"/>
          </p:cNvPicPr>
          <p:nvPr/>
        </p:nvPicPr>
        <p:blipFill>
          <a:blip r:embed="rId1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2910" y="5572140"/>
            <a:ext cx="1441048" cy="1021325"/>
          </a:xfrm>
          <a:prstGeom prst="roundRect">
            <a:avLst>
              <a:gd name="adj" fmla="val 38731"/>
            </a:avLst>
          </a:prstGeom>
          <a:solidFill>
            <a:schemeClr val="bg2">
              <a:lumMod val="90000"/>
              <a:alpha val="0"/>
            </a:schemeClr>
          </a:solidFill>
          <a:scene3d>
            <a:camera prst="orthographicFront"/>
            <a:lightRig rig="threePt" dir="t"/>
          </a:scene3d>
          <a:sp3d/>
        </p:spPr>
      </p:pic>
      <p:sp>
        <p:nvSpPr>
          <p:cNvPr id="22" name="TextBox 21"/>
          <p:cNvSpPr txBox="1"/>
          <p:nvPr/>
        </p:nvSpPr>
        <p:spPr>
          <a:xfrm>
            <a:off x="2428860" y="5786454"/>
            <a:ext cx="550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Расстояние до ближайшей железной дороги – 30 км</a:t>
            </a:r>
            <a:endParaRPr lang="ru-RU" b="1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7158" y="785795"/>
            <a:ext cx="857256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территории  Дубенского муниципального района реализуется крупнейший в России инвестиционный проект «Создание молочного комплекса на 6700 фуражных коров со шлейфом в Дубенском районе Республики Мордовия». Вложение инвестиций составит более 5,5 млрд. руб.</a:t>
            </a:r>
          </a:p>
          <a:p>
            <a:pPr algn="just"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just"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fontAlgn="auto">
              <a:spcAft>
                <a:spcPts val="0"/>
              </a:spcAft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fontAlgn="auto">
              <a:spcAft>
                <a:spcPts val="0"/>
              </a:spcAft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82" y="142852"/>
            <a:ext cx="8786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</a:rPr>
              <a:t>Реализующиеся инвестиционные проекты</a:t>
            </a:r>
            <a:endParaRPr lang="ru-RU" sz="24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5" name="Рисунок 4" descr="Рисунок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2168629"/>
            <a:ext cx="7572428" cy="4090463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Социально – экономическая эффективность: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071546"/>
            <a:ext cx="8686800" cy="4525963"/>
          </a:xfrm>
        </p:spPr>
        <p:txBody>
          <a:bodyPr>
            <a:normAutofit fontScale="62500" lnSpcReduction="20000"/>
          </a:bodyPr>
          <a:lstStyle/>
          <a:p>
            <a:pPr algn="just"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Реализация проекта предполагает создать 136 рабочих мест, со средним размером оплаты труда 24522 рубля. В рамках программы «Устойчивое развитие сельских территорий»  реализуется проект  «Комплексное обустройство жилищной застройки с.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Ардатово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Дубенского муниципального района». В рамках данного проекта выделена территория под строительство новой улицы на 40 участков, что даст возможность молодым специалистам получить собственное жильё, и увеличить численность обучающихся в образовательных и дошкольных учреждениях. </a:t>
            </a:r>
          </a:p>
          <a:p>
            <a:pPr algn="just"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Фонд оплаты труда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работников в год составит 40,8 млн.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рублей.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Пополнение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доходной части бюджета Дубенского муниципального района в виде налоговых поступлений. Ежегодно  в бюджет Дубенского муниципального района поступит более 1,5 млн. рублей НДФЛ.</a:t>
            </a:r>
          </a:p>
          <a:p>
            <a:pPr algn="just"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С вводом в эксплуатацию молочного комплекса увеличится объем производства молока  с 2018-2019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27771 тонна, в 2023 году  до 57993 тонн. При продуктивности дойного стада на 1 корову  до 9000 кг.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3170</TotalTime>
  <Words>2150</Words>
  <PresentationFormat>Экран (4:3)</PresentationFormat>
  <Paragraphs>164</Paragraphs>
  <Slides>22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Трек</vt:lpstr>
      <vt:lpstr>Слайд 1</vt:lpstr>
      <vt:lpstr>Слайд 2</vt:lpstr>
      <vt:lpstr>Социально-экономическое развитие района</vt:lpstr>
      <vt:lpstr>Слайд 4</vt:lpstr>
      <vt:lpstr>Слайд 5</vt:lpstr>
      <vt:lpstr>          Ветеринарное состояние района</vt:lpstr>
      <vt:lpstr>Инженерная и транспортная инфраструктура</vt:lpstr>
      <vt:lpstr>7. Развитие жилищного строительства и обеспечения граждан жильем</vt:lpstr>
      <vt:lpstr>9. Развитие жилищно-коммунального хозяйства</vt:lpstr>
      <vt:lpstr>Слайд 10</vt:lpstr>
      <vt:lpstr>Трудовой потенциал</vt:lpstr>
      <vt:lpstr>Перспектива кадрового потенциала Агропромышленного комплекса  Дубенского района </vt:lpstr>
      <vt:lpstr>Финансовый потенциал</vt:lpstr>
      <vt:lpstr>Уровень развития социально-культурной сферы</vt:lpstr>
      <vt:lpstr>Образование и культура</vt:lpstr>
      <vt:lpstr>Спорт</vt:lpstr>
      <vt:lpstr>Реализованные инвестиционные проекты</vt:lpstr>
      <vt:lpstr>Реализующиеся инвестиционные проекты</vt:lpstr>
      <vt:lpstr>Комплексное обустройство жилищной застройки с. Ардатово Дубенского муниципального района. 2017 год.</vt:lpstr>
      <vt:lpstr>Инвестиционные преимущества</vt:lpstr>
      <vt:lpstr>Слайд 21</vt:lpstr>
      <vt:lpstr>Социально – экономическая эффективность: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411</cp:revision>
  <dcterms:modified xsi:type="dcterms:W3CDTF">2017-03-27T10:55:13Z</dcterms:modified>
</cp:coreProperties>
</file>