
<file path=[Content_Types].xml><?xml version="1.0" encoding="utf-8"?>
<Types xmlns="http://schemas.openxmlformats.org/package/2006/content-types"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charts/colors6.xml" ContentType="application/vnd.ms-office.chartcolor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style11.xml" ContentType="application/vnd.ms-office.chartstyle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charts/colors12.xml" ContentType="application/vnd.ms-office.chartcolorstyle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charts/style7.xml" ContentType="application/vnd.ms-office.chartstyle+xml"/>
  <Override PartName="/ppt/charts/style9.xml" ContentType="application/vnd.ms-office.chartstyle+xml"/>
  <Override PartName="/ppt/charts/colors10.xml" ContentType="application/vnd.ms-office.chartcolorstyle+xml"/>
  <Override PartName="/ppt/charts/chart3.xml" ContentType="application/vnd.openxmlformats-officedocument.drawingml.chart+xml"/>
  <Override PartName="/ppt/charts/chart5.xml" ContentType="application/vnd.openxmlformats-officedocument.drawingml.chart+xml"/>
  <Default Extension="xlsx" ContentType="application/vnd.openxmlformats-officedocument.spreadsheetml.sheet"/>
  <Override PartName="/ppt/charts/style5.xml" ContentType="application/vnd.ms-office.chart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style3.xml" ContentType="application/vnd.ms-office.chart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Override8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11.xml" ContentType="application/vnd.openxmlformats-officedocument.themeOverride+xml"/>
  <Override PartName="/ppt/charts/colors9.xml" ContentType="application/vnd.ms-office.chartcolorstyl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drawings/drawing1.xml" ContentType="application/vnd.openxmlformats-officedocument.drawingml.chartshapes+xml"/>
  <Override PartName="/ppt/charts/chart18.xml" ContentType="application/vnd.openxmlformats-officedocument.drawingml.chart+xml"/>
  <Override PartName="/ppt/charts/colors7.xml" ContentType="application/vnd.ms-office.chartcolorstyle+xml"/>
  <Override PartName="/ppt/charts/style12.xml" ContentType="application/vnd.ms-office.chart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charts/chart16.xml" ContentType="application/vnd.openxmlformats-officedocument.drawingml.chart+xml"/>
  <Override PartName="/ppt/charts/colors5.xml" ContentType="application/vnd.ms-office.chartcolorstyle+xml"/>
  <Override PartName="/ppt/charts/style10.xml" ContentType="application/vnd.ms-office.chart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charts/chart14.xml" ContentType="application/vnd.openxmlformats-officedocument.drawingml.chart+xml"/>
  <Override PartName="/ppt/charts/chart23.xml" ContentType="application/vnd.openxmlformats-officedocument.drawingml.chart+xml"/>
  <Override PartName="/docProps/app.xml" ContentType="application/vnd.openxmlformats-officedocument.extended-properties+xml"/>
  <Override PartName="/ppt/charts/colors3.xml" ContentType="application/vnd.ms-office.chartcolorstyle+xml"/>
  <Override PartName="/ppt/charts/colors13.xml" ContentType="application/vnd.ms-office.chartcolorstyle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hart21.xml" ContentType="application/vnd.openxmlformats-officedocument.drawingml.chart+xml"/>
  <Override PartName="/ppt/charts/colors11.xml" ContentType="application/vnd.ms-office.chartcolorstyl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style8.xml" ContentType="application/vnd.ms-office.chartstyle+xml"/>
  <Override PartName="/ppt/charts/chart4.xml" ContentType="application/vnd.openxmlformats-officedocument.drawingml.chart+xml"/>
  <Override PartName="/ppt/charts/style6.xml" ContentType="application/vnd.ms-office.chartstyl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ppt/charts/style4.xml" ContentType="application/vnd.ms-office.chartstyle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Override7.xml" ContentType="application/vnd.openxmlformats-officedocument.themeOverride+xml"/>
  <Override PartName="/ppt/charts/colors8.xml" ContentType="application/vnd.ms-office.chartcolorstyl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Override10.xml" ContentType="application/vnd.openxmlformats-officedocument.themeOverride+xml"/>
  <Override PartName="/ppt/charts/chart19.xml" ContentType="application/vnd.openxmlformats-officedocument.drawingml.chart+xml"/>
  <Override PartName="/ppt/charts/style13.xml" ContentType="application/vnd.ms-office.chart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Override3.xml" ContentType="application/vnd.openxmlformats-officedocument.themeOverride+xml"/>
  <Override PartName="/ppt/charts/colors4.xml" ContentType="application/vnd.ms-office.chartcolorstyle+xml"/>
  <Default Extension="rels" ContentType="application/vnd.openxmlformats-package.relationships+xml"/>
  <Override PartName="/ppt/slides/slide23.xml" ContentType="application/vnd.openxmlformats-officedocument.presentationml.slide+xml"/>
  <Override PartName="/ppt/charts/chart15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2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1" r:id="rId12"/>
    <p:sldId id="270" r:id="rId13"/>
    <p:sldId id="267" r:id="rId14"/>
    <p:sldId id="268" r:id="rId15"/>
    <p:sldId id="269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-90" y="-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oleObject" Target="file:///C:\Users\User\Desktop\&#1076;&#1080;&#1072;&#1075;&#1088;&#1072;&#1084;&#1084;&#1099;\&#1076;&#1080;&#1072;&#1075;&#1088;&#1072;&#1084;&#1084;&#1072;.xlsx" TargetMode="External"/><Relationship Id="rId1" Type="http://schemas.openxmlformats.org/officeDocument/2006/relationships/themeOverride" Target="../theme/themeOverride1.xml"/><Relationship Id="rId4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ownloads\12%20&#1084;&#1077;&#1089;&#1103;&#1094;&#1077;&#1074;%20&#1088;&#1072;&#1089;&#1095;&#1077;&#1090;&#1099;%20&#1076;&#1083;&#1103;%20&#1076;&#1080;&#1072;&#1075;&#1088;&#1072;&#1084;&#1084;.xls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openxmlformats.org/officeDocument/2006/relationships/oleObject" Target="file:///C:\Users\User\Desktop\&#1076;&#1080;&#1072;&#1075;&#1088;&#1072;&#1084;&#1084;&#1099;\&#1076;&#1080;&#1072;&#1075;&#1088;&#1072;&#1084;&#1084;&#1072;.xlsx" TargetMode="External"/><Relationship Id="rId1" Type="http://schemas.openxmlformats.org/officeDocument/2006/relationships/themeOverride" Target="../theme/themeOverride2.xml"/><Relationship Id="rId4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openxmlformats.org/officeDocument/2006/relationships/oleObject" Target="file:///C:\Users\User\Desktop\&#1076;&#1080;&#1072;&#1075;&#1088;&#1072;&#1084;&#1084;&#1099;\&#1076;&#1080;&#1072;&#1075;&#1088;&#1072;&#1084;&#1084;&#1072;.xlsx" TargetMode="External"/><Relationship Id="rId1" Type="http://schemas.openxmlformats.org/officeDocument/2006/relationships/themeOverride" Target="../theme/themeOverride3.xml"/><Relationship Id="rId4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openxmlformats.org/officeDocument/2006/relationships/oleObject" Target="file:///C:\Users\User\Desktop\&#1076;&#1080;&#1072;&#1075;&#1088;&#1072;&#1084;&#1084;&#1099;\&#1076;&#1080;&#1072;&#1075;&#1088;&#1072;&#1084;&#1084;&#1072;.xlsx" TargetMode="External"/><Relationship Id="rId1" Type="http://schemas.openxmlformats.org/officeDocument/2006/relationships/themeOverride" Target="../theme/themeOverride4.xml"/><Relationship Id="rId4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openxmlformats.org/officeDocument/2006/relationships/oleObject" Target="file:///C:\Users\User\Desktop\&#1076;&#1080;&#1072;&#1075;&#1088;&#1072;&#1084;&#1084;&#1099;\&#1076;&#1080;&#1072;&#1075;&#1088;&#1072;&#1084;&#1084;&#1072;.xlsx" TargetMode="External"/><Relationship Id="rId1" Type="http://schemas.openxmlformats.org/officeDocument/2006/relationships/themeOverride" Target="../theme/themeOverride5.xml"/><Relationship Id="rId4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openxmlformats.org/officeDocument/2006/relationships/package" Target="../embeddings/_____Microsoft_Office_Excel1.xlsx"/><Relationship Id="rId1" Type="http://schemas.openxmlformats.org/officeDocument/2006/relationships/themeOverride" Target="../theme/themeOverride6.xml"/><Relationship Id="rId4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ColorStyle" Target="colors7.xml"/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7.xml"/><Relationship Id="rId4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ColorStyle" Target="colors8.xml"/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8.xml"/><Relationship Id="rId4" Type="http://schemas.microsoft.com/office/2011/relationships/chartStyle" Target="style8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ownloads\12%20&#1084;&#1077;&#1089;&#1103;&#1094;&#1077;&#1074;%20&#1088;&#1072;&#1089;&#1095;&#1077;&#1090;&#1099;%20&#1076;&#1083;&#1103;%20&#1076;&#1080;&#1072;&#1075;&#1088;&#1072;&#1084;&#1084;.xls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User\Downloads\12%20&#1084;&#1077;&#1089;&#1103;&#1094;&#1077;&#1074;%20&#1088;&#1072;&#1089;&#1095;&#1077;&#1090;&#1099;%20&#1076;&#1083;&#1103;%20&#1076;&#1080;&#1072;&#1075;&#1088;&#1072;&#1084;&#1084;.xls" TargetMode="External"/><Relationship Id="rId4" Type="http://schemas.microsoft.com/office/2011/relationships/chartStyle" Target="style9.xml"/></Relationships>
</file>

<file path=ppt/charts/_rels/chart12.xml.rels><?xml version="1.0" encoding="UTF-8" standalone="yes"?>
<Relationships xmlns="http://schemas.openxmlformats.org/package/2006/relationships"><Relationship Id="rId3" Type="http://schemas.microsoft.com/office/2011/relationships/chartStyle" Target="style10.xml"/><Relationship Id="rId2" Type="http://schemas.microsoft.com/office/2011/relationships/chartColorStyle" Target="colors10.xml"/><Relationship Id="rId1" Type="http://schemas.openxmlformats.org/officeDocument/2006/relationships/oleObject" Target="file:///C:\Users\User\Desktop\&#1076;&#1080;&#1072;&#1075;&#1088;&#1072;&#1084;&#1084;&#1099;\&#1076;&#1080;&#1072;&#1075;&#1088;&#1072;&#1084;&#1084;&#1072;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microsoft.com/office/2011/relationships/chartColorStyle" Target="colors11.xml"/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9.xml"/><Relationship Id="rId4" Type="http://schemas.microsoft.com/office/2011/relationships/chartStyle" Target="style11.xml"/></Relationships>
</file>

<file path=ppt/charts/_rels/chart14.xml.rels><?xml version="1.0" encoding="UTF-8" standalone="yes"?>
<Relationships xmlns="http://schemas.openxmlformats.org/package/2006/relationships"><Relationship Id="rId3" Type="http://schemas.microsoft.com/office/2011/relationships/chartColorStyle" Target="colors12.xml"/><Relationship Id="rId2" Type="http://schemas.openxmlformats.org/officeDocument/2006/relationships/package" Target="../embeddings/_____Microsoft_Office_Excel5.xlsx"/><Relationship Id="rId1" Type="http://schemas.openxmlformats.org/officeDocument/2006/relationships/themeOverride" Target="../theme/themeOverride10.xml"/><Relationship Id="rId4" Type="http://schemas.microsoft.com/office/2011/relationships/chartStyle" Target="style12.xml"/></Relationships>
</file>

<file path=ppt/charts/_rels/chart15.xml.rels><?xml version="1.0" encoding="UTF-8" standalone="yes"?>
<Relationships xmlns="http://schemas.openxmlformats.org/package/2006/relationships"><Relationship Id="rId3" Type="http://schemas.microsoft.com/office/2011/relationships/chartColorStyle" Target="colors13.xml"/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11.xml"/><Relationship Id="rId4" Type="http://schemas.microsoft.com/office/2011/relationships/chartStyle" Target="style13.xm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1\Desktop\&#1052;&#1086;&#1080;%20&#1076;&#1086;&#1082;&#1091;&#1084;&#1077;&#1085;&#1090;&#1099;\&#1087;&#1088;&#1077;&#1079;&#1077;&#1085;&#1090;&#1072;&#1094;&#1080;&#1080;\&#1044;&#1080;&#1072;&#1075;&#1088;&#1072;&#1084;&#1084;&#1099;\12%20&#1084;&#1077;&#1089;.&#1080;&#1085;&#1092;&#1086;&#1088;&#1084;&#1072;&#1094;&#1080;&#1103;%20&#1076;&#1083;&#1103;%20&#1075;&#1083;&#1072;&#1074;&#1099;%20&#1088;&#1072;&#1081;&#1086;&#1085;&#1072;%202017\12%20&#1084;&#1077;&#1089;&#1103;&#1094;&#1077;&#1074;%20&#1088;&#1072;&#1089;&#1095;&#1077;&#1090;&#1099;%20&#1076;&#1083;&#1103;%20&#1076;&#1080;&#1072;&#1075;&#1088;&#1072;&#1084;&#1084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b="1" i="0" u="none" strike="noStrike" baseline="0">
                <a:solidFill>
                  <a:schemeClr val="tx1"/>
                </a:solidFill>
                <a:effectLst/>
              </a:rPr>
              <a:t>Объем отгруженной продукции собственного производства, тыс.р.</a:t>
            </a:r>
            <a:endParaRPr lang="ru-RU" sz="1800" b="1">
              <a:solidFill>
                <a:schemeClr val="tx1"/>
              </a:solidFill>
            </a:endParaRPr>
          </a:p>
        </c:rich>
      </c:tx>
      <c:layout/>
      <c:spPr>
        <a:noFill/>
        <a:ln>
          <a:noFill/>
        </a:ln>
        <a:effectLst/>
      </c:spPr>
    </c:title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'объем отгруженной продукции '!$A$3</c:f>
              <c:strCache>
                <c:ptCount val="1"/>
                <c:pt idx="0">
                  <c:v>Всего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-5.2542184616026404E-3"/>
                  <c:y val="-8.063012606364360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25F3-44D2-ACEB-98C6B9350718}"/>
                </c:ext>
              </c:extLst>
            </c:dLbl>
            <c:dLbl>
              <c:idx val="1"/>
              <c:layout>
                <c:manualLayout>
                  <c:x val="1.3888908985751985E-2"/>
                  <c:y val="-5.344274318208205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</a:t>
                    </a:r>
                    <a:r>
                      <a:rPr lang="ru-RU" dirty="0" smtClean="0"/>
                      <a:t>55257,8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'объем отгруженной продукции '!$B$2:$C$2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'объем отгруженной продукции '!$B$3:$C$3</c:f>
              <c:numCache>
                <c:formatCode>General</c:formatCode>
                <c:ptCount val="2"/>
                <c:pt idx="0">
                  <c:v>435931</c:v>
                </c:pt>
                <c:pt idx="1">
                  <c:v>454595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5F3-44D2-ACEB-98C6B9350718}"/>
            </c:ext>
          </c:extLst>
        </c:ser>
        <c:ser>
          <c:idx val="1"/>
          <c:order val="1"/>
          <c:tx>
            <c:strRef>
              <c:f>'объем отгруженной продукции '!$A$4</c:f>
              <c:strCache>
                <c:ptCount val="1"/>
                <c:pt idx="0">
                  <c:v>ООО "Магма Керамик"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5.2777786052956868E-2"/>
                  <c:y val="-6.574699139332390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429931</a:t>
                    </a:r>
                    <a:endParaRPr lang="en-US" dirty="0"/>
                  </a:p>
                </c:rich>
              </c:tx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25F3-44D2-ACEB-98C6B9350718}"/>
                </c:ext>
              </c:extLst>
            </c:dLbl>
            <c:dLbl>
              <c:idx val="1"/>
              <c:layout>
                <c:manualLayout>
                  <c:x val="6.0193954116450038E-2"/>
                  <c:y val="-6.9848407463737744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25F3-44D2-ACEB-98C6B93507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'объем отгруженной продукции '!$B$2:$C$2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'объем отгруженной продукции '!$B$4:$C$4</c:f>
              <c:numCache>
                <c:formatCode>General</c:formatCode>
                <c:ptCount val="2"/>
                <c:pt idx="0">
                  <c:v>429931.12</c:v>
                </c:pt>
                <c:pt idx="1">
                  <c:v>448595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25F3-44D2-ACEB-98C6B9350718}"/>
            </c:ext>
          </c:extLst>
        </c:ser>
        <c:shape val="box"/>
        <c:axId val="84035840"/>
        <c:axId val="84680704"/>
        <c:axId val="0"/>
      </c:bar3DChart>
      <c:catAx>
        <c:axId val="84035840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4680704"/>
        <c:crosses val="autoZero"/>
        <c:auto val="1"/>
        <c:lblAlgn val="ctr"/>
        <c:lblOffset val="100"/>
      </c:catAx>
      <c:valAx>
        <c:axId val="8468070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40358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2400" dirty="0"/>
              <a:t>Объем инвестиций в основной капитал(за исключением бюджетных средств),млн.руб.</a:t>
            </a:r>
          </a:p>
        </c:rich>
      </c:tx>
      <c:layout/>
    </c:title>
    <c:plotArea>
      <c:layout/>
      <c:barChart>
        <c:barDir val="col"/>
        <c:grouping val="stacked"/>
        <c:ser>
          <c:idx val="0"/>
          <c:order val="0"/>
          <c:tx>
            <c:strRef>
              <c:f>'[12 месяцев расчеты для диаграмм.xls]расчеты'!$C$23</c:f>
              <c:strCache>
                <c:ptCount val="1"/>
                <c:pt idx="0">
                  <c:v>Объем инвестиций в основной капитал(за исключением бюджетных средств),млн.руб.</c:v>
                </c:pt>
              </c:strCache>
            </c:strRef>
          </c:tx>
          <c:dLbls>
            <c:dLbl>
              <c:idx val="0"/>
              <c:layout>
                <c:manualLayout>
                  <c:x val="-2.7797857235058766E-3"/>
                  <c:y val="-0.18394408379203453"/>
                </c:manualLayout>
              </c:layout>
              <c:spPr/>
              <c:txPr>
                <a:bodyPr/>
                <a:lstStyle/>
                <a:p>
                  <a:pPr>
                    <a:defRPr sz="1800"/>
                  </a:pPr>
                  <a:endParaRPr lang="ru-RU"/>
                </a:p>
              </c:txPr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9215-43FC-80AF-95CE0B5A727D}"/>
                </c:ext>
              </c:extLst>
            </c:dLbl>
            <c:dLbl>
              <c:idx val="1"/>
              <c:layout>
                <c:manualLayout>
                  <c:x val="-7.9574486863562884E-3"/>
                  <c:y val="-0.37530433034846805"/>
                </c:manualLayout>
              </c:layout>
              <c:spPr/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215-43FC-80AF-95CE0B5A727D}"/>
                </c:ext>
              </c:extLst>
            </c:dLbl>
            <c:dLbl>
              <c:idx val="2"/>
              <c:layout>
                <c:manualLayout>
                  <c:x val="-4.9146757679180877E-2"/>
                  <c:y val="2.0887728459530078E-3"/>
                </c:manualLayout>
              </c:layout>
              <c:spPr/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dLblPos val="ctr"/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215-43FC-80AF-95CE0B5A72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'[12 месяцев расчеты для диаграмм.xls]расчеты'!$D$22:$E$22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'[12 месяцев расчеты для диаграмм.xls]расчеты'!$D$23:$E$23</c:f>
              <c:numCache>
                <c:formatCode>General</c:formatCode>
                <c:ptCount val="2"/>
                <c:pt idx="0">
                  <c:v>208.3</c:v>
                </c:pt>
                <c:pt idx="1">
                  <c:v>653.9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215-43FC-80AF-95CE0B5A727D}"/>
            </c:ext>
          </c:extLst>
        </c:ser>
        <c:dLbls>
          <c:showVal val="1"/>
        </c:dLbls>
        <c:overlap val="100"/>
        <c:axId val="84084992"/>
        <c:axId val="84709376"/>
      </c:barChart>
      <c:catAx>
        <c:axId val="8408499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84709376"/>
        <c:crosses val="autoZero"/>
        <c:auto val="1"/>
        <c:lblAlgn val="ctr"/>
        <c:lblOffset val="100"/>
      </c:catAx>
      <c:valAx>
        <c:axId val="8470937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tickLblPos val="nextTo"/>
        <c:crossAx val="84084992"/>
        <c:crosses val="autoZero"/>
        <c:crossBetween val="between"/>
      </c:valAx>
    </c:plotArea>
    <c:plotVisOnly val="1"/>
    <c:dispBlanksAs val="gap"/>
  </c:chart>
  <c:spPr>
    <a:solidFill>
      <a:schemeClr val="accent1">
        <a:lumMod val="20000"/>
        <a:lumOff val="80000"/>
      </a:schemeClr>
    </a:soli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="1" i="0" dirty="0">
                <a:solidFill>
                  <a:schemeClr val="tx1"/>
                </a:solidFill>
              </a:rPr>
              <a:t>Закуплено молока в сельскохозяйственных организациях и КФХ в 2016 году, тонн (15688,7 тонн)</a:t>
            </a:r>
          </a:p>
        </c:rich>
      </c:tx>
      <c:layout>
        <c:manualLayout>
          <c:xMode val="edge"/>
          <c:yMode val="edge"/>
          <c:x val="7.9334975377613443E-2"/>
          <c:y val="2.090452828997539E-2"/>
        </c:manualLayout>
      </c:layout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969-4854-B234-B469C1181974}"/>
              </c:ext>
            </c:extLst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969-4854-B234-B469C1181974}"/>
              </c:ext>
            </c:extLst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969-4854-B234-B469C1181974}"/>
              </c:ext>
            </c:extLst>
          </c:dPt>
          <c:dLbls>
            <c:dLbl>
              <c:idx val="0"/>
              <c:layout>
                <c:manualLayout>
                  <c:x val="6.3169291338582801E-3"/>
                  <c:y val="-3.4031423155438903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969-4854-B234-B469C1181974}"/>
                </c:ext>
              </c:extLst>
            </c:dLbl>
            <c:dLbl>
              <c:idx val="1"/>
              <c:layout>
                <c:manualLayout>
                  <c:x val="-4.7817147856518104E-3"/>
                  <c:y val="-1.0680956547098281E-4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969-4854-B234-B469C1181974}"/>
                </c:ext>
              </c:extLst>
            </c:dLbl>
            <c:dLbl>
              <c:idx val="2"/>
              <c:layout>
                <c:manualLayout>
                  <c:x val="-7.6324597653349022E-2"/>
                  <c:y val="3.4417794848877026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0969-4854-B234-B469C118197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Лист2!$A$6:$A$8</c:f>
              <c:strCache>
                <c:ptCount val="3"/>
                <c:pt idx="0">
                  <c:v>ООО "Моргинское"(ООО "Хорошее Дело")</c:v>
                </c:pt>
                <c:pt idx="1">
                  <c:v>ООО "Агрофирма Юбилейная"</c:v>
                </c:pt>
                <c:pt idx="2">
                  <c:v>Всего по КФК</c:v>
                </c:pt>
              </c:strCache>
            </c:strRef>
          </c:cat>
          <c:val>
            <c:numRef>
              <c:f>Лист2!$B$6:$B$8</c:f>
              <c:numCache>
                <c:formatCode>General</c:formatCode>
                <c:ptCount val="3"/>
                <c:pt idx="0">
                  <c:v>8965.7999999999847</c:v>
                </c:pt>
                <c:pt idx="1">
                  <c:v>6054.5</c:v>
                </c:pt>
                <c:pt idx="2">
                  <c:v>668.4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0969-4854-B234-B469C1181974}"/>
            </c:ext>
          </c:extLst>
        </c:ser>
        <c:ser>
          <c:idx val="1"/>
          <c:order val="1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0969-4854-B234-B469C1181974}"/>
              </c:ext>
            </c:extLst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0969-4854-B234-B469C1181974}"/>
              </c:ext>
            </c:extLst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C-0969-4854-B234-B469C118197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Лист2!$A$6:$A$8</c:f>
              <c:strCache>
                <c:ptCount val="3"/>
                <c:pt idx="0">
                  <c:v>ООО "Моргинское"(ООО "Хорошее Дело")</c:v>
                </c:pt>
                <c:pt idx="1">
                  <c:v>ООО "Агрофирма Юбилейная"</c:v>
                </c:pt>
                <c:pt idx="2">
                  <c:v>Всего по КФК</c:v>
                </c:pt>
              </c:strCache>
            </c:strRef>
          </c:cat>
          <c:val>
            <c:numRef>
              <c:f>Лист2!$C$6:$C$8</c:f>
              <c:numCache>
                <c:formatCode>General</c:formatCode>
                <c:ptCount val="3"/>
                <c:pt idx="0">
                  <c:v>9046.5</c:v>
                </c:pt>
                <c:pt idx="1">
                  <c:v>6334.7</c:v>
                </c:pt>
                <c:pt idx="2">
                  <c:v>653.9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0969-4854-B234-B469C1181974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7450926571881067E-3"/>
          <c:y val="0.86045807984493539"/>
          <c:w val="0.98409966297146001"/>
          <c:h val="0.1272740498002804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gradFill>
      <a:gsLst>
        <a:gs pos="0">
          <a:srgbClr val="E48312">
            <a:lumMod val="20000"/>
            <a:lumOff val="80000"/>
          </a:srgbClr>
        </a:gs>
        <a:gs pos="50000">
          <a:srgbClr val="E48312">
            <a:tint val="44500"/>
            <a:satMod val="160000"/>
          </a:srgbClr>
        </a:gs>
        <a:gs pos="100000">
          <a:srgbClr val="E48312">
            <a:tint val="23500"/>
            <a:satMod val="160000"/>
          </a:srgbClr>
        </a:gs>
      </a:gsLst>
      <a:lin ang="5400000" scaled="0"/>
    </a:gradFill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600" b="1" i="0" baseline="0" dirty="0">
                <a:solidFill>
                  <a:schemeClr val="tx1"/>
                </a:solidFill>
                <a:effectLst/>
              </a:rPr>
              <a:t>Закуплено молока в сельскохозяйственных организациях и КФХ в 2017 году, тонн (16035,1 тонн)</a:t>
            </a:r>
            <a:endParaRPr lang="ru-RU" sz="1600" b="1" dirty="0">
              <a:solidFill>
                <a:schemeClr val="tx1"/>
              </a:solidFill>
              <a:effectLst/>
            </a:endParaRPr>
          </a:p>
        </c:rich>
      </c:tx>
      <c:layout/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77-4608-B28F-7B32814F860C}"/>
              </c:ext>
            </c:extLst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77-4608-B28F-7B32814F860C}"/>
              </c:ext>
            </c:extLst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77-4608-B28F-7B32814F860C}"/>
              </c:ext>
            </c:extLst>
          </c:dPt>
          <c:dLbls>
            <c:dLbl>
              <c:idx val="0"/>
              <c:layout>
                <c:manualLayout>
                  <c:x val="-6.8475503062117235E-3"/>
                  <c:y val="-2.0955088947214932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977-4608-B28F-7B32814F860C}"/>
                </c:ext>
              </c:extLst>
            </c:dLbl>
            <c:dLbl>
              <c:idx val="1"/>
              <c:layout>
                <c:manualLayout>
                  <c:x val="2.6902887139107612E-5"/>
                  <c:y val="8.1036745406823478E-3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977-4608-B28F-7B32814F860C}"/>
                </c:ext>
              </c:extLst>
            </c:dLbl>
            <c:dLbl>
              <c:idx val="2"/>
              <c:layout>
                <c:manualLayout>
                  <c:x val="-6.9550579278345834E-2"/>
                  <c:y val="2.5174139185484591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B977-4608-B28F-7B32814F860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showPercent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Лист2!$A$6:$A$8</c:f>
              <c:strCache>
                <c:ptCount val="3"/>
                <c:pt idx="0">
                  <c:v>ООО "Моргинское"(ООО "Хорошее Дело")</c:v>
                </c:pt>
                <c:pt idx="1">
                  <c:v>ООО "Агрофирма Юбилейная"</c:v>
                </c:pt>
                <c:pt idx="2">
                  <c:v>Всего по КФК</c:v>
                </c:pt>
              </c:strCache>
            </c:strRef>
          </c:cat>
          <c:val>
            <c:numRef>
              <c:f>Лист2!$C$6:$C$8</c:f>
              <c:numCache>
                <c:formatCode>General</c:formatCode>
                <c:ptCount val="3"/>
                <c:pt idx="0">
                  <c:v>9046.5</c:v>
                </c:pt>
                <c:pt idx="1">
                  <c:v>6334.7</c:v>
                </c:pt>
                <c:pt idx="2">
                  <c:v>653.9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B977-4608-B28F-7B32814F860C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3823602161603089E-2"/>
          <c:y val="0.83168026070234258"/>
          <c:w val="0.97773419529955663"/>
          <c:h val="0.14054196151987949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normalizeH="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pPr>
            <a:r>
              <a:rPr lang="ru-RU" dirty="0">
                <a:solidFill>
                  <a:schemeClr val="tx1"/>
                </a:solidFill>
              </a:rPr>
              <a:t>Закуплено мяса скота и птицы в сельскохозяйственных организациях и КФХ в </a:t>
            </a:r>
            <a:r>
              <a:rPr lang="ru-RU" dirty="0" smtClean="0">
                <a:solidFill>
                  <a:schemeClr val="tx1"/>
                </a:solidFill>
              </a:rPr>
              <a:t>2016 г., </a:t>
            </a:r>
            <a:r>
              <a:rPr lang="ru-RU" dirty="0">
                <a:solidFill>
                  <a:schemeClr val="tx1"/>
                </a:solidFill>
              </a:rPr>
              <a:t>тонн (4460,6 тонн)</a:t>
            </a:r>
          </a:p>
        </c:rich>
      </c:tx>
      <c:layout>
        <c:manualLayout>
          <c:xMode val="edge"/>
          <c:yMode val="edge"/>
          <c:x val="8.9460918875966217E-2"/>
          <c:y val="0"/>
        </c:manualLayout>
      </c:layout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explosion val="9"/>
          <c:dPt>
            <c:idx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752-4B0E-BFDC-70E958576FC7}"/>
              </c:ext>
            </c:extLst>
          </c:dPt>
          <c:dPt>
            <c:idx val="1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752-4B0E-BFDC-70E958576FC7}"/>
              </c:ext>
            </c:extLst>
          </c:dPt>
          <c:dPt>
            <c:idx val="2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F752-4B0E-BFDC-70E958576FC7}"/>
              </c:ext>
            </c:extLst>
          </c:dPt>
          <c:dLbls>
            <c:dLbl>
              <c:idx val="1"/>
              <c:layout>
                <c:manualLayout>
                  <c:x val="-0.11109024470061883"/>
                  <c:y val="4.3071081775465057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F752-4B0E-BFDC-70E958576FC7}"/>
                </c:ext>
              </c:extLst>
            </c:dLbl>
            <c:dLbl>
              <c:idx val="2"/>
              <c:layout>
                <c:manualLayout>
                  <c:x val="0.11122190358248064"/>
                  <c:y val="3.5339539841374792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F752-4B0E-BFDC-70E958576FC7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showPercent val="1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Лист3!$A$6:$A$8</c:f>
              <c:strCache>
                <c:ptCount val="3"/>
                <c:pt idx="0">
                  <c:v>ООО "Моргинское"(ООО "Хорошее Дело")</c:v>
                </c:pt>
                <c:pt idx="1">
                  <c:v>ООО "Агрофирма Юбилейная"</c:v>
                </c:pt>
                <c:pt idx="2">
                  <c:v>Всего по КФК</c:v>
                </c:pt>
              </c:strCache>
            </c:strRef>
          </c:cat>
          <c:val>
            <c:numRef>
              <c:f>Лист3!$B$6:$B$8</c:f>
              <c:numCache>
                <c:formatCode>General</c:formatCode>
                <c:ptCount val="3"/>
                <c:pt idx="0">
                  <c:v>4460.6000000000004</c:v>
                </c:pt>
                <c:pt idx="1">
                  <c:v>189.2</c:v>
                </c:pt>
                <c:pt idx="2">
                  <c:v>12.3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F752-4B0E-BFDC-70E958576FC7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3226413238980106"/>
          <c:y val="0.33520763516461316"/>
          <c:w val="0.3548390427170936"/>
          <c:h val="0.37991606411018297"/>
        </c:manualLayout>
      </c:layout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normalizeH="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pPr>
            <a:r>
              <a:rPr lang="ru-RU">
                <a:solidFill>
                  <a:schemeClr val="tx1"/>
                </a:solidFill>
              </a:rPr>
              <a:t>Закуплено мяса скота и птицы в сельскохозяйственных организациях и КФХ в 2017 г., тонн (4436,1 тонн)</a:t>
            </a:r>
          </a:p>
        </c:rich>
      </c:tx>
      <c:layout>
        <c:manualLayout>
          <c:xMode val="edge"/>
          <c:yMode val="edge"/>
          <c:x val="0.11088851544056051"/>
          <c:y val="0"/>
        </c:manualLayout>
      </c:layout>
      <c:spPr>
        <a:noFill/>
        <a:ln>
          <a:noFill/>
        </a:ln>
        <a:effectLst/>
      </c:spPr>
    </c:title>
    <c:plotArea>
      <c:layout/>
      <c:pieChart>
        <c:varyColors val="1"/>
        <c:ser>
          <c:idx val="0"/>
          <c:order val="0"/>
          <c:dPt>
            <c:idx val="0"/>
            <c:spPr>
              <a:gradFill>
                <a:gsLst>
                  <a:gs pos="100000">
                    <a:schemeClr val="accent1">
                      <a:lumMod val="60000"/>
                      <a:lumOff val="40000"/>
                    </a:schemeClr>
                  </a:gs>
                  <a:gs pos="0">
                    <a:schemeClr val="accent1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AC1-488D-8E2E-72D763BB7520}"/>
              </c:ext>
            </c:extLst>
          </c:dPt>
          <c:dPt>
            <c:idx val="1"/>
            <c:spPr>
              <a:gradFill>
                <a:gsLst>
                  <a:gs pos="100000">
                    <a:schemeClr val="accent2">
                      <a:lumMod val="60000"/>
                      <a:lumOff val="40000"/>
                    </a:schemeClr>
                  </a:gs>
                  <a:gs pos="0">
                    <a:schemeClr val="accent2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AC1-488D-8E2E-72D763BB7520}"/>
              </c:ext>
            </c:extLst>
          </c:dPt>
          <c:dPt>
            <c:idx val="2"/>
            <c:spPr>
              <a:gradFill>
                <a:gsLst>
                  <a:gs pos="100000">
                    <a:schemeClr val="accent3">
                      <a:lumMod val="60000"/>
                      <a:lumOff val="40000"/>
                    </a:schemeClr>
                  </a:gs>
                  <a:gs pos="0">
                    <a:schemeClr val="accent3"/>
                  </a:gs>
                </a:gsLst>
                <a:lin ang="5400000" scaled="0"/>
              </a:gra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AC1-488D-8E2E-72D763BB7520}"/>
              </c:ext>
            </c:extLst>
          </c:dPt>
          <c:dLbls>
            <c:dLbl>
              <c:idx val="0"/>
              <c:layout>
                <c:manualLayout>
                  <c:x val="-1.1946412948381451E-2"/>
                  <c:y val="-0.15098716827063291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0AC1-488D-8E2E-72D763BB7520}"/>
                </c:ext>
              </c:extLst>
            </c:dLbl>
            <c:dLbl>
              <c:idx val="1"/>
              <c:layout>
                <c:manualLayout>
                  <c:x val="-0.10751706036745405"/>
                  <c:y val="5.7268153980752377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0AC1-488D-8E2E-72D763BB7520}"/>
                </c:ext>
              </c:extLst>
            </c:dLbl>
            <c:dLbl>
              <c:idx val="2"/>
              <c:layout>
                <c:manualLayout>
                  <c:x val="0.2167591569096442"/>
                  <c:y val="7.0620421333171424E-2"/>
                </c:manualLayout>
              </c:layout>
              <c:dLblPos val="bestFit"/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0AC1-488D-8E2E-72D763BB7520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Percent val="1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Лист3!$A$6:$A$8</c:f>
              <c:strCache>
                <c:ptCount val="3"/>
                <c:pt idx="0">
                  <c:v>ООО "Моргинское"(ООО "Хорошее Дело")</c:v>
                </c:pt>
                <c:pt idx="1">
                  <c:v>ООО "Агрофирма Юбилейная"</c:v>
                </c:pt>
                <c:pt idx="2">
                  <c:v>Всего по КФК</c:v>
                </c:pt>
              </c:strCache>
            </c:strRef>
          </c:cat>
          <c:val>
            <c:numRef>
              <c:f>Лист3!$C$6:$C$8</c:f>
              <c:numCache>
                <c:formatCode>General</c:formatCode>
                <c:ptCount val="3"/>
                <c:pt idx="0">
                  <c:v>4284.5</c:v>
                </c:pt>
                <c:pt idx="1">
                  <c:v>139.6</c:v>
                </c:pt>
                <c:pt idx="2" formatCode="0.0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0AC1-488D-8E2E-72D763BB7520}"/>
            </c:ext>
          </c:extLst>
        </c:ser>
        <c:dLbls>
          <c:showPercent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0277039086810202"/>
          <c:y val="0.38075646031530141"/>
          <c:w val="0.38504820208346863"/>
          <c:h val="0.343009318202742"/>
        </c:manualLayout>
      </c:layout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vert="horz"/>
          <a:lstStyle/>
          <a:p>
            <a:pPr>
              <a:defRPr/>
            </a:pPr>
            <a:r>
              <a:rPr lang="ru-RU"/>
              <a:t>Поголовье у сельхозорганизаций Дубенского муниципального района, гол.</a:t>
            </a:r>
          </a:p>
        </c:rich>
      </c:tx>
      <c:layout/>
      <c:spPr>
        <a:noFill/>
        <a:ln>
          <a:noFill/>
        </a:ln>
        <a:effectLst/>
      </c:spPr>
    </c:title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9025371828521544E-2"/>
          <c:y val="0.21818986457001849"/>
          <c:w val="0.76345913224876716"/>
          <c:h val="0.67904044363262916"/>
        </c:manualLayout>
      </c:layout>
      <c:bar3DChart>
        <c:barDir val="col"/>
        <c:grouping val="standard"/>
        <c:ser>
          <c:idx val="0"/>
          <c:order val="0"/>
          <c:tx>
            <c:strRef>
              <c:f>Лист1!$A$4</c:f>
              <c:strCache>
                <c:ptCount val="1"/>
                <c:pt idx="0">
                  <c:v>Коров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-1.3888888888888947E-2"/>
                  <c:y val="-2.7777777777777964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1366-48E8-ABB2-03242D677CEE}"/>
                </c:ext>
              </c:extLst>
            </c:dLbl>
            <c:dLbl>
              <c:idx val="1"/>
              <c:layout>
                <c:manualLayout>
                  <c:x val="-5.5555555555556555E-3"/>
                  <c:y val="-2.777777777777786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366-48E8-ABB2-03242D677CE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Лист1!$B$4:$C$4</c:f>
              <c:numCache>
                <c:formatCode>General</c:formatCode>
                <c:ptCount val="2"/>
                <c:pt idx="0">
                  <c:v>2108</c:v>
                </c:pt>
                <c:pt idx="1">
                  <c:v>2121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366-48E8-ABB2-03242D677CEE}"/>
            </c:ext>
          </c:extLst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Поголовье КРС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-1.3888888888888919E-2"/>
                  <c:y val="-2.3148148148148147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1366-48E8-ABB2-03242D677CEE}"/>
                </c:ext>
              </c:extLst>
            </c:dLbl>
            <c:dLbl>
              <c:idx val="1"/>
              <c:layout>
                <c:manualLayout>
                  <c:x val="-1.1111111111111125E-2"/>
                  <c:y val="-2.7777777777777964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6.7333333333333328E-2"/>
                      <c:h val="6.937518226888306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1366-48E8-ABB2-03242D677CE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Лист1!$B$3:$C$3</c:f>
              <c:numCache>
                <c:formatCode>General</c:formatCode>
                <c:ptCount val="2"/>
                <c:pt idx="0">
                  <c:v>5617</c:v>
                </c:pt>
                <c:pt idx="1">
                  <c:v>5705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1366-48E8-ABB2-03242D677CEE}"/>
            </c:ext>
          </c:extLst>
        </c:ser>
        <c:ser>
          <c:idx val="2"/>
          <c:order val="2"/>
          <c:tx>
            <c:strRef>
              <c:f>Лист1!$A$5</c:f>
              <c:strCache>
                <c:ptCount val="1"/>
                <c:pt idx="0">
                  <c:v>Свиней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2.2137923878308402E-2"/>
                  <c:y val="-5.551930447355855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5.041333985408248E-2"/>
                      <c:h val="2.568105947906577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1366-48E8-ABB2-03242D677CEE}"/>
                </c:ext>
              </c:extLst>
            </c:dLbl>
            <c:dLbl>
              <c:idx val="1"/>
              <c:layout>
                <c:manualLayout>
                  <c:x val="1.6828499475449746E-2"/>
                  <c:y val="-3.813732260012956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1366-48E8-ABB2-03242D677CE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Лист1!$B$5:$C$5</c:f>
              <c:numCache>
                <c:formatCode>General</c:formatCode>
                <c:ptCount val="2"/>
                <c:pt idx="0">
                  <c:v>20327</c:v>
                </c:pt>
                <c:pt idx="1">
                  <c:v>21343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366-48E8-ABB2-03242D677CEE}"/>
            </c:ext>
          </c:extLst>
        </c:ser>
        <c:shape val="box"/>
        <c:axId val="38451456"/>
        <c:axId val="35065856"/>
        <c:axId val="38323072"/>
      </c:bar3DChart>
      <c:catAx>
        <c:axId val="3845145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1600"/>
            </a:pPr>
            <a:endParaRPr lang="ru-RU"/>
          </a:p>
        </c:txPr>
        <c:crossAx val="35065856"/>
        <c:crosses val="autoZero"/>
        <c:auto val="1"/>
        <c:lblAlgn val="ctr"/>
        <c:lblOffset val="100"/>
      </c:catAx>
      <c:valAx>
        <c:axId val="3506585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ru-RU"/>
          </a:p>
        </c:txPr>
        <c:crossAx val="38451456"/>
        <c:crosses val="autoZero"/>
        <c:crossBetween val="between"/>
      </c:valAx>
      <c:serAx>
        <c:axId val="38323072"/>
        <c:scaling>
          <c:orientation val="minMax"/>
        </c:scaling>
        <c:axPos val="b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 sz="1600"/>
            </a:pPr>
            <a:endParaRPr lang="ru-RU"/>
          </a:p>
        </c:txPr>
        <c:crossAx val="35065856"/>
        <c:crosses val="autoZero"/>
      </c:ser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 sz="1400"/>
      </a:pPr>
      <a:endParaRPr lang="ru-RU"/>
    </a:p>
  </c:tx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Поголовье у населения Дубенского муниципального района,</a:t>
            </a:r>
            <a:r>
              <a:rPr lang="ru-RU" sz="2400" b="1" baseline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гол.</a:t>
            </a:r>
            <a:endParaRPr lang="ru-RU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c:rich>
      </c:tx>
      <c:layout/>
      <c:spPr>
        <a:noFill/>
        <a:ln>
          <a:noFill/>
        </a:ln>
        <a:effectLst/>
      </c:spPr>
    </c:title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30253718285216"/>
          <c:y val="0.14166666666666669"/>
          <c:w val="0.71943985126859333"/>
          <c:h val="0.73704505686789346"/>
        </c:manualLayout>
      </c:layout>
      <c:bar3DChart>
        <c:barDir val="col"/>
        <c:grouping val="standard"/>
        <c:ser>
          <c:idx val="1"/>
          <c:order val="0"/>
          <c:tx>
            <c:strRef>
              <c:f>Лист1!$A$10</c:f>
              <c:strCache>
                <c:ptCount val="1"/>
                <c:pt idx="0">
                  <c:v>Коров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-5.530973933086024E-3"/>
                  <c:y val="-2.695498321884948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8-106B-4F0C-80F8-476A8EF5275E}"/>
                </c:ext>
              </c:extLst>
            </c:dLbl>
            <c:dLbl>
              <c:idx val="1"/>
              <c:layout>
                <c:manualLayout>
                  <c:x val="-4.424779146468813E-3"/>
                  <c:y val="-3.524882420926471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106B-4F0C-80F8-476A8EF527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Лист1!$B$8:$C$8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Лист1!$B$10:$C$10</c:f>
              <c:numCache>
                <c:formatCode>General</c:formatCode>
                <c:ptCount val="2"/>
                <c:pt idx="0">
                  <c:v>364</c:v>
                </c:pt>
                <c:pt idx="1">
                  <c:v>366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06B-4F0C-80F8-476A8EF5275E}"/>
            </c:ext>
          </c:extLst>
        </c:ser>
        <c:ser>
          <c:idx val="3"/>
          <c:order val="1"/>
          <c:tx>
            <c:strRef>
              <c:f>Лист1!$A$12</c:f>
              <c:strCache>
                <c:ptCount val="1"/>
                <c:pt idx="0">
                  <c:v>Овцы и козы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1061947866172041E-3"/>
                  <c:y val="7.464456891373703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0.10185185185185186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106B-4F0C-80F8-476A8EF527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Лист1!$B$8:$C$8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Лист1!$B$12:$C$12</c:f>
              <c:numCache>
                <c:formatCode>General</c:formatCode>
                <c:ptCount val="2"/>
                <c:pt idx="0">
                  <c:v>2130</c:v>
                </c:pt>
                <c:pt idx="1">
                  <c:v>2241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06B-4F0C-80F8-476A8EF5275E}"/>
            </c:ext>
          </c:extLst>
        </c:ser>
        <c:ser>
          <c:idx val="0"/>
          <c:order val="2"/>
          <c:tx>
            <c:strRef>
              <c:f>Лист1!$A$9</c:f>
              <c:strCache>
                <c:ptCount val="1"/>
                <c:pt idx="0">
                  <c:v>Поголовье КРС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1061947866172041E-3"/>
                  <c:y val="6.635072792332197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A-106B-4F0C-80F8-476A8EF5275E}"/>
                </c:ext>
              </c:extLst>
            </c:dLbl>
            <c:dLbl>
              <c:idx val="1"/>
              <c:layout>
                <c:manualLayout>
                  <c:x val="3.3185843598516162E-3"/>
                  <c:y val="5.8056886932906719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106B-4F0C-80F8-476A8EF527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Лист1!$B$8:$C$8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Лист1!$B$9:$C$9</c:f>
              <c:numCache>
                <c:formatCode>General</c:formatCode>
                <c:ptCount val="2"/>
                <c:pt idx="0">
                  <c:v>3030</c:v>
                </c:pt>
                <c:pt idx="1">
                  <c:v>3053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06B-4F0C-80F8-476A8EF5275E}"/>
            </c:ext>
          </c:extLst>
        </c:ser>
        <c:ser>
          <c:idx val="2"/>
          <c:order val="3"/>
          <c:tx>
            <c:strRef>
              <c:f>Лист1!$A$11</c:f>
              <c:strCache>
                <c:ptCount val="1"/>
                <c:pt idx="0">
                  <c:v>Свиней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1.4454307579115359E-2"/>
                  <c:y val="-4.740436246240220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106B-4F0C-80F8-476A8EF5275E}"/>
                </c:ext>
              </c:extLst>
            </c:dLbl>
            <c:dLbl>
              <c:idx val="1"/>
              <c:layout>
                <c:manualLayout>
                  <c:x val="3.333333333333334E-2"/>
                  <c:y val="-1.8518518518518545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106B-4F0C-80F8-476A8EF5275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Лист1!$B$8:$C$8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Лист1!$B$11:$C$11</c:f>
              <c:numCache>
                <c:formatCode>General</c:formatCode>
                <c:ptCount val="2"/>
                <c:pt idx="0">
                  <c:v>2533</c:v>
                </c:pt>
                <c:pt idx="1">
                  <c:v>2206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06B-4F0C-80F8-476A8EF5275E}"/>
            </c:ext>
          </c:extLst>
        </c:ser>
        <c:dLbls>
          <c:showVal val="1"/>
        </c:dLbls>
        <c:shape val="box"/>
        <c:axId val="35255424"/>
        <c:axId val="35256960"/>
        <c:axId val="38325760"/>
      </c:bar3DChart>
      <c:catAx>
        <c:axId val="352554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256960"/>
        <c:crosses val="autoZero"/>
        <c:auto val="1"/>
        <c:lblAlgn val="ctr"/>
        <c:lblOffset val="100"/>
      </c:catAx>
      <c:valAx>
        <c:axId val="352569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255424"/>
        <c:crosses val="autoZero"/>
        <c:crossBetween val="between"/>
      </c:valAx>
      <c:serAx>
        <c:axId val="38325760"/>
        <c:scaling>
          <c:orientation val="minMax"/>
        </c:scaling>
        <c:axPos val="b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256960"/>
        <c:crosses val="autoZero"/>
      </c:serAx>
      <c:spPr>
        <a:noFill/>
        <a:ln w="25400"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>
                <a:solidFill>
                  <a:schemeClr val="tx1"/>
                </a:solidFill>
              </a:rPr>
              <a:t>Объем подрядных </a:t>
            </a:r>
            <a:r>
              <a:rPr lang="ru-RU" sz="2000" dirty="0" smtClean="0">
                <a:solidFill>
                  <a:schemeClr val="tx1"/>
                </a:solidFill>
              </a:rPr>
              <a:t>работ в 2017 г.,</a:t>
            </a:r>
            <a:r>
              <a:rPr lang="ru-RU" sz="2000" baseline="0" dirty="0" smtClean="0">
                <a:solidFill>
                  <a:schemeClr val="tx1"/>
                </a:solidFill>
              </a:rPr>
              <a:t> </a:t>
            </a:r>
            <a:r>
              <a:rPr lang="ru-RU" sz="2000" baseline="0" dirty="0" err="1">
                <a:solidFill>
                  <a:schemeClr val="tx1"/>
                </a:solidFill>
              </a:rPr>
              <a:t>тыс.р</a:t>
            </a:r>
            <a:r>
              <a:rPr lang="ru-RU" sz="2000" baseline="0" dirty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c:rich>
      </c:tx>
      <c:layout/>
      <c:spPr>
        <a:noFill/>
        <a:ln>
          <a:noFill/>
        </a:ln>
        <a:effectLst/>
      </c:spPr>
    </c:title>
    <c:view3D>
      <c:rotX val="3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DC2-4987-82ED-353EB91BB7B8}"/>
              </c:ext>
            </c:extLst>
          </c:dPt>
          <c:dPt>
            <c:idx val="1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DC2-4987-82ED-353EB91BB7B8}"/>
              </c:ext>
            </c:extLst>
          </c:dPt>
          <c:dPt>
            <c:idx val="2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DC2-4987-82ED-353EB91BB7B8}"/>
              </c:ext>
            </c:extLst>
          </c:dPt>
          <c:dPt>
            <c:idx val="3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DC2-4987-82ED-353EB91BB7B8}"/>
              </c:ext>
            </c:extLst>
          </c:dPt>
          <c:dPt>
            <c:idx val="4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BDC2-4987-82ED-353EB91BB7B8}"/>
              </c:ext>
            </c:extLst>
          </c:dPt>
          <c:dLbls>
            <c:dLbl>
              <c:idx val="0"/>
              <c:layout>
                <c:manualLayout>
                  <c:x val="-8.7284359341445961E-2"/>
                  <c:y val="-2.4900579940027668E-3"/>
                </c:manualLayout>
              </c:layout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DC2-4987-82ED-353EB91BB7B8}"/>
                </c:ext>
              </c:extLst>
            </c:dLbl>
            <c:dLbl>
              <c:idx val="1"/>
              <c:layout>
                <c:manualLayout>
                  <c:x val="9.4194225721785062E-3"/>
                  <c:y val="-3.9523256314272191E-3"/>
                </c:manualLayout>
              </c:layout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BDC2-4987-82ED-353EB91BB7B8}"/>
                </c:ext>
              </c:extLst>
            </c:dLbl>
            <c:dLbl>
              <c:idx val="3"/>
              <c:layout>
                <c:manualLayout>
                  <c:x val="-2.0719265091863562E-2"/>
                  <c:y val="-2.4797556043199519E-3"/>
                </c:manualLayout>
              </c:layout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BDC2-4987-82ED-353EB91BB7B8}"/>
                </c:ext>
              </c:extLst>
            </c:dLbl>
            <c:dLbl>
              <c:idx val="4"/>
              <c:layout>
                <c:manualLayout>
                  <c:x val="9.8453018372703524E-2"/>
                  <c:y val="-0.10331569209586494"/>
                </c:manualLayout>
              </c:layout>
              <c:showVal val="1"/>
              <c:showPercent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BDC2-4987-82ED-353EB91BB7B8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showPercent val="1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Лист4!$A$3:$A$7</c:f>
              <c:strCache>
                <c:ptCount val="5"/>
                <c:pt idx="0">
                  <c:v>ДРСУ</c:v>
                </c:pt>
                <c:pt idx="1">
                  <c:v>ООО "СМП Дубенское"</c:v>
                </c:pt>
                <c:pt idx="2">
                  <c:v>ООО "Сельстрой"</c:v>
                </c:pt>
                <c:pt idx="3">
                  <c:v>ООО "СтройИнвест и К"</c:v>
                </c:pt>
                <c:pt idx="4">
                  <c:v>МАПО_Транс</c:v>
                </c:pt>
              </c:strCache>
            </c:strRef>
          </c:cat>
          <c:val>
            <c:numRef>
              <c:f>Лист4!$C$3:$C$7</c:f>
              <c:numCache>
                <c:formatCode>General</c:formatCode>
                <c:ptCount val="5"/>
                <c:pt idx="0">
                  <c:v>24141</c:v>
                </c:pt>
                <c:pt idx="1">
                  <c:v>33954</c:v>
                </c:pt>
                <c:pt idx="2">
                  <c:v>2200</c:v>
                </c:pt>
                <c:pt idx="3">
                  <c:v>85000</c:v>
                </c:pt>
                <c:pt idx="4">
                  <c:v>107625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BDC2-4987-82ED-353EB91BB7B8}"/>
            </c:ext>
          </c:extLst>
        </c:ser>
      </c:pie3DChart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'[12 месяцев расчеты для диаграмм.xls]расчеты'!$C$19</c:f>
              <c:strCache>
                <c:ptCount val="1"/>
                <c:pt idx="0">
                  <c:v>Общая площадь введенного в эксплуатацию жилья  с учетом индивидуального жилищного строительства, кв.м.</c:v>
                </c:pt>
              </c:strCache>
            </c:strRef>
          </c:tx>
          <c:dLbls>
            <c:dLbl>
              <c:idx val="0"/>
              <c:layout>
                <c:manualLayout>
                  <c:x val="3.3110589477577335E-2"/>
                  <c:y val="-7.8604299365263183E-2"/>
                </c:manualLayout>
              </c:layout>
              <c:spPr/>
              <c:txPr>
                <a:bodyPr/>
                <a:lstStyle/>
                <a:p>
                  <a:pPr>
                    <a:defRPr sz="1600" baseline="0">
                      <a:solidFill>
                        <a:schemeClr val="tx1"/>
                      </a:solidFill>
                    </a:defRPr>
                  </a:pPr>
                  <a:endParaRPr lang="ru-RU"/>
                </a:p>
              </c:tx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4624-4F3B-A63F-D93B0F33BB70}"/>
                </c:ext>
              </c:extLst>
            </c:dLbl>
            <c:dLbl>
              <c:idx val="1"/>
              <c:layout>
                <c:manualLayout>
                  <c:x val="2.7829073790629846E-2"/>
                  <c:y val="-7.4936438584388337E-2"/>
                </c:manualLayout>
              </c:layout>
              <c:spPr/>
              <c:txPr>
                <a:bodyPr/>
                <a:lstStyle/>
                <a:p>
                  <a:pPr>
                    <a:defRPr sz="1600" baseline="0">
                      <a:solidFill>
                        <a:schemeClr val="tx1"/>
                      </a:solidFill>
                    </a:defRPr>
                  </a:pPr>
                  <a:endParaRPr lang="ru-RU"/>
                </a:p>
              </c:txPr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4624-4F3B-A63F-D93B0F33BB7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aseline="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'[12 месяцев расчеты для диаграмм.xls]расчеты'!$D$18:$E$18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'[12 месяцев расчеты для диаграмм.xls]расчеты'!$D$19:$E$19</c:f>
              <c:numCache>
                <c:formatCode>General</c:formatCode>
                <c:ptCount val="2"/>
                <c:pt idx="0">
                  <c:v>3986</c:v>
                </c:pt>
                <c:pt idx="1">
                  <c:v>4290.1000000000004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624-4F3B-A63F-D93B0F33BB70}"/>
            </c:ext>
          </c:extLst>
        </c:ser>
        <c:dLbls>
          <c:showVal val="1"/>
        </c:dLbls>
        <c:shape val="cylinder"/>
        <c:axId val="84757504"/>
        <c:axId val="84763392"/>
        <c:axId val="0"/>
      </c:bar3DChart>
      <c:catAx>
        <c:axId val="847575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aseline="0">
                <a:solidFill>
                  <a:schemeClr val="tx1"/>
                </a:solidFill>
              </a:defRPr>
            </a:pPr>
            <a:endParaRPr lang="ru-RU"/>
          </a:p>
        </c:txPr>
        <c:crossAx val="84763392"/>
        <c:crosses val="autoZero"/>
        <c:auto val="1"/>
        <c:lblAlgn val="ctr"/>
        <c:lblOffset val="100"/>
      </c:catAx>
      <c:valAx>
        <c:axId val="8476339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475750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spPr>
    <a:solidFill>
      <a:schemeClr val="accent1">
        <a:lumMod val="20000"/>
        <a:lumOff val="80000"/>
      </a:schemeClr>
    </a:solidFill>
  </c:sp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title>
      <c:layout>
        <c:manualLayout>
          <c:xMode val="edge"/>
          <c:yMode val="edge"/>
          <c:x val="0.1312071317187177"/>
          <c:y val="1.9310342031265523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'[12 месяцев расчеты для диаграмм.xls]расчеты'!$C$11</c:f>
              <c:strCache>
                <c:ptCount val="1"/>
                <c:pt idx="0">
                  <c:v>Объем оборота розничной торговли во всех каналах реализации, млн.руб.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2.2335473734811682E-2"/>
                  <c:y val="-8.7662701880080574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BEF9-4777-98A1-EE53C587E1ED}"/>
                </c:ext>
              </c:extLst>
            </c:dLbl>
            <c:dLbl>
              <c:idx val="1"/>
              <c:layout>
                <c:manualLayout>
                  <c:x val="4.4670947469623454E-2"/>
                  <c:y val="-5.9570969139268973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BEF9-4777-98A1-EE53C587E1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'[12 месяцев расчеты для диаграмм.xls]расчеты'!$D$10:$E$10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'[12 месяцев расчеты для диаграмм.xls]расчеты'!$D$11:$E$11</c:f>
              <c:numCache>
                <c:formatCode>General</c:formatCode>
                <c:ptCount val="2"/>
                <c:pt idx="0">
                  <c:v>1064.0999999999999</c:v>
                </c:pt>
                <c:pt idx="1">
                  <c:v>1142.2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EF9-4777-98A1-EE53C587E1ED}"/>
            </c:ext>
          </c:extLst>
        </c:ser>
        <c:dLbls>
          <c:showVal val="1"/>
        </c:dLbls>
        <c:shape val="box"/>
        <c:axId val="84792448"/>
        <c:axId val="84793984"/>
        <c:axId val="0"/>
      </c:bar3DChart>
      <c:catAx>
        <c:axId val="8479244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4793984"/>
        <c:crosses val="autoZero"/>
        <c:auto val="1"/>
        <c:lblAlgn val="ctr"/>
        <c:lblOffset val="100"/>
      </c:catAx>
      <c:valAx>
        <c:axId val="8479398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4792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cap="all" spc="5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chemeClr val="tx1"/>
                </a:solidFill>
              </a:rPr>
              <a:t>СРЕДНЕМЕСЯЧНАЯ </a:t>
            </a:r>
            <a:r>
              <a:rPr lang="ru-RU" sz="2000" dirty="0">
                <a:solidFill>
                  <a:schemeClr val="tx1"/>
                </a:solidFill>
              </a:rPr>
              <a:t>начисленная </a:t>
            </a:r>
            <a:r>
              <a:rPr lang="ru-RU" sz="2000" dirty="0" smtClean="0">
                <a:solidFill>
                  <a:schemeClr val="tx1"/>
                </a:solidFill>
              </a:rPr>
              <a:t>заработная </a:t>
            </a:r>
            <a:r>
              <a:rPr lang="ru-RU" sz="2000" dirty="0">
                <a:solidFill>
                  <a:schemeClr val="tx1"/>
                </a:solidFill>
              </a:rPr>
              <a:t>плата, </a:t>
            </a:r>
            <a:r>
              <a:rPr lang="ru-RU" sz="2000" dirty="0" smtClean="0">
                <a:solidFill>
                  <a:schemeClr val="tx1"/>
                </a:solidFill>
              </a:rPr>
              <a:t>руб.</a:t>
            </a:r>
            <a:endParaRPr lang="ru-RU" sz="2000" dirty="0">
              <a:solidFill>
                <a:schemeClr val="tx1"/>
              </a:solidFill>
            </a:endParaRP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gradFill flip="none" rotWithShape="1">
              <a:gsLst>
                <a:gs pos="0">
                  <a:schemeClr val="accent1"/>
                </a:gs>
                <a:gs pos="75000">
                  <a:schemeClr val="accent1">
                    <a:lumMod val="60000"/>
                    <a:lumOff val="40000"/>
                  </a:schemeClr>
                </a:gs>
                <a:gs pos="51000">
                  <a:schemeClr val="accent1">
                    <a:alpha val="75000"/>
                  </a:schemeClr>
                </a:gs>
                <a:gs pos="100000">
                  <a:schemeClr val="accent1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dLbls>
            <c:dLbl>
              <c:idx val="0"/>
              <c:layout>
                <c:manualLayout>
                  <c:x val="1.1160715266513963E-3"/>
                  <c:y val="-3.4098534354628979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0"/>
                  <c:y val="-2.1809510836648016E-3"/>
                </c:manualLayout>
              </c:layout>
              <c:dLblPos val="outEnd"/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Лист7!$A$1:$B$1</c:f>
              <c:strCache>
                <c:ptCount val="2"/>
                <c:pt idx="0">
                  <c:v>2016 (10 мес.)</c:v>
                </c:pt>
                <c:pt idx="1">
                  <c:v>2017 (10 мес.)</c:v>
                </c:pt>
              </c:strCache>
            </c:strRef>
          </c:cat>
          <c:val>
            <c:numRef>
              <c:f>Лист7!$A$2:$B$2</c:f>
              <c:numCache>
                <c:formatCode>General</c:formatCode>
                <c:ptCount val="2"/>
                <c:pt idx="0">
                  <c:v>20103.7</c:v>
                </c:pt>
                <c:pt idx="1">
                  <c:v>21246.9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047-4E77-A76A-31CFA2BEA6D0}"/>
            </c:ext>
          </c:extLst>
        </c:ser>
        <c:dLbls>
          <c:showVal val="1"/>
        </c:dLbls>
        <c:gapWidth val="355"/>
        <c:overlap val="-70"/>
        <c:axId val="86325888"/>
        <c:axId val="86344064"/>
      </c:barChart>
      <c:catAx>
        <c:axId val="863258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6344064"/>
        <c:crosses val="autoZero"/>
        <c:auto val="1"/>
        <c:lblAlgn val="ctr"/>
        <c:lblOffset val="100"/>
      </c:catAx>
      <c:valAx>
        <c:axId val="86344064"/>
        <c:scaling>
          <c:orientation val="minMax"/>
        </c:scaling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863258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>
                <a:solidFill>
                  <a:schemeClr val="tx1"/>
                </a:solidFill>
              </a:rPr>
              <a:t>Показатели</a:t>
            </a:r>
            <a:r>
              <a:rPr lang="ru-RU" sz="2400" baseline="0">
                <a:solidFill>
                  <a:schemeClr val="tx1"/>
                </a:solidFill>
              </a:rPr>
              <a:t> рождаемости и смертности ,чел.</a:t>
            </a:r>
            <a:endParaRPr lang="ru-RU" sz="2400">
              <a:solidFill>
                <a:schemeClr val="tx1"/>
              </a:solidFill>
            </a:endParaRP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Лист5!$A$3</c:f>
              <c:strCache>
                <c:ptCount val="1"/>
                <c:pt idx="0">
                  <c:v>Рождаемость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Лист5!$B$2:$C$2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Лист5!$B$3:$C$3</c:f>
              <c:numCache>
                <c:formatCode>General</c:formatCode>
                <c:ptCount val="2"/>
                <c:pt idx="0">
                  <c:v>107</c:v>
                </c:pt>
                <c:pt idx="1">
                  <c:v>104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D41-4A75-8BD7-050D957CE605}"/>
            </c:ext>
          </c:extLst>
        </c:ser>
        <c:ser>
          <c:idx val="1"/>
          <c:order val="1"/>
          <c:tx>
            <c:strRef>
              <c:f>Лист5!$A$4</c:f>
              <c:strCache>
                <c:ptCount val="1"/>
                <c:pt idx="0">
                  <c:v>Смертность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236</a:t>
                    </a:r>
                    <a:endParaRPr lang="en-US"/>
                  </a:p>
                </c:rich>
              </c:tx>
              <c:dLblPos val="ctr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237</a:t>
                    </a:r>
                    <a:endParaRPr lang="en-US"/>
                  </a:p>
                </c:rich>
              </c:tx>
              <c:dLblPos val="ctr"/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Лист5!$B$2:$C$2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Лист5!$B$4:$C$4</c:f>
              <c:numCache>
                <c:formatCode>General</c:formatCode>
                <c:ptCount val="2"/>
                <c:pt idx="0">
                  <c:v>-236</c:v>
                </c:pt>
                <c:pt idx="1">
                  <c:v>-237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D41-4A75-8BD7-050D957CE605}"/>
            </c:ext>
          </c:extLst>
        </c:ser>
        <c:dLbls>
          <c:showVal val="1"/>
        </c:dLbls>
        <c:overlap val="100"/>
        <c:axId val="35976704"/>
        <c:axId val="35978240"/>
      </c:barChart>
      <c:catAx>
        <c:axId val="359767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978240"/>
        <c:crosses val="autoZero"/>
        <c:auto val="1"/>
        <c:lblAlgn val="ctr"/>
        <c:lblOffset val="100"/>
      </c:catAx>
      <c:valAx>
        <c:axId val="3597824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976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948938200906748"/>
          <c:y val="0.9282960053334296"/>
          <c:w val="0.5003646703253003"/>
          <c:h val="5.7974017549865774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>
                <a:solidFill>
                  <a:schemeClr val="tx1"/>
                </a:solidFill>
              </a:rPr>
              <a:t>Показатели</a:t>
            </a:r>
            <a:r>
              <a:rPr lang="ru-RU" sz="2400" baseline="0">
                <a:solidFill>
                  <a:schemeClr val="tx1"/>
                </a:solidFill>
              </a:rPr>
              <a:t> миграции населения,чел.</a:t>
            </a:r>
            <a:endParaRPr lang="ru-RU" sz="2400">
              <a:solidFill>
                <a:schemeClr val="tx1"/>
              </a:solidFill>
            </a:endParaRP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stacked"/>
        <c:ser>
          <c:idx val="0"/>
          <c:order val="0"/>
          <c:tx>
            <c:strRef>
              <c:f>Лист5!$A$3</c:f>
              <c:strCache>
                <c:ptCount val="1"/>
                <c:pt idx="0">
                  <c:v>Прибыло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Лист5!$B$2:$C$2</c:f>
              <c:strCache>
                <c:ptCount val="2"/>
                <c:pt idx="0">
                  <c:v>2016 (11 мес.)</c:v>
                </c:pt>
                <c:pt idx="1">
                  <c:v>2017 (11 мес.)</c:v>
                </c:pt>
              </c:strCache>
            </c:strRef>
          </c:cat>
          <c:val>
            <c:numRef>
              <c:f>Лист5!$B$3:$C$3</c:f>
              <c:numCache>
                <c:formatCode>General</c:formatCode>
                <c:ptCount val="2"/>
                <c:pt idx="0">
                  <c:v>387</c:v>
                </c:pt>
                <c:pt idx="1">
                  <c:v>303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D4F-4063-A2C6-765EDA61112A}"/>
            </c:ext>
          </c:extLst>
        </c:ser>
        <c:ser>
          <c:idx val="1"/>
          <c:order val="1"/>
          <c:tx>
            <c:strRef>
              <c:f>Лист5!$A$4</c:f>
              <c:strCache>
                <c:ptCount val="1"/>
                <c:pt idx="0">
                  <c:v>Убыло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426</a:t>
                    </a:r>
                    <a:endParaRPr lang="en-US" dirty="0"/>
                  </a:p>
                </c:rich>
              </c:tx>
              <c:dLblPos val="ctr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461</a:t>
                    </a:r>
                    <a:endParaRPr lang="en-US" dirty="0"/>
                  </a:p>
                </c:rich>
              </c:tx>
              <c:dLblPos val="ctr"/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Лист5!$B$2:$C$2</c:f>
              <c:strCache>
                <c:ptCount val="2"/>
                <c:pt idx="0">
                  <c:v>2016 (11 мес.)</c:v>
                </c:pt>
                <c:pt idx="1">
                  <c:v>2017 (11 мес.)</c:v>
                </c:pt>
              </c:strCache>
            </c:strRef>
          </c:cat>
          <c:val>
            <c:numRef>
              <c:f>Лист5!$B$4:$C$4</c:f>
              <c:numCache>
                <c:formatCode>General</c:formatCode>
                <c:ptCount val="2"/>
                <c:pt idx="0">
                  <c:v>-426</c:v>
                </c:pt>
                <c:pt idx="1">
                  <c:v>-461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D4F-4063-A2C6-765EDA61112A}"/>
            </c:ext>
          </c:extLst>
        </c:ser>
        <c:dLbls>
          <c:showVal val="1"/>
        </c:dLbls>
        <c:overlap val="100"/>
        <c:axId val="36049664"/>
        <c:axId val="36051200"/>
      </c:barChart>
      <c:catAx>
        <c:axId val="3604966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051200"/>
        <c:crosses val="autoZero"/>
        <c:auto val="1"/>
        <c:lblAlgn val="ctr"/>
        <c:lblOffset val="100"/>
      </c:catAx>
      <c:valAx>
        <c:axId val="3605120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049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402650959963788"/>
          <c:y val="0.9293830615284614"/>
          <c:w val="0.39461941400696848"/>
          <c:h val="6.2248812071977688E-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 b="1" dirty="0">
                <a:solidFill>
                  <a:schemeClr val="tx1"/>
                </a:solidFill>
              </a:rPr>
              <a:t>Уровень зарегистрированной</a:t>
            </a:r>
            <a:r>
              <a:rPr lang="ru-RU" sz="2400" b="1" baseline="0" dirty="0">
                <a:solidFill>
                  <a:schemeClr val="tx1"/>
                </a:solidFill>
              </a:rPr>
              <a:t> безработицы</a:t>
            </a:r>
            <a:endParaRPr lang="ru-RU" sz="2400" b="1" dirty="0">
              <a:solidFill>
                <a:schemeClr val="tx1"/>
              </a:solidFill>
            </a:endParaRPr>
          </a:p>
        </c:rich>
      </c:tx>
      <c:layout/>
      <c:spPr>
        <a:noFill/>
        <a:ln>
          <a:noFill/>
        </a:ln>
        <a:effectLst/>
      </c:spPr>
    </c:title>
    <c:plotArea>
      <c:layout>
        <c:manualLayout>
          <c:layoutTarget val="inner"/>
          <c:xMode val="edge"/>
          <c:yMode val="edge"/>
          <c:x val="6.9274097427813514E-2"/>
          <c:y val="0.17171296296296329"/>
          <c:w val="0.90298200972390563"/>
          <c:h val="0.5438032225138536"/>
        </c:manualLayout>
      </c:layout>
      <c:barChart>
        <c:barDir val="col"/>
        <c:grouping val="clustered"/>
        <c:ser>
          <c:idx val="0"/>
          <c:order val="0"/>
          <c:tx>
            <c:strRef>
              <c:f>Лист6!$A$2</c:f>
              <c:strCache>
                <c:ptCount val="1"/>
                <c:pt idx="0">
                  <c:v>Численность зарегестрированных безработных, чел.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Лист6!$B$1:$C$1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Лист6!$B$2:$C$2</c:f>
              <c:numCache>
                <c:formatCode>General</c:formatCode>
                <c:ptCount val="2"/>
                <c:pt idx="0">
                  <c:v>69</c:v>
                </c:pt>
                <c:pt idx="1">
                  <c:v>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3A6-4656-B122-314D1ACF2BD9}"/>
            </c:ext>
          </c:extLst>
        </c:ser>
        <c:gapWidth val="219"/>
        <c:axId val="36111488"/>
        <c:axId val="36113024"/>
      </c:barChart>
      <c:lineChart>
        <c:grouping val="standard"/>
        <c:ser>
          <c:idx val="1"/>
          <c:order val="1"/>
          <c:tx>
            <c:strRef>
              <c:f>Лист6!$A$3</c:f>
              <c:strCache>
                <c:ptCount val="1"/>
                <c:pt idx="0">
                  <c:v>Уровень регестрированной безработицы, %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4.4287993137104777E-2"/>
                  <c:y val="-4.6296296296296426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D3A6-4656-B122-314D1ACF2BD9}"/>
                </c:ext>
              </c:extLst>
            </c:dLbl>
            <c:dLbl>
              <c:idx val="1"/>
              <c:layout>
                <c:manualLayout>
                  <c:x val="3.2110091743119101E-2"/>
                  <c:y val="-3.0173576127101132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3A6-4656-B122-314D1ACF2B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Лист6!$B$1:$C$1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Лист6!$B$3:$C$3</c:f>
              <c:numCache>
                <c:formatCode>0.00%</c:formatCode>
                <c:ptCount val="2"/>
                <c:pt idx="0">
                  <c:v>1.0000000000000005E-2</c:v>
                </c:pt>
                <c:pt idx="1">
                  <c:v>9.0000000000000028E-3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3A6-4656-B122-314D1ACF2BD9}"/>
            </c:ext>
          </c:extLst>
        </c:ser>
        <c:marker val="1"/>
        <c:axId val="36124544"/>
        <c:axId val="36123008"/>
      </c:lineChart>
      <c:catAx>
        <c:axId val="3611148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113024"/>
        <c:crosses val="autoZero"/>
        <c:auto val="1"/>
        <c:lblAlgn val="ctr"/>
        <c:lblOffset val="100"/>
      </c:catAx>
      <c:valAx>
        <c:axId val="36113024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111488"/>
        <c:crosses val="autoZero"/>
        <c:crossBetween val="between"/>
      </c:valAx>
      <c:valAx>
        <c:axId val="36123008"/>
        <c:scaling>
          <c:orientation val="minMax"/>
        </c:scaling>
        <c:axPos val="r"/>
        <c:numFmt formatCode="0.00%" sourceLinked="1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124544"/>
        <c:crosses val="max"/>
        <c:crossBetween val="between"/>
      </c:valAx>
      <c:catAx>
        <c:axId val="36124544"/>
        <c:scaling>
          <c:orientation val="minMax"/>
        </c:scaling>
        <c:delete val="1"/>
        <c:axPos val="b"/>
        <c:numFmt formatCode="General" sourceLinked="1"/>
        <c:tickLblPos val="none"/>
        <c:crossAx val="36123008"/>
        <c:crosses val="autoZero"/>
        <c:auto val="1"/>
        <c:lblAlgn val="ctr"/>
        <c:lblOffset val="100"/>
      </c:cat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2"/>
  <c:chart>
    <c:autoTitleDeleted val="1"/>
    <c:plotArea>
      <c:layout>
        <c:manualLayout>
          <c:layoutTarget val="inner"/>
          <c:xMode val="edge"/>
          <c:yMode val="edge"/>
          <c:x val="6.759265887218649E-2"/>
          <c:y val="0.15362819978994341"/>
          <c:w val="0.92500000000000004"/>
          <c:h val="0.77380952380952506"/>
        </c:manualLayout>
      </c:layout>
      <c:barChart>
        <c:barDir val="col"/>
        <c:grouping val="clustered"/>
        <c:ser>
          <c:idx val="0"/>
          <c:order val="0"/>
          <c:tx>
            <c:strRef>
              <c:f>расчеты!$C$31</c:f>
              <c:strCache>
                <c:ptCount val="1"/>
                <c:pt idx="0">
                  <c:v>Производство зерна в бункерном весе,тонн.</c:v>
                </c:pt>
              </c:strCache>
            </c:strRef>
          </c:tx>
          <c:dLbls>
            <c:dLbl>
              <c:idx val="0"/>
              <c:layout>
                <c:manualLayout>
                  <c:x val="9.5767716535433214E-3"/>
                  <c:y val="-6.497991322513258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4.0211067366580176E-3"/>
                  <c:y val="-2.4343028550002657E-2"/>
                </c:manualLayout>
              </c:layout>
              <c:tx>
                <c:rich>
                  <a:bodyPr/>
                  <a:lstStyle/>
                  <a:p>
                    <a:r>
                      <a:rPr lang="en-US" sz="2400" dirty="0"/>
                      <a:t>6</a:t>
                    </a:r>
                    <a:r>
                      <a:rPr lang="ru-RU" sz="2400" dirty="0"/>
                      <a:t>9</a:t>
                    </a:r>
                    <a:r>
                      <a:rPr lang="en-US" sz="2400" dirty="0" smtClean="0"/>
                      <a:t>3</a:t>
                    </a:r>
                    <a:r>
                      <a:rPr lang="ru-RU" sz="2400" dirty="0" smtClean="0"/>
                      <a:t>53</a:t>
                    </a:r>
                    <a:endParaRPr lang="en-US" sz="2400" dirty="0"/>
                  </a:p>
                </c:rich>
              </c:tx>
              <c:dLblPos val="outEnd"/>
              <c:showVal val="1"/>
            </c:dLbl>
            <c:dLbl>
              <c:idx val="2"/>
              <c:layout>
                <c:manualLayout>
                  <c:x val="-5.1582895888013999E-2"/>
                  <c:y val="-0.25175317371042905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1.3646533087523827E-2"/>
                  <c:y val="-0.33410353625245415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9.5525731612666857E-3"/>
                  <c:y val="-0.35498500726823218"/>
                </c:manualLayout>
              </c:layout>
              <c:dLblPos val="outEnd"/>
              <c:showVal val="1"/>
            </c:dLbl>
            <c:dLbl>
              <c:idx val="5"/>
              <c:layout>
                <c:manualLayout>
                  <c:x val="9.5525731612667707E-3"/>
                  <c:y val="-0.35080871306507688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400" baseline="0"/>
                </a:pPr>
                <a:endParaRPr lang="ru-RU"/>
              </a:p>
            </c:txPr>
            <c:showVal val="1"/>
          </c:dLbls>
          <c:cat>
            <c:numRef>
              <c:f>расчеты!$D$30:$E$30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расчеты!$D$31:$E$31</c:f>
              <c:numCache>
                <c:formatCode>General</c:formatCode>
                <c:ptCount val="2"/>
                <c:pt idx="0">
                  <c:v>69230</c:v>
                </c:pt>
                <c:pt idx="1">
                  <c:v>69300</c:v>
                </c:pt>
              </c:numCache>
            </c:numRef>
          </c:val>
        </c:ser>
        <c:axId val="87762816"/>
        <c:axId val="87764352"/>
      </c:barChart>
      <c:catAx>
        <c:axId val="8776281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300" baseline="0"/>
            </a:pPr>
            <a:endParaRPr lang="ru-RU"/>
          </a:p>
        </c:txPr>
        <c:crossAx val="87764352"/>
        <c:crosses val="autoZero"/>
        <c:auto val="1"/>
        <c:lblAlgn val="ctr"/>
        <c:lblOffset val="100"/>
      </c:catAx>
      <c:valAx>
        <c:axId val="877643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7762816"/>
        <c:crosses val="autoZero"/>
        <c:crossBetween val="between"/>
      </c:valAx>
    </c:plotArea>
    <c:plotVisOnly val="1"/>
    <c:dispBlanksAs val="gap"/>
  </c:chart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2400"/>
          </a:pPr>
          <a:endParaRPr lang="ru-RU"/>
        </a:p>
      </c:txPr>
    </c:title>
    <c:view3D>
      <c:depthPercent val="100"/>
      <c:perspective val="30"/>
    </c:view3D>
    <c:plotArea>
      <c:layout>
        <c:manualLayout>
          <c:layoutTarget val="inner"/>
          <c:xMode val="edge"/>
          <c:yMode val="edge"/>
          <c:x val="5.1206851984411057E-2"/>
          <c:y val="0.19047612216705803"/>
          <c:w val="0.94791666666666652"/>
          <c:h val="0.75170068027210935"/>
        </c:manualLayout>
      </c:layout>
      <c:bar3DChart>
        <c:barDir val="col"/>
        <c:grouping val="clustered"/>
        <c:ser>
          <c:idx val="0"/>
          <c:order val="0"/>
          <c:tx>
            <c:strRef>
              <c:f>расчеты!$C$25</c:f>
              <c:strCache>
                <c:ptCount val="1"/>
                <c:pt idx="0">
                  <c:v>Стоимость валовой продукции в сопостовимых ценах, млн.руб.</c:v>
                </c:pt>
              </c:strCache>
            </c:strRef>
          </c:tx>
          <c:spPr>
            <a:solidFill>
              <a:schemeClr val="accent3"/>
            </a:solidFill>
          </c:spPr>
          <c:dLbls>
            <c:dLbl>
              <c:idx val="0"/>
              <c:layout>
                <c:manualLayout>
                  <c:x val="0.11388877952755906"/>
                  <c:y val="-1.4440433212996401E-2"/>
                </c:manualLayout>
              </c:layout>
              <c:showVal val="1"/>
            </c:dLbl>
            <c:dLbl>
              <c:idx val="1"/>
              <c:layout>
                <c:manualLayout>
                  <c:x val="0.12777766841644805"/>
                  <c:y val="1.4440433212996401E-2"/>
                </c:manualLayout>
              </c:layout>
              <c:showVal val="1"/>
            </c:dLbl>
            <c:txPr>
              <a:bodyPr/>
              <a:lstStyle/>
              <a:p>
                <a:pPr>
                  <a:defRPr sz="1800" baseline="0"/>
                </a:pPr>
                <a:endParaRPr lang="ru-RU"/>
              </a:p>
            </c:txPr>
            <c:showVal val="1"/>
          </c:dLbls>
          <c:cat>
            <c:numRef>
              <c:f>расчеты!$D$24:$E$24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расчеты!$D$25:$E$25</c:f>
              <c:numCache>
                <c:formatCode>General</c:formatCode>
                <c:ptCount val="2"/>
                <c:pt idx="0">
                  <c:v>1370</c:v>
                </c:pt>
                <c:pt idx="1">
                  <c:v>1375</c:v>
                </c:pt>
              </c:numCache>
            </c:numRef>
          </c:val>
        </c:ser>
        <c:shape val="cylinder"/>
        <c:axId val="87787776"/>
        <c:axId val="87805952"/>
        <c:axId val="0"/>
      </c:bar3DChart>
      <c:catAx>
        <c:axId val="87787776"/>
        <c:scaling>
          <c:orientation val="minMax"/>
        </c:scaling>
        <c:axPos val="b"/>
        <c:numFmt formatCode="General" sourceLinked="1"/>
        <c:tickLblPos val="nextTo"/>
        <c:crossAx val="87805952"/>
        <c:crosses val="autoZero"/>
        <c:auto val="1"/>
        <c:lblAlgn val="ctr"/>
        <c:lblOffset val="100"/>
      </c:catAx>
      <c:valAx>
        <c:axId val="878059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tickLblPos val="nextTo"/>
        <c:crossAx val="8778777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zero"/>
  </c:chart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title>
      <c:layout/>
      <c:txPr>
        <a:bodyPr/>
        <a:lstStyle/>
        <a:p>
          <a:pPr>
            <a:defRPr sz="2400"/>
          </a:pPr>
          <a:endParaRPr lang="ru-RU"/>
        </a:p>
      </c:txPr>
    </c:title>
    <c:view3D>
      <c:depthPercent val="100"/>
      <c:rAngAx val="1"/>
    </c:view3D>
    <c:plotArea>
      <c:layout>
        <c:manualLayout>
          <c:layoutTarget val="inner"/>
          <c:xMode val="edge"/>
          <c:yMode val="edge"/>
          <c:x val="3.5416666666666666E-2"/>
          <c:y val="0.19047619047619077"/>
          <c:w val="0.94791666666666652"/>
          <c:h val="0.75170068027210946"/>
        </c:manualLayout>
      </c:layout>
      <c:bar3DChart>
        <c:barDir val="col"/>
        <c:grouping val="clustered"/>
        <c:ser>
          <c:idx val="0"/>
          <c:order val="0"/>
          <c:tx>
            <c:strRef>
              <c:f>расчеты!$C$27</c:f>
              <c:strCache>
                <c:ptCount val="1"/>
                <c:pt idx="0">
                  <c:v> в том числе от животноводства-млн.руб.</c:v>
                </c:pt>
              </c:strCache>
            </c:strRef>
          </c:tx>
          <c:dLbls>
            <c:dLbl>
              <c:idx val="0"/>
              <c:layout>
                <c:manualLayout>
                  <c:x val="3.5696265949710836E-2"/>
                  <c:y val="-7.2593880724375268E-2"/>
                </c:manualLayout>
              </c:layout>
              <c:showVal val="1"/>
            </c:dLbl>
            <c:dLbl>
              <c:idx val="1"/>
              <c:layout>
                <c:manualLayout>
                  <c:x val="2.3980844723954984E-2"/>
                  <c:y val="-7.2143680263858811E-2"/>
                </c:manualLayout>
              </c:layout>
              <c:showVal val="1"/>
            </c:dLbl>
            <c:dLbl>
              <c:idx val="2"/>
              <c:layout>
                <c:manualLayout>
                  <c:x val="1.8055555555555661E-2"/>
                  <c:y val="-0.10351176112343896"/>
                </c:manualLayout>
              </c:layout>
              <c:showVal val="1"/>
            </c:dLbl>
            <c:txPr>
              <a:bodyPr/>
              <a:lstStyle/>
              <a:p>
                <a:pPr>
                  <a:defRPr sz="1800" baseline="0"/>
                </a:pPr>
                <a:endParaRPr lang="ru-RU"/>
              </a:p>
            </c:txPr>
            <c:showVal val="1"/>
          </c:dLbls>
          <c:cat>
            <c:numRef>
              <c:f>расчеты!$D$26:$E$26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расчеты!$D$27:$E$27</c:f>
              <c:numCache>
                <c:formatCode>General</c:formatCode>
                <c:ptCount val="2"/>
                <c:pt idx="0">
                  <c:v>797</c:v>
                </c:pt>
                <c:pt idx="1">
                  <c:v>793</c:v>
                </c:pt>
              </c:numCache>
            </c:numRef>
          </c:val>
        </c:ser>
        <c:shape val="cylinder"/>
        <c:axId val="87826816"/>
        <c:axId val="87828352"/>
        <c:axId val="0"/>
      </c:bar3DChart>
      <c:catAx>
        <c:axId val="87826816"/>
        <c:scaling>
          <c:orientation val="minMax"/>
        </c:scaling>
        <c:axPos val="b"/>
        <c:numFmt formatCode="General" sourceLinked="1"/>
        <c:tickLblPos val="nextTo"/>
        <c:crossAx val="87828352"/>
        <c:crosses val="autoZero"/>
        <c:auto val="1"/>
        <c:lblAlgn val="ctr"/>
        <c:lblOffset val="100"/>
      </c:catAx>
      <c:valAx>
        <c:axId val="8782835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tickLblPos val="nextTo"/>
        <c:crossAx val="8782681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zero"/>
  </c:chart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7"/>
  <c:chart>
    <c:title>
      <c:layout/>
      <c:txPr>
        <a:bodyPr/>
        <a:lstStyle/>
        <a:p>
          <a:pPr>
            <a:defRPr sz="2400"/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4.9741321444553413E-2"/>
          <c:y val="0.14229023174480804"/>
          <c:w val="0.92500000000000004"/>
          <c:h val="0.77380952380952484"/>
        </c:manualLayout>
      </c:layout>
      <c:barChart>
        <c:barDir val="col"/>
        <c:grouping val="clustered"/>
        <c:ser>
          <c:idx val="0"/>
          <c:order val="0"/>
          <c:tx>
            <c:strRef>
              <c:f>расчеты!$C$29</c:f>
              <c:strCache>
                <c:ptCount val="1"/>
                <c:pt idx="0">
                  <c:v> в том числе от растениеводства-млн.руб.</c:v>
                </c:pt>
              </c:strCache>
            </c:strRef>
          </c:tx>
          <c:dLbls>
            <c:dLbl>
              <c:idx val="0"/>
              <c:layout>
                <c:manualLayout>
                  <c:x val="1.3743438320209984E-2"/>
                  <c:y val="-4.4571749959826511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1.6521216097987765E-2"/>
                  <c:y val="-1.5272733765422163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-5.1582895888013999E-2"/>
                  <c:y val="-0.25175317371042905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1.3646533087523826E-2"/>
                  <c:y val="-0.33410353625245393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9.5525731612666823E-3"/>
                  <c:y val="-0.35498500726823207"/>
                </c:manualLayout>
              </c:layout>
              <c:dLblPos val="outEnd"/>
              <c:showVal val="1"/>
            </c:dLbl>
            <c:dLbl>
              <c:idx val="5"/>
              <c:layout>
                <c:manualLayout>
                  <c:x val="9.5525731612667707E-3"/>
                  <c:y val="-0.35080871306507666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000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расчеты!$D$28:$E$28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расчеты!$D$29:$E$29</c:f>
              <c:numCache>
                <c:formatCode>General</c:formatCode>
                <c:ptCount val="2"/>
                <c:pt idx="0">
                  <c:v>573</c:v>
                </c:pt>
                <c:pt idx="1">
                  <c:v>582</c:v>
                </c:pt>
              </c:numCache>
            </c:numRef>
          </c:val>
        </c:ser>
        <c:axId val="87878272"/>
        <c:axId val="87884160"/>
      </c:barChart>
      <c:catAx>
        <c:axId val="87878272"/>
        <c:scaling>
          <c:orientation val="minMax"/>
        </c:scaling>
        <c:axPos val="b"/>
        <c:numFmt formatCode="General" sourceLinked="1"/>
        <c:tickLblPos val="nextTo"/>
        <c:crossAx val="87884160"/>
        <c:crosses val="autoZero"/>
        <c:auto val="1"/>
        <c:lblAlgn val="ctr"/>
        <c:lblOffset val="100"/>
      </c:catAx>
      <c:valAx>
        <c:axId val="87884160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tickLblPos val="nextTo"/>
        <c:crossAx val="87878272"/>
        <c:crosses val="autoZero"/>
        <c:crossBetween val="between"/>
      </c:valAx>
    </c:plotArea>
    <c:plotVisOnly val="1"/>
    <c:dispBlanksAs val="gap"/>
  </c:chart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2"/>
  <c:chart>
    <c:title>
      <c:layout/>
      <c:txPr>
        <a:bodyPr/>
        <a:lstStyle/>
        <a:p>
          <a:pPr>
            <a:defRPr sz="2800"/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4.5833333333333476E-2"/>
          <c:y val="2.1350277014032016E-2"/>
          <c:w val="0.92500000000000004"/>
          <c:h val="0.87974836935816314"/>
        </c:manualLayout>
      </c:layout>
      <c:barChart>
        <c:barDir val="col"/>
        <c:grouping val="clustered"/>
        <c:ser>
          <c:idx val="0"/>
          <c:order val="0"/>
          <c:tx>
            <c:strRef>
              <c:f>расчеты!$C$35</c:f>
              <c:strCache>
                <c:ptCount val="1"/>
                <c:pt idx="0">
                  <c:v>Урожайность, ц/га</c:v>
                </c:pt>
              </c:strCache>
            </c:strRef>
          </c:tx>
          <c:dLbls>
            <c:dLbl>
              <c:idx val="0"/>
              <c:layout>
                <c:manualLayout>
                  <c:x val="9.576771653543318E-3"/>
                  <c:y val="-2.6431160390665485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0.13589169040040214"/>
                  <c:y val="0.118283724726101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-5.1582895888013999E-2"/>
                  <c:y val="-0.25175317371042905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1.3646533087523827E-2"/>
                  <c:y val="-0.33410353625245437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9.5525731612666892E-3"/>
                  <c:y val="-0.35498500726823234"/>
                </c:manualLayout>
              </c:layout>
              <c:dLblPos val="outEnd"/>
              <c:showVal val="1"/>
            </c:dLbl>
            <c:dLbl>
              <c:idx val="5"/>
              <c:layout>
                <c:manualLayout>
                  <c:x val="9.5525731612667707E-3"/>
                  <c:y val="-0.35080871306507705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400" baseline="0"/>
                </a:pPr>
                <a:endParaRPr lang="ru-RU"/>
              </a:p>
            </c:txPr>
            <c:showVal val="1"/>
          </c:dLbls>
          <c:cat>
            <c:numRef>
              <c:f>расчеты!$D$34:$E$34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расчеты!$D$35:$E$35</c:f>
              <c:numCache>
                <c:formatCode>0.0</c:formatCode>
                <c:ptCount val="2"/>
                <c:pt idx="0">
                  <c:v>34</c:v>
                </c:pt>
                <c:pt idx="1">
                  <c:v>40.9</c:v>
                </c:pt>
              </c:numCache>
            </c:numRef>
          </c:val>
        </c:ser>
        <c:axId val="87891328"/>
        <c:axId val="87893120"/>
      </c:barChart>
      <c:catAx>
        <c:axId val="8789132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300" baseline="0"/>
            </a:pPr>
            <a:endParaRPr lang="ru-RU"/>
          </a:p>
        </c:txPr>
        <c:crossAx val="87893120"/>
        <c:crosses val="autoZero"/>
        <c:auto val="1"/>
        <c:lblAlgn val="ctr"/>
        <c:lblOffset val="100"/>
      </c:catAx>
      <c:valAx>
        <c:axId val="87893120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7891328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2"/>
  <c:chart>
    <c:title>
      <c:layout/>
      <c:txPr>
        <a:bodyPr/>
        <a:lstStyle/>
        <a:p>
          <a:pPr>
            <a:defRPr sz="3200"/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4.5833333333333511E-2"/>
          <c:y val="0.15362811791383219"/>
          <c:w val="0.92500000000000004"/>
          <c:h val="0.77380952380952583"/>
        </c:manualLayout>
      </c:layout>
      <c:barChart>
        <c:barDir val="col"/>
        <c:grouping val="clustered"/>
        <c:ser>
          <c:idx val="0"/>
          <c:order val="0"/>
          <c:tx>
            <c:strRef>
              <c:f>расчеты!$C$39</c:f>
              <c:strCache>
                <c:ptCount val="1"/>
                <c:pt idx="0">
                  <c:v>Объем собственных доходов бюджета, млн.руб.</c:v>
                </c:pt>
              </c:strCache>
            </c:strRef>
          </c:tx>
          <c:dLbls>
            <c:dLbl>
              <c:idx val="0"/>
              <c:layout>
                <c:manualLayout>
                  <c:x val="9.5767716535433266E-3"/>
                  <c:y val="-6.497991322513258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4.0211067366580176E-3"/>
                  <c:y val="-2.4343028550002657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-5.1582895888013999E-2"/>
                  <c:y val="-0.25175317371042905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1.3646533087523827E-2"/>
                  <c:y val="-0.33410353625245448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9.5525731612666944E-3"/>
                  <c:y val="-0.35498500726823246"/>
                </c:manualLayout>
              </c:layout>
              <c:dLblPos val="outEnd"/>
              <c:showVal val="1"/>
            </c:dLbl>
            <c:dLbl>
              <c:idx val="5"/>
              <c:layout>
                <c:manualLayout>
                  <c:x val="9.5525731612667707E-3"/>
                  <c:y val="-0.35080871306507727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sz="2800" baseline="0"/>
                </a:pPr>
                <a:endParaRPr lang="ru-RU"/>
              </a:p>
            </c:txPr>
            <c:showVal val="1"/>
          </c:dLbls>
          <c:cat>
            <c:numRef>
              <c:f>расчеты!$D$38:$E$38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расчеты!$D$39:$E$39</c:f>
              <c:numCache>
                <c:formatCode>General</c:formatCode>
                <c:ptCount val="2"/>
                <c:pt idx="0">
                  <c:v>45.5</c:v>
                </c:pt>
                <c:pt idx="1">
                  <c:v>52.5</c:v>
                </c:pt>
              </c:numCache>
            </c:numRef>
          </c:val>
        </c:ser>
        <c:axId val="88028672"/>
        <c:axId val="88030208"/>
      </c:barChart>
      <c:catAx>
        <c:axId val="880286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300" baseline="0"/>
            </a:pPr>
            <a:endParaRPr lang="ru-RU"/>
          </a:p>
        </c:txPr>
        <c:crossAx val="88030208"/>
        <c:crosses val="autoZero"/>
        <c:auto val="1"/>
        <c:lblAlgn val="ctr"/>
        <c:lblOffset val="100"/>
      </c:catAx>
      <c:valAx>
        <c:axId val="880302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8028672"/>
        <c:crosses val="autoZero"/>
        <c:crossBetween val="between"/>
      </c:valAx>
    </c:plotArea>
    <c:plotVisOnly val="1"/>
    <c:dispBlanksAs val="gap"/>
  </c:chart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4"/>
  <c:chart>
    <c:title>
      <c:layout/>
      <c:txPr>
        <a:bodyPr/>
        <a:lstStyle/>
        <a:p>
          <a:pPr>
            <a:defRPr sz="2800"/>
          </a:pPr>
          <a:endParaRPr lang="ru-RU"/>
        </a:p>
      </c:txPr>
    </c:title>
    <c:view3D>
      <c:depthPercent val="100"/>
      <c:rAngAx val="1"/>
    </c:view3D>
    <c:plotArea>
      <c:layout/>
      <c:bar3DChart>
        <c:barDir val="col"/>
        <c:grouping val="standard"/>
        <c:ser>
          <c:idx val="0"/>
          <c:order val="0"/>
          <c:tx>
            <c:strRef>
              <c:f>расчеты!$C$13</c:f>
              <c:strCache>
                <c:ptCount val="1"/>
                <c:pt idx="0">
                  <c:v>Надой на 1 корову,кг</c:v>
                </c:pt>
              </c:strCache>
            </c:strRef>
          </c:tx>
          <c:dLbls>
            <c:dLbl>
              <c:idx val="0"/>
              <c:layout>
                <c:manualLayout>
                  <c:x val="4.1224378553017173E-2"/>
                  <c:y val="-6.3866899776092279E-2"/>
                </c:manualLayout>
              </c:layout>
              <c:spPr/>
              <c:txPr>
                <a:bodyPr/>
                <a:lstStyle/>
                <a:p>
                  <a:pPr>
                    <a:defRPr sz="2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3.2641874257029545E-2"/>
                  <c:y val="-0.13728094505716004"/>
                </c:manualLayout>
              </c:layout>
              <c:spPr/>
              <c:txPr>
                <a:bodyPr/>
                <a:lstStyle/>
                <a:p>
                  <a:pPr>
                    <a:defRPr sz="2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400" baseline="0"/>
                </a:pPr>
                <a:endParaRPr lang="ru-RU"/>
              </a:p>
            </c:txPr>
            <c:showVal val="1"/>
          </c:dLbls>
          <c:cat>
            <c:numRef>
              <c:f>расчеты!$D$12:$E$12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расчеты!$D$13:$E$13</c:f>
              <c:numCache>
                <c:formatCode>General</c:formatCode>
                <c:ptCount val="2"/>
                <c:pt idx="0">
                  <c:v>7067</c:v>
                </c:pt>
                <c:pt idx="1">
                  <c:v>7685</c:v>
                </c:pt>
              </c:numCache>
            </c:numRef>
          </c:val>
        </c:ser>
        <c:shape val="box"/>
        <c:axId val="87949696"/>
        <c:axId val="87951232"/>
        <c:axId val="87791808"/>
      </c:bar3DChart>
      <c:catAx>
        <c:axId val="8794969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7951232"/>
        <c:crosses val="autoZero"/>
        <c:auto val="1"/>
        <c:lblAlgn val="ctr"/>
        <c:lblOffset val="100"/>
      </c:catAx>
      <c:valAx>
        <c:axId val="879512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none"/>
        <c:tickLblPos val="nextTo"/>
        <c:crossAx val="87949696"/>
        <c:crosses val="autoZero"/>
        <c:crossBetween val="between"/>
      </c:valAx>
      <c:serAx>
        <c:axId val="87791808"/>
        <c:scaling>
          <c:orientation val="minMax"/>
        </c:scaling>
        <c:delete val="1"/>
        <c:axPos val="b"/>
        <c:tickLblPos val="nextTo"/>
        <c:crossAx val="87951232"/>
        <c:crosses val="autoZero"/>
      </c:ser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7"/>
  <c:chart>
    <c:title>
      <c:layout/>
      <c:txPr>
        <a:bodyPr/>
        <a:lstStyle/>
        <a:p>
          <a:pPr>
            <a:defRPr sz="2400"/>
          </a:pPr>
          <a:endParaRPr lang="ru-RU"/>
        </a:p>
      </c:txPr>
    </c:title>
    <c:view3D>
      <c:depthPercent val="100"/>
      <c:rAngAx val="1"/>
    </c:view3D>
    <c:plotArea>
      <c:layout>
        <c:manualLayout>
          <c:layoutTarget val="inner"/>
          <c:xMode val="edge"/>
          <c:yMode val="edge"/>
          <c:x val="3.9583333333333331E-2"/>
          <c:y val="0.23639455782312926"/>
          <c:w val="0.93541666666666656"/>
          <c:h val="0.67687074829932026"/>
        </c:manualLayout>
      </c:layout>
      <c:bar3DChart>
        <c:barDir val="col"/>
        <c:grouping val="stacked"/>
        <c:ser>
          <c:idx val="0"/>
          <c:order val="0"/>
          <c:tx>
            <c:strRef>
              <c:f>расчеты!$C$7</c:f>
              <c:strCache>
                <c:ptCount val="1"/>
                <c:pt idx="0">
                  <c:v>Производство скота и птицы в сельскохозяйственных организациях и КФХ, тонн</c:v>
                </c:pt>
              </c:strCache>
            </c:strRef>
          </c:tx>
          <c:dLbls>
            <c:dLbl>
              <c:idx val="0"/>
              <c:layout>
                <c:manualLayout>
                  <c:x val="0.14848993875765548"/>
                  <c:y val="-0.24925366472048141"/>
                </c:manualLayout>
              </c:layout>
              <c:showVal val="1"/>
            </c:dLbl>
            <c:dLbl>
              <c:idx val="1"/>
              <c:layout>
                <c:manualLayout>
                  <c:x val="0.16795866141732302"/>
                  <c:y val="-0.1292517006802722"/>
                </c:manualLayout>
              </c:layout>
              <c:showVal val="1"/>
            </c:dLbl>
            <c:dLbl>
              <c:idx val="2"/>
              <c:layout>
                <c:manualLayout>
                  <c:x val="8.1879198525142988E-3"/>
                  <c:y val="0"/>
                </c:manualLayout>
              </c:layout>
              <c:showVal val="1"/>
            </c:dLbl>
            <c:dLbl>
              <c:idx val="3"/>
              <c:layout>
                <c:manualLayout>
                  <c:x val="8.1879198525143474E-3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5.4586132350095346E-3"/>
                  <c:y val="0"/>
                </c:manualLayout>
              </c:layout>
              <c:showVal val="1"/>
            </c:dLbl>
            <c:dLbl>
              <c:idx val="5"/>
              <c:layout>
                <c:manualLayout>
                  <c:x val="5.4586132350095346E-3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</c:dLbls>
          <c:cat>
            <c:numRef>
              <c:f>расчеты!$D$6:$E$6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расчеты!$D$7:$E$7</c:f>
              <c:numCache>
                <c:formatCode>General</c:formatCode>
                <c:ptCount val="2"/>
                <c:pt idx="0">
                  <c:v>4748.3</c:v>
                </c:pt>
                <c:pt idx="1">
                  <c:v>4517.7</c:v>
                </c:pt>
              </c:numCache>
            </c:numRef>
          </c:val>
        </c:ser>
        <c:shape val="cylinder"/>
        <c:axId val="87965056"/>
        <c:axId val="87983232"/>
        <c:axId val="0"/>
      </c:bar3DChart>
      <c:catAx>
        <c:axId val="879650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7983232"/>
        <c:crosses val="autoZero"/>
        <c:auto val="1"/>
        <c:lblAlgn val="ctr"/>
        <c:lblOffset val="100"/>
      </c:catAx>
      <c:valAx>
        <c:axId val="87983232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tickLblPos val="nextTo"/>
        <c:crossAx val="8796505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title>
      <c:layout/>
      <c:txPr>
        <a:bodyPr/>
        <a:lstStyle/>
        <a:p>
          <a:pPr>
            <a:defRPr sz="2400"/>
          </a:pPr>
          <a:endParaRPr lang="ru-RU"/>
        </a:p>
      </c:txPr>
    </c:title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расчеты!$C$9</c:f>
              <c:strCache>
                <c:ptCount val="1"/>
                <c:pt idx="0">
                  <c:v>Производство молока в сельскохозяйственных организациях и КФХ, тонн</c:v>
                </c:pt>
              </c:strCache>
            </c:strRef>
          </c:tx>
          <c:dLbls>
            <c:dLbl>
              <c:idx val="0"/>
              <c:layout>
                <c:manualLayout>
                  <c:x val="2.801289867392532E-2"/>
                  <c:y val="-8.7930309616275334E-2"/>
                </c:manualLayout>
              </c:layout>
              <c:showVal val="1"/>
            </c:dLbl>
            <c:dLbl>
              <c:idx val="1"/>
              <c:layout>
                <c:manualLayout>
                  <c:x val="3.3783527536157217E-2"/>
                  <c:y val="-0.10618217123312089"/>
                </c:manualLayout>
              </c:layout>
              <c:showVal val="1"/>
            </c:dLbl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showVal val="1"/>
          </c:dLbls>
          <c:cat>
            <c:numRef>
              <c:f>расчеты!$D$8:$E$8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расчеты!$D$9:$E$9</c:f>
              <c:numCache>
                <c:formatCode>General</c:formatCode>
                <c:ptCount val="2"/>
                <c:pt idx="0">
                  <c:v>15059.7</c:v>
                </c:pt>
                <c:pt idx="1">
                  <c:v>15722.8</c:v>
                </c:pt>
              </c:numCache>
            </c:numRef>
          </c:val>
        </c:ser>
        <c:shape val="cylinder"/>
        <c:axId val="88008192"/>
        <c:axId val="88009728"/>
        <c:axId val="0"/>
      </c:bar3DChart>
      <c:catAx>
        <c:axId val="8800819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300" baseline="0"/>
            </a:pPr>
            <a:endParaRPr lang="ru-RU"/>
          </a:p>
        </c:txPr>
        <c:crossAx val="88009728"/>
        <c:crosses val="autoZero"/>
        <c:auto val="1"/>
        <c:lblAlgn val="ctr"/>
        <c:lblOffset val="100"/>
      </c:catAx>
      <c:valAx>
        <c:axId val="8800972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dk1">
                  <a:shade val="95000"/>
                  <a:satMod val="105000"/>
                </a:schemeClr>
              </a:solidFill>
              <a:prstDash val="solid"/>
            </a:ln>
            <a:effectLst/>
          </c:spPr>
        </c:majorGridlines>
        <c:numFmt formatCode="General" sourceLinked="1"/>
        <c:majorTickMark val="none"/>
        <c:tickLblPos val="nextTo"/>
        <c:txPr>
          <a:bodyPr/>
          <a:lstStyle/>
          <a:p>
            <a:pPr>
              <a:defRPr sz="1200" baseline="0"/>
            </a:pPr>
            <a:endParaRPr lang="ru-RU"/>
          </a:p>
        </c:txPr>
        <c:crossAx val="8800819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56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0.76076</cdr:x>
      <cdr:y>0.11886</cdr:y>
    </cdr:from>
    <cdr:to>
      <cdr:x>0.94945</cdr:x>
      <cdr:y>0.29519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072313" y="722313"/>
          <a:ext cx="1754188" cy="107156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ru-RU" sz="1100" b="1" baseline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9BD5CF-815D-436E-B611-4B2CA33C45D8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80B8E2-E3CE-46D0-B419-F9A6E4A07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0B8E2-E3CE-46D0-B419-F9A6E4A07ADA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709034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47450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726533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8031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3292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741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6210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0187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08639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80031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1453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FA7E746-9C31-439D-9F25-8510641DC00D}" type="datetimeFigureOut">
              <a:rPr lang="ru-RU" smtClean="0"/>
              <a:pPr/>
              <a:t>24.01.2018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95C45BD-CFF9-44E7-A549-636C130471B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425963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38479" y="2357428"/>
            <a:ext cx="7241951" cy="30716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44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Социально-экономическое развитие </a:t>
            </a:r>
          </a:p>
          <a:p>
            <a:pPr marL="34290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44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Дубенского муниципального района</a:t>
            </a:r>
          </a:p>
          <a:p>
            <a:pPr marL="342900" indent="-342900" algn="ctr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20000"/>
              <a:defRPr/>
            </a:pPr>
            <a:r>
              <a:rPr lang="ru-RU" sz="44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в 2017 г. </a:t>
            </a:r>
            <a:endParaRPr lang="ru-RU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" name="Picture 4" descr="C:\Users\администрация\Desktop\Сидоров\мы\78682000_r15 —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8578" y="0"/>
            <a:ext cx="156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C:\Users\администрация\Desktop\Сидоров\мы\10.01.2017-5-768x5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20442" y="0"/>
            <a:ext cx="1847557" cy="1918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C:\Users\администрация\Desktop\Сидоров\мы\110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9867" y="0"/>
            <a:ext cx="2537636" cy="1814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05439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533335288"/>
              </p:ext>
            </p:extLst>
          </p:nvPr>
        </p:nvGraphicFramePr>
        <p:xfrm>
          <a:off x="0" y="263525"/>
          <a:ext cx="11747500" cy="6192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805676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Диаграмм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2070233"/>
              </p:ext>
            </p:extLst>
          </p:nvPr>
        </p:nvGraphicFramePr>
        <p:xfrm>
          <a:off x="651164" y="286603"/>
          <a:ext cx="10945091" cy="58509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07975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1153956155"/>
              </p:ext>
            </p:extLst>
          </p:nvPr>
        </p:nvGraphicFramePr>
        <p:xfrm>
          <a:off x="182880" y="241128"/>
          <a:ext cx="6490603" cy="50483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24605733"/>
              </p:ext>
            </p:extLst>
          </p:nvPr>
        </p:nvGraphicFramePr>
        <p:xfrm>
          <a:off x="5542671" y="1448973"/>
          <a:ext cx="6649329" cy="4827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7698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2069861578"/>
              </p:ext>
            </p:extLst>
          </p:nvPr>
        </p:nvGraphicFramePr>
        <p:xfrm>
          <a:off x="168812" y="182880"/>
          <a:ext cx="5908431" cy="43047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10872586"/>
              </p:ext>
            </p:extLst>
          </p:nvPr>
        </p:nvGraphicFramePr>
        <p:xfrm>
          <a:off x="5936565" y="2236762"/>
          <a:ext cx="6255435" cy="41384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163910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995317176"/>
              </p:ext>
            </p:extLst>
          </p:nvPr>
        </p:nvGraphicFramePr>
        <p:xfrm>
          <a:off x="0" y="0"/>
          <a:ext cx="11960225" cy="6473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29353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62837091"/>
              </p:ext>
            </p:extLst>
          </p:nvPr>
        </p:nvGraphicFramePr>
        <p:xfrm>
          <a:off x="159657" y="130629"/>
          <a:ext cx="11480799" cy="61250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61868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169603134"/>
              </p:ext>
            </p:extLst>
          </p:nvPr>
        </p:nvGraphicFramePr>
        <p:xfrm>
          <a:off x="576775" y="245623"/>
          <a:ext cx="11099410" cy="6127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08192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78019623"/>
              </p:ext>
            </p:extLst>
          </p:nvPr>
        </p:nvGraphicFramePr>
        <p:xfrm>
          <a:off x="1096962" y="623887"/>
          <a:ext cx="10485437" cy="5414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61409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87951945"/>
              </p:ext>
            </p:extLst>
          </p:nvPr>
        </p:nvGraphicFramePr>
        <p:xfrm>
          <a:off x="1449160" y="394607"/>
          <a:ext cx="10234840" cy="59191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3643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8313814"/>
              </p:ext>
            </p:extLst>
          </p:nvPr>
        </p:nvGraphicFramePr>
        <p:xfrm>
          <a:off x="595086" y="333829"/>
          <a:ext cx="11379199" cy="5968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77293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97560108"/>
              </p:ext>
            </p:extLst>
          </p:nvPr>
        </p:nvGraphicFramePr>
        <p:xfrm>
          <a:off x="158496" y="0"/>
          <a:ext cx="1203350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78436">
                  <a:extLst>
                    <a:ext uri="{9D8B030D-6E8A-4147-A177-3AD203B41FA5}">
                      <a16:colId xmlns="" xmlns:a16="http://schemas.microsoft.com/office/drawing/2014/main" val="561517548"/>
                    </a:ext>
                  </a:extLst>
                </a:gridCol>
                <a:gridCol w="4155068">
                  <a:extLst>
                    <a:ext uri="{9D8B030D-6E8A-4147-A177-3AD203B41FA5}">
                      <a16:colId xmlns="" xmlns:a16="http://schemas.microsoft.com/office/drawing/2014/main" val="62933095"/>
                    </a:ext>
                  </a:extLst>
                </a:gridCol>
              </a:tblGrid>
              <a:tr h="610697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сферы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Номинально начисленная заработная плата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в сфере, руб.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47311747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Сельское хозяйство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23522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72601515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Культура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19651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5379162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Образование в </a:t>
                      </a:r>
                      <a:r>
                        <a:rPr lang="ru-RU" sz="1800" b="1" dirty="0" err="1" smtClean="0">
                          <a:solidFill>
                            <a:schemeClr val="tx1"/>
                          </a:solidFill>
                        </a:rPr>
                        <a:t>т.ч</a:t>
                      </a:r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sz="18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24372975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i="1" u="sng" dirty="0" smtClean="0">
                          <a:solidFill>
                            <a:schemeClr val="tx1"/>
                          </a:solidFill>
                        </a:rPr>
                        <a:t>Общеобразовательные</a:t>
                      </a:r>
                      <a:r>
                        <a:rPr lang="ru-RU" sz="1800" i="1" u="sng" baseline="0" dirty="0" smtClean="0">
                          <a:solidFill>
                            <a:schemeClr val="tx1"/>
                          </a:solidFill>
                        </a:rPr>
                        <a:t> учреждения:</a:t>
                      </a:r>
                      <a:endParaRPr lang="ru-RU" sz="1800" i="1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73781949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Среднемесячная заработная плата списочного состава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работников 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18860,2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02046898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Педагогических работников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23240,7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38607264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i="1" u="sng" dirty="0" smtClean="0">
                          <a:solidFill>
                            <a:schemeClr val="tx1"/>
                          </a:solidFill>
                        </a:rPr>
                        <a:t>Дошкольные учреждения: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49723500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Среднемесячная заработная плата списочного состава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работников 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14222,6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85774323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Педагогических работников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19987,3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66772142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b="0" i="1" u="sng" dirty="0" smtClean="0">
                          <a:solidFill>
                            <a:schemeClr val="tx1"/>
                          </a:solidFill>
                        </a:rPr>
                        <a:t>Учреждения дополнительного образования:</a:t>
                      </a:r>
                      <a:endParaRPr lang="ru-RU" sz="1800" b="0" i="1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5724383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Среднемесячная заработная плата списочного состава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работников 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18170,7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67202570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Педагогических работников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22959,8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59052665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</a:rPr>
                        <a:t>Здравоохранение в </a:t>
                      </a:r>
                      <a:r>
                        <a:rPr lang="ru-RU" sz="1800" b="1" dirty="0" err="1" smtClean="0">
                          <a:solidFill>
                            <a:schemeClr val="tx1"/>
                          </a:solidFill>
                        </a:rPr>
                        <a:t>т</a:t>
                      </a:r>
                      <a:r>
                        <a:rPr lang="ru-RU" sz="1800" b="1" baseline="0" dirty="0" err="1" smtClean="0">
                          <a:solidFill>
                            <a:schemeClr val="tx1"/>
                          </a:solidFill>
                        </a:rPr>
                        <a:t>.ч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ru-RU" sz="1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48837314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Всего среднемесячная заработная плата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18586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46164520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Врачи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34471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76484133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Средний медицинский</a:t>
                      </a:r>
                      <a:r>
                        <a:rPr lang="ru-RU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персонал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17118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60374793"/>
                  </a:ext>
                </a:extLst>
              </a:tr>
              <a:tr h="34897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Прочие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</a:rPr>
                        <a:t>12000</a:t>
                      </a:r>
                      <a:endParaRPr lang="ru-RU" sz="1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69587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40740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643315459"/>
              </p:ext>
            </p:extLst>
          </p:nvPr>
        </p:nvGraphicFramePr>
        <p:xfrm>
          <a:off x="407963" y="319088"/>
          <a:ext cx="11422966" cy="60113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01634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209362022"/>
              </p:ext>
            </p:extLst>
          </p:nvPr>
        </p:nvGraphicFramePr>
        <p:xfrm>
          <a:off x="290286" y="286603"/>
          <a:ext cx="11567885" cy="6070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426781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84143389"/>
              </p:ext>
            </p:extLst>
          </p:nvPr>
        </p:nvGraphicFramePr>
        <p:xfrm>
          <a:off x="694944" y="290513"/>
          <a:ext cx="10716768" cy="6054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68756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/>
              <a:t>Производство зерна в бункерном весе, тонн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48195" y="1743457"/>
          <a:ext cx="10058400" cy="4401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438912" y="426212"/>
          <a:ext cx="11362944" cy="59014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548640" y="304800"/>
          <a:ext cx="11265408" cy="55641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Диаграмма 3"/>
          <p:cNvGraphicFramePr>
            <a:graphicFrameLocks noGrp="1"/>
          </p:cNvGraphicFramePr>
          <p:nvPr/>
        </p:nvGraphicFramePr>
        <p:xfrm>
          <a:off x="1109472" y="268224"/>
          <a:ext cx="10082784" cy="59611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146304" y="316992"/>
          <a:ext cx="11460480" cy="5564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768096" y="280988"/>
          <a:ext cx="11423904" cy="558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804672" y="317500"/>
          <a:ext cx="10875264" cy="5705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853440" y="317500"/>
          <a:ext cx="10728960" cy="5551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597408" y="255588"/>
          <a:ext cx="11180064" cy="5613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07264" y="0"/>
            <a:ext cx="11692128" cy="6316091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ООО «Магма-Керамик»</a:t>
            </a: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Произведено 40462 шт.условных кирпичей на общую сумму 425272,0 тыс.рублей темп роста к соответствующему периоду прошлого года составляет 98,6%.Реализовано продукции на сумму 447535,0 тыс.рублей, темп роста - 104,1%.Средняя цена реализации 10 рублей 52 копейки, на 10 коп. меньше уровня прошлого года. Среднемесячная зарплата составила 27623 рубля, численность работающих 146 человек.</a:t>
            </a:r>
          </a:p>
          <a:p>
            <a:r>
              <a:rPr lang="ru-RU" i="1" dirty="0" smtClean="0">
                <a:solidFill>
                  <a:schemeClr val="accent3">
                    <a:lumMod val="50000"/>
                  </a:schemeClr>
                </a:solidFill>
              </a:rPr>
              <a:t>Также промышленность представлена малыми предприятиями:</a:t>
            </a:r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ООО «Агрофирма Юбилейная»</a:t>
            </a:r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Произведено продукции на сумму 167239,0 тыс.рублей, темп роста к уровню прошлого года составил 109,7%.Среднемесячная заработная плата составила 15811рублей,темп роста составил 117%.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ООО «</a:t>
            </a:r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</a:rPr>
              <a:t>Деко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»- производство краски.</a:t>
            </a:r>
            <a:endParaRPr lang="ru-RU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Реализовано  1047 тонн продукции на сумму  201262,2 тыс.руб., темп роста-104,7% . Среднемесячная зарплата 24400 рублей, темп роста 104,2%.Численность работников 13 человек. В 2018 году планируется увеличить численность на 3 человека, закупить дополнительное оборудование на 3,0 млн.рублей.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Крахмальный завод</a:t>
            </a:r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Произведено 100 тонн крахмала на сумму 4,5 млн.рублей. Численность работающих 10 человек, в настоящее время работают  в 2 смены. Среднемесячная заработная плата составляет 15,0 тыс.рублей. С января 2018 года занимаются производством ЭКР. Объем вложенных инвестиций составило  13,0 млн.рублей.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Производство хлеба и хлебобулочных изделий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  составляет более 70 тонн в месяц. Насчитывается 7 хлебопекарных предприятий.</a:t>
            </a:r>
          </a:p>
          <a:p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Производство кондитерских изделий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 составляет более1,1 тонны в месяц на общую сумму 1226,0 тыс.рублей в год. Производством занимается ООО «Союз».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24128" y="195077"/>
          <a:ext cx="10314431" cy="6015339"/>
        </p:xfrm>
        <a:graphic>
          <a:graphicData uri="http://schemas.openxmlformats.org/drawingml/2006/table">
            <a:tbl>
              <a:tblPr/>
              <a:tblGrid>
                <a:gridCol w="3839056"/>
                <a:gridCol w="1295075"/>
                <a:gridCol w="1295075"/>
                <a:gridCol w="1295075"/>
                <a:gridCol w="1295075"/>
                <a:gridCol w="1295075"/>
              </a:tblGrid>
              <a:tr h="40886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4171"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Информация по  </a:t>
                      </a:r>
                      <a:r>
                        <a:rPr lang="ru-RU" sz="24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свинокомплексу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ООО «</a:t>
                      </a:r>
                      <a:r>
                        <a:rPr lang="ru-RU" sz="2400" b="0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Моргинское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»по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итогам 2017 года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683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 показателя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ед.изм.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факт 2016год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факт 2017 год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темп роста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(+,-)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Поголовье свиней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гол.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20197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21152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 т.ч. Основных свиноматок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гол.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1144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Поступление приплода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гол.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42816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41791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97,6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-1025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Произведено мяса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тонн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3956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91,9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-350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Выручка от реализации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т.р.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380087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373094,7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-6992,3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Чистая прибыль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т.р.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59869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53525,1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89,4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-6343,9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Фонд оплаты труда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т.р.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9212,3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1064,3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Численность работников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чел.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860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Среднемесячная з/плата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руб.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34895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4030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902208" y="487676"/>
          <a:ext cx="10521697" cy="5705866"/>
        </p:xfrm>
        <a:graphic>
          <a:graphicData uri="http://schemas.openxmlformats.org/drawingml/2006/table">
            <a:tbl>
              <a:tblPr/>
              <a:tblGrid>
                <a:gridCol w="3973667"/>
                <a:gridCol w="1309606"/>
                <a:gridCol w="1309606"/>
                <a:gridCol w="1309606"/>
                <a:gridCol w="1309606"/>
                <a:gridCol w="1309606"/>
              </a:tblGrid>
              <a:tr h="410494"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Информация по молочному комплексу </a:t>
                      </a:r>
                      <a:r>
                        <a:rPr lang="ru-RU" sz="1600" b="1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«Агрофирма Юбилейная»по </a:t>
                      </a:r>
                      <a:r>
                        <a:rPr lang="ru-RU" sz="1600" b="1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итогам 2017 года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endParaRPr lang="ru-RU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993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 показателя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ед.изм.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факт 2016год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факт 2017 </a:t>
                      </a:r>
                      <a:r>
                        <a:rPr lang="ru-RU" sz="1400" b="1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год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темп роста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(+,-)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Поголовье КРС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гол.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 т.ч. Коров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гол.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100,0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Поступление приплода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гол.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938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995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Произведено мяса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тонн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105,3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Произведено молока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тонн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5286,5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6182,3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116,9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895,8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Выручка от реализации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т.р.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102751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100536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97,8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-2215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Чистая прибыль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т.р.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115,5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Фонд оплаты труда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т.р.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7187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Численность работников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чел.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97,2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9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Среднемесячная з/плата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руб.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16123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106,1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1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989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Стандартная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325</TotalTime>
  <Words>871</Words>
  <Application>Microsoft Office PowerPoint</Application>
  <PresentationFormat>Произвольный</PresentationFormat>
  <Paragraphs>263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Ретро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Производство зерна в бункерном весе, тонн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1</cp:lastModifiedBy>
  <cp:revision>70</cp:revision>
  <dcterms:created xsi:type="dcterms:W3CDTF">2018-01-22T11:50:59Z</dcterms:created>
  <dcterms:modified xsi:type="dcterms:W3CDTF">2018-01-24T12:04:37Z</dcterms:modified>
</cp:coreProperties>
</file>