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4" r:id="rId10"/>
    <p:sldId id="265" r:id="rId11"/>
    <p:sldId id="266" r:id="rId12"/>
    <p:sldId id="267" r:id="rId13"/>
    <p:sldId id="269" r:id="rId14"/>
    <p:sldId id="263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66FF33"/>
    <a:srgbClr val="CCFF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04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 altLang="en-US"/>
              <a:t>Образец подзаголовка</a:t>
            </a:r>
          </a:p>
        </p:txBody>
      </p:sp>
      <p:sp>
        <p:nvSpPr>
          <p:cNvPr id="16998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16998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16999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7A1FE76-6D56-437A-843F-A6E270C334EF}" type="slidenum">
              <a:rPr lang="ru-RU" altLang="en-US"/>
              <a:pPr/>
              <a:t>‹#›</a:t>
            </a:fld>
            <a:endParaRPr lang="ru-RU" altLang="en-US"/>
          </a:p>
        </p:txBody>
      </p:sp>
      <p:sp>
        <p:nvSpPr>
          <p:cNvPr id="169991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9992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699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6998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6" grpId="0"/>
      <p:bldP spid="169987" grpId="0" build="p">
        <p:tmplLst>
          <p:tmpl lvl="1">
            <p:tnLst>
              <p:par>
                <p:cTn presetID="53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99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6998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998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6998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CBF5C-15EB-479C-9B76-27597862FD6E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3DB3F-D8F0-43D4-A650-F1140421A4D1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F21730-003D-4054-B927-31CF5E59C46E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5FDB7E-81CC-4E2B-A1CC-4AC77585C73A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CFC94D-8F45-4050-BBD6-95E7EA2A070D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A6A0AC-D4E5-44C8-8B34-1659420F9A1D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B534CB-8728-4B91-A113-86BFB2D62FB2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2894BA-E688-4235-8232-48680E503C36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BBBE08-AADC-47C0-9EFF-FD185FB4C72F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63A82D-8260-43C6-8B0F-A066CF2BCD3D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6EE7C8F1-10B6-4F6D-AC5B-A979A7F24575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E3CC4DF2-F28E-4099-BBE5-E948866983FE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334D923-157D-40BB-9EDE-8EAE63892253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214573D0-228C-4338-A456-FB99CEAFCAAD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FF33"/>
            </a:gs>
            <a:gs pos="100000">
              <a:srgbClr val="66FF3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1689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endParaRPr lang="ru-RU" altLang="en-US"/>
          </a:p>
        </p:txBody>
      </p:sp>
      <p:sp>
        <p:nvSpPr>
          <p:cNvPr id="1689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endParaRPr lang="ru-RU" altLang="en-US"/>
          </a:p>
        </p:txBody>
      </p:sp>
      <p:sp>
        <p:nvSpPr>
          <p:cNvPr id="1689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fld id="{ECB2B744-3A79-486E-8FA3-67BCD39E7070}" type="slidenum">
              <a:rPr lang="ru-RU" altLang="en-US"/>
              <a:pPr/>
              <a:t>‹#›</a:t>
            </a:fld>
            <a:endParaRPr lang="ru-RU" altLang="en-US"/>
          </a:p>
        </p:txBody>
      </p:sp>
      <p:sp>
        <p:nvSpPr>
          <p:cNvPr id="168967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8968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689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6896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6896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8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8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8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2" grpId="0"/>
      <p:bldP spid="168963" grpId="0" build="p">
        <p:tmplLst>
          <p:tmpl lvl="1">
            <p:tnLst>
              <p:par>
                <p:cTn presetID="53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89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689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89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6896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89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689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89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6896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89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689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89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6896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89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689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89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6896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89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689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89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6896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4572000"/>
            <a:ext cx="7543800" cy="2286000"/>
          </a:xfrm>
        </p:spPr>
        <p:txBody>
          <a:bodyPr/>
          <a:lstStyle/>
          <a:p>
            <a:r>
              <a:rPr lang="ru-RU" dirty="0" smtClean="0"/>
              <a:t>Автор исследовательской работы </a:t>
            </a:r>
          </a:p>
          <a:p>
            <a:r>
              <a:rPr lang="ru-RU" dirty="0" err="1" smtClean="0">
                <a:solidFill>
                  <a:srgbClr val="0070C0"/>
                </a:solidFill>
              </a:rPr>
              <a:t>Радаева</a:t>
            </a:r>
            <a:r>
              <a:rPr lang="ru-RU" dirty="0" smtClean="0">
                <a:solidFill>
                  <a:srgbClr val="0070C0"/>
                </a:solidFill>
              </a:rPr>
              <a:t> Татьяна Викторовна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Глава </a:t>
            </a:r>
            <a:r>
              <a:rPr lang="ru-RU" dirty="0" err="1" smtClean="0">
                <a:solidFill>
                  <a:srgbClr val="0070C0"/>
                </a:solidFill>
              </a:rPr>
              <a:t>Пуркаевского</a:t>
            </a:r>
            <a:r>
              <a:rPr lang="ru-RU" dirty="0" smtClean="0">
                <a:solidFill>
                  <a:srgbClr val="0070C0"/>
                </a:solidFill>
              </a:rPr>
              <a:t> сельского поселения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                           2017 г.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 rot="-670053">
            <a:off x="334332" y="225186"/>
            <a:ext cx="8386763" cy="497557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4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00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Село </a:t>
            </a:r>
            <a:r>
              <a:rPr lang="ru-RU" sz="4400" kern="10" dirty="0" err="1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00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Пуркаево</a:t>
            </a:r>
            <a:endParaRPr lang="ru-RU" sz="44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0000"/>
                  </a:gs>
                  <a:gs pos="100000">
                    <a:srgbClr val="0000FF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  <a:p>
            <a:pPr algn="ctr"/>
            <a:r>
              <a:rPr lang="ru-RU" sz="4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00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как потенциальный объект сельского </a:t>
            </a:r>
          </a:p>
          <a:p>
            <a:pPr algn="ctr"/>
            <a:r>
              <a:rPr lang="ru-RU" sz="4400" kern="10" dirty="0" err="1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00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этноэкологического</a:t>
            </a:r>
            <a:r>
              <a:rPr lang="ru-RU" sz="4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00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туризма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>
                <a:solidFill>
                  <a:srgbClr val="0000FF"/>
                </a:solidFill>
              </a:rPr>
              <a:t>Цель</a:t>
            </a:r>
            <a:endParaRPr lang="ru-RU">
              <a:solidFill>
                <a:srgbClr val="0000FF"/>
              </a:solidFill>
            </a:endParaRPr>
          </a:p>
        </p:txBody>
      </p:sp>
      <p:sp>
        <p:nvSpPr>
          <p:cNvPr id="171019" name="Rectangle 11"/>
          <p:cNvSpPr>
            <a:spLocks noGrp="1" noChangeArrowheads="1"/>
          </p:cNvSpPr>
          <p:nvPr>
            <p:ph type="body" sz="half" idx="3"/>
          </p:nvPr>
        </p:nvSpPr>
        <p:spPr>
          <a:xfrm>
            <a:off x="4648200" y="1143000"/>
            <a:ext cx="4038600" cy="49879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000">
                <a:solidFill>
                  <a:srgbClr val="0000FF"/>
                </a:solidFill>
              </a:rPr>
              <a:t>Поскольку Поволжье является одним из наименее освоенных туристическими фирмами районов (что не отражает истинной ценности природных территорий ни в историческом, ни в культурном, ни в природно-рекреационном аспекте), необходимо обобщить имеющиеся сведения о территории и дать анализ   пригодности для организации этноэкологического туризма.</a:t>
            </a:r>
          </a:p>
        </p:txBody>
      </p:sp>
      <p:pic>
        <p:nvPicPr>
          <p:cNvPr id="171022" name="Picture 14" descr="осень 00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9600" y="3657600"/>
            <a:ext cx="3810000" cy="2638425"/>
          </a:xfrm>
          <a:noFill/>
          <a:ln/>
        </p:spPr>
      </p:pic>
      <p:pic>
        <p:nvPicPr>
          <p:cNvPr id="171023" name="Picture 15" descr="P222013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09600" y="1066800"/>
            <a:ext cx="3733800" cy="2495550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>
                <a:solidFill>
                  <a:srgbClr val="0000FF"/>
                </a:solidFill>
              </a:rPr>
              <a:t>Гипотеза </a:t>
            </a:r>
          </a:p>
        </p:txBody>
      </p:sp>
      <p:sp>
        <p:nvSpPr>
          <p:cNvPr id="174086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219200"/>
            <a:ext cx="4038600" cy="4911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000">
                <a:solidFill>
                  <a:srgbClr val="0000FF"/>
                </a:solidFill>
              </a:rPr>
              <a:t>В связи с тем, что</a:t>
            </a:r>
            <a:r>
              <a:rPr lang="ru-RU" sz="2000" b="1">
                <a:solidFill>
                  <a:srgbClr val="0000FF"/>
                </a:solidFill>
              </a:rPr>
              <a:t> </a:t>
            </a:r>
            <a:r>
              <a:rPr lang="ru-RU" sz="2000">
                <a:solidFill>
                  <a:srgbClr val="0000FF"/>
                </a:solidFill>
              </a:rPr>
              <a:t>территория села находится на границе лесостепной зоны, часть угодий находится на месте древних лесов, часть – на месте распаханных степных участков, представляется интересным вопрос о сочетании использования территории в целях этноэкологического туризма и возможности сведения к минимуму отрицательного воздействия на охраняемые и неустойчивые природные территории.</a:t>
            </a:r>
          </a:p>
        </p:txBody>
      </p:sp>
      <p:pic>
        <p:nvPicPr>
          <p:cNvPr id="174087" name="Picture 7" descr="P8180089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76288" y="1066800"/>
            <a:ext cx="3798887" cy="5064125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>
                <a:solidFill>
                  <a:srgbClr val="0000FF"/>
                </a:solidFill>
              </a:rPr>
              <a:t>Задачи </a:t>
            </a:r>
          </a:p>
        </p:txBody>
      </p:sp>
      <p:sp>
        <p:nvSpPr>
          <p:cNvPr id="17613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229600" cy="5064125"/>
          </a:xfrm>
        </p:spPr>
        <p:txBody>
          <a:bodyPr/>
          <a:lstStyle/>
          <a:p>
            <a:pPr>
              <a:lnSpc>
                <a:spcPct val="90000"/>
              </a:lnSpc>
              <a:buClr>
                <a:srgbClr val="0000FF"/>
              </a:buClr>
              <a:buNone/>
            </a:pPr>
            <a:r>
              <a:rPr lang="ru-RU" sz="2400" dirty="0">
                <a:solidFill>
                  <a:srgbClr val="0000FF"/>
                </a:solidFill>
              </a:rPr>
              <a:t>Из всего вышеизложенного вытекают </a:t>
            </a:r>
            <a:r>
              <a:rPr lang="ru-RU" sz="2400" dirty="0" smtClean="0">
                <a:solidFill>
                  <a:srgbClr val="0000FF"/>
                </a:solidFill>
              </a:rPr>
              <a:t>следующие задачи</a:t>
            </a:r>
            <a:r>
              <a:rPr lang="ru-RU" sz="2400" dirty="0">
                <a:solidFill>
                  <a:srgbClr val="0000FF"/>
                </a:solidFill>
              </a:rPr>
              <a:t>:</a:t>
            </a:r>
          </a:p>
          <a:p>
            <a:pPr>
              <a:lnSpc>
                <a:spcPct val="90000"/>
              </a:lnSpc>
              <a:buClr>
                <a:srgbClr val="0000FF"/>
              </a:buClr>
              <a:buFont typeface="Wingdings" pitchFamily="2" charset="2"/>
              <a:buChar char="F"/>
            </a:pPr>
            <a:r>
              <a:rPr lang="ru-RU" sz="2400" dirty="0">
                <a:solidFill>
                  <a:srgbClr val="0000FF"/>
                </a:solidFill>
              </a:rPr>
              <a:t>ознакомиться с природными условиями села </a:t>
            </a:r>
            <a:r>
              <a:rPr lang="ru-RU" sz="2400" dirty="0" err="1">
                <a:solidFill>
                  <a:srgbClr val="0000FF"/>
                </a:solidFill>
              </a:rPr>
              <a:t>Пуркаево</a:t>
            </a:r>
            <a:r>
              <a:rPr lang="ru-RU" sz="2400" dirty="0">
                <a:solidFill>
                  <a:srgbClr val="0000FF"/>
                </a:solidFill>
              </a:rPr>
              <a:t>; </a:t>
            </a:r>
          </a:p>
          <a:p>
            <a:pPr>
              <a:lnSpc>
                <a:spcPct val="90000"/>
              </a:lnSpc>
              <a:buClr>
                <a:srgbClr val="0000FF"/>
              </a:buClr>
              <a:buFont typeface="Wingdings" pitchFamily="2" charset="2"/>
              <a:buChar char="F"/>
            </a:pPr>
            <a:r>
              <a:rPr lang="ru-RU" sz="2400" dirty="0">
                <a:solidFill>
                  <a:srgbClr val="0000FF"/>
                </a:solidFill>
              </a:rPr>
              <a:t>исследовать материал о культурных традициях села; </a:t>
            </a:r>
          </a:p>
          <a:p>
            <a:pPr>
              <a:lnSpc>
                <a:spcPct val="90000"/>
              </a:lnSpc>
              <a:buClr>
                <a:srgbClr val="0000FF"/>
              </a:buClr>
              <a:buFont typeface="Wingdings" pitchFamily="2" charset="2"/>
              <a:buChar char="F"/>
            </a:pPr>
            <a:r>
              <a:rPr lang="ru-RU" sz="2400" dirty="0">
                <a:solidFill>
                  <a:srgbClr val="0000FF"/>
                </a:solidFill>
              </a:rPr>
              <a:t>определить рекреационно-познавательные, природоохранные и этнологические объекты на территории села и района; </a:t>
            </a:r>
          </a:p>
          <a:p>
            <a:pPr>
              <a:lnSpc>
                <a:spcPct val="90000"/>
              </a:lnSpc>
              <a:buClr>
                <a:srgbClr val="0000FF"/>
              </a:buClr>
              <a:buFont typeface="Wingdings" pitchFamily="2" charset="2"/>
              <a:buChar char="F"/>
            </a:pPr>
            <a:r>
              <a:rPr lang="ru-RU" sz="2400" dirty="0">
                <a:solidFill>
                  <a:srgbClr val="0000FF"/>
                </a:solidFill>
              </a:rPr>
              <a:t>дать оценку рекреационных ресурсов территории для организации сельского туризма; </a:t>
            </a:r>
          </a:p>
          <a:p>
            <a:pPr>
              <a:lnSpc>
                <a:spcPct val="90000"/>
              </a:lnSpc>
              <a:buClr>
                <a:srgbClr val="0000FF"/>
              </a:buClr>
              <a:buFont typeface="Wingdings" pitchFamily="2" charset="2"/>
              <a:buChar char="F"/>
            </a:pPr>
            <a:r>
              <a:rPr lang="ru-RU" sz="2400" dirty="0">
                <a:solidFill>
                  <a:srgbClr val="0000FF"/>
                </a:solidFill>
              </a:rPr>
              <a:t>разработать экологические тропы, экологические туры; </a:t>
            </a:r>
          </a:p>
          <a:p>
            <a:pPr>
              <a:lnSpc>
                <a:spcPct val="90000"/>
              </a:lnSpc>
              <a:buClr>
                <a:srgbClr val="0000FF"/>
              </a:buClr>
              <a:buFont typeface="Wingdings" pitchFamily="2" charset="2"/>
              <a:buChar char="F"/>
            </a:pPr>
            <a:r>
              <a:rPr lang="ru-RU" sz="2400" dirty="0">
                <a:solidFill>
                  <a:srgbClr val="0000FF"/>
                </a:solidFill>
              </a:rPr>
              <a:t>разработать элементы мотивации к развитию </a:t>
            </a:r>
            <a:r>
              <a:rPr lang="ru-RU" sz="2400" dirty="0" err="1">
                <a:solidFill>
                  <a:srgbClr val="0000FF"/>
                </a:solidFill>
              </a:rPr>
              <a:t>экотуризма</a:t>
            </a:r>
            <a:r>
              <a:rPr lang="ru-RU" sz="2400" dirty="0">
                <a:solidFill>
                  <a:srgbClr val="0000FF"/>
                </a:solidFill>
              </a:rPr>
              <a:t>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>
                <a:solidFill>
                  <a:srgbClr val="0000FF"/>
                </a:solidFill>
              </a:rPr>
              <a:t>Методика исследования</a:t>
            </a:r>
          </a:p>
        </p:txBody>
      </p:sp>
      <p:sp>
        <p:nvSpPr>
          <p:cNvPr id="178181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200" b="1" dirty="0"/>
              <a:t> </a:t>
            </a:r>
            <a:r>
              <a:rPr lang="ru-RU" sz="2200" dirty="0">
                <a:solidFill>
                  <a:srgbClr val="0000FF"/>
                </a:solidFill>
              </a:rPr>
              <a:t>Мы изучили 15 источников научной, научно-популярной и периодической печати, </a:t>
            </a:r>
            <a:r>
              <a:rPr lang="ru-RU" sz="2200" dirty="0" smtClean="0">
                <a:solidFill>
                  <a:srgbClr val="0000FF"/>
                </a:solidFill>
              </a:rPr>
              <a:t>Интернет-ресурсы</a:t>
            </a:r>
            <a:r>
              <a:rPr lang="ru-RU" sz="2200" dirty="0">
                <a:solidFill>
                  <a:srgbClr val="0000FF"/>
                </a:solidFill>
              </a:rPr>
              <a:t> </a:t>
            </a:r>
            <a:r>
              <a:rPr lang="ru-RU" sz="2200" dirty="0" smtClean="0">
                <a:solidFill>
                  <a:srgbClr val="0000FF"/>
                </a:solidFill>
              </a:rPr>
              <a:t>  о </a:t>
            </a:r>
            <a:r>
              <a:rPr lang="ru-RU" sz="2200" dirty="0">
                <a:solidFill>
                  <a:srgbClr val="0000FF"/>
                </a:solidFill>
              </a:rPr>
              <a:t>культурном и природном наследии нашего села.</a:t>
            </a:r>
          </a:p>
          <a:p>
            <a:pPr>
              <a:lnSpc>
                <a:spcPct val="80000"/>
              </a:lnSpc>
            </a:pPr>
            <a:r>
              <a:rPr lang="ru-RU" sz="2200" dirty="0">
                <a:solidFill>
                  <a:srgbClr val="0000FF"/>
                </a:solidFill>
              </a:rPr>
              <a:t>Были использованы картографический метод – детально изучены карты и атласы РМ, составлены маршрутные карты.</a:t>
            </a:r>
          </a:p>
        </p:txBody>
      </p:sp>
      <p:pic>
        <p:nvPicPr>
          <p:cNvPr id="178185" name="Picture 9" descr="P818009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76288" y="1066800"/>
            <a:ext cx="3798887" cy="5064125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8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>
                <a:solidFill>
                  <a:srgbClr val="0000FF"/>
                </a:solidFill>
              </a:rPr>
              <a:t>Село Пуркаево (Налитово, Пичевеле)</a:t>
            </a:r>
          </a:p>
        </p:txBody>
      </p:sp>
      <p:sp>
        <p:nvSpPr>
          <p:cNvPr id="182282" name="Rectangle 10"/>
          <p:cNvSpPr>
            <a:spLocks noGrp="1" noChangeArrowheads="1"/>
          </p:cNvSpPr>
          <p:nvPr>
            <p:ph type="body" sz="half" idx="2"/>
          </p:nvPr>
        </p:nvSpPr>
        <p:spPr>
          <a:xfrm>
            <a:off x="3124200" y="838200"/>
            <a:ext cx="5562600" cy="5292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1600" dirty="0">
                <a:solidFill>
                  <a:srgbClr val="0000FF"/>
                </a:solidFill>
              </a:rPr>
              <a:t>Село </a:t>
            </a:r>
            <a:r>
              <a:rPr lang="ru-RU" sz="1600" dirty="0" err="1">
                <a:solidFill>
                  <a:srgbClr val="0000FF"/>
                </a:solidFill>
              </a:rPr>
              <a:t>Пуркаево</a:t>
            </a:r>
            <a:r>
              <a:rPr lang="ru-RU" sz="1600" dirty="0">
                <a:solidFill>
                  <a:srgbClr val="0000FF"/>
                </a:solidFill>
              </a:rPr>
              <a:t> (</a:t>
            </a:r>
            <a:r>
              <a:rPr lang="ru-RU" sz="1600" dirty="0" err="1">
                <a:solidFill>
                  <a:srgbClr val="0000FF"/>
                </a:solidFill>
              </a:rPr>
              <a:t>Налитово</a:t>
            </a:r>
            <a:r>
              <a:rPr lang="ru-RU" sz="1600" dirty="0">
                <a:solidFill>
                  <a:srgbClr val="0000FF"/>
                </a:solidFill>
              </a:rPr>
              <a:t>, </a:t>
            </a:r>
            <a:r>
              <a:rPr lang="ru-RU" sz="1600" dirty="0" err="1">
                <a:solidFill>
                  <a:srgbClr val="0000FF"/>
                </a:solidFill>
              </a:rPr>
              <a:t>Пичевеле</a:t>
            </a:r>
            <a:r>
              <a:rPr lang="ru-RU" sz="1600" dirty="0">
                <a:solidFill>
                  <a:srgbClr val="0000FF"/>
                </a:solidFill>
              </a:rPr>
              <a:t>) – одно из старинных сел нашей республики. Образованное около </a:t>
            </a:r>
            <a:r>
              <a:rPr lang="ru-RU" sz="1600" dirty="0" smtClean="0">
                <a:solidFill>
                  <a:srgbClr val="0000FF"/>
                </a:solidFill>
              </a:rPr>
              <a:t>1614 </a:t>
            </a:r>
            <a:r>
              <a:rPr lang="ru-RU" sz="1600" dirty="0">
                <a:solidFill>
                  <a:srgbClr val="0000FF"/>
                </a:solidFill>
              </a:rPr>
              <a:t>г. переселенцами с. Морга, оно поменяло несколько мест поселений, постепенно перебравшись с берега р. </a:t>
            </a:r>
            <a:r>
              <a:rPr lang="ru-RU" sz="1600" dirty="0" err="1">
                <a:solidFill>
                  <a:srgbClr val="0000FF"/>
                </a:solidFill>
              </a:rPr>
              <a:t>Чеберчинки</a:t>
            </a:r>
            <a:r>
              <a:rPr lang="ru-RU" sz="1600" dirty="0">
                <a:solidFill>
                  <a:srgbClr val="0000FF"/>
                </a:solidFill>
              </a:rPr>
              <a:t> на более высокое место на берегах  р. </a:t>
            </a:r>
            <a:r>
              <a:rPr lang="ru-RU" sz="1600" dirty="0" err="1">
                <a:solidFill>
                  <a:srgbClr val="0000FF"/>
                </a:solidFill>
              </a:rPr>
              <a:t>Кержеманки</a:t>
            </a:r>
            <a:r>
              <a:rPr lang="ru-RU" sz="1600" dirty="0">
                <a:solidFill>
                  <a:srgbClr val="0000FF"/>
                </a:solidFill>
              </a:rPr>
              <a:t>   (в настоящее время исчезнувшей) и р. </a:t>
            </a:r>
            <a:r>
              <a:rPr lang="ru-RU" sz="1600" dirty="0" err="1">
                <a:solidFill>
                  <a:srgbClr val="0000FF"/>
                </a:solidFill>
              </a:rPr>
              <a:t>Учунейки</a:t>
            </a:r>
            <a:r>
              <a:rPr lang="ru-RU" sz="1600" dirty="0">
                <a:solidFill>
                  <a:srgbClr val="0000FF"/>
                </a:solidFill>
              </a:rPr>
              <a:t>. По территории села протекают реки – Сура, </a:t>
            </a:r>
            <a:r>
              <a:rPr lang="ru-RU" sz="1600" dirty="0" err="1">
                <a:solidFill>
                  <a:srgbClr val="0000FF"/>
                </a:solidFill>
              </a:rPr>
              <a:t>Чеберчинка</a:t>
            </a:r>
            <a:r>
              <a:rPr lang="ru-RU" sz="1600" dirty="0">
                <a:solidFill>
                  <a:srgbClr val="0000FF"/>
                </a:solidFill>
              </a:rPr>
              <a:t>, </a:t>
            </a:r>
            <a:r>
              <a:rPr lang="ru-RU" sz="1600" dirty="0" err="1">
                <a:solidFill>
                  <a:srgbClr val="0000FF"/>
                </a:solidFill>
              </a:rPr>
              <a:t>Учунейка</a:t>
            </a:r>
            <a:r>
              <a:rPr lang="ru-RU" sz="1600" dirty="0">
                <a:solidFill>
                  <a:srgbClr val="0000FF"/>
                </a:solidFill>
              </a:rPr>
              <a:t>, </a:t>
            </a:r>
            <a:r>
              <a:rPr lang="ru-RU" sz="1600" dirty="0" err="1">
                <a:solidFill>
                  <a:srgbClr val="0000FF"/>
                </a:solidFill>
              </a:rPr>
              <a:t>Ашня</a:t>
            </a:r>
            <a:r>
              <a:rPr lang="ru-RU" sz="1600" dirty="0">
                <a:solidFill>
                  <a:srgbClr val="0000FF"/>
                </a:solidFill>
              </a:rPr>
              <a:t>. Разнообразие природных комплексов уникально – это и пойма р. </a:t>
            </a:r>
            <a:r>
              <a:rPr lang="ru-RU" sz="1600" dirty="0" smtClean="0">
                <a:solidFill>
                  <a:srgbClr val="0000FF"/>
                </a:solidFill>
              </a:rPr>
              <a:t>Сура с  </a:t>
            </a:r>
            <a:r>
              <a:rPr lang="ru-RU" sz="1600" dirty="0">
                <a:solidFill>
                  <a:srgbClr val="0000FF"/>
                </a:solidFill>
              </a:rPr>
              <a:t>песчаными  дюнами, множеством стариц, с сосновыми борами на коренном берегу; и болота в </a:t>
            </a:r>
            <a:r>
              <a:rPr lang="ru-RU" sz="1600" dirty="0" smtClean="0">
                <a:solidFill>
                  <a:srgbClr val="0000FF"/>
                </a:solidFill>
              </a:rPr>
              <a:t>пойме </a:t>
            </a:r>
            <a:r>
              <a:rPr lang="ru-RU" sz="1600" dirty="0" err="1" smtClean="0">
                <a:solidFill>
                  <a:srgbClr val="0000FF"/>
                </a:solidFill>
              </a:rPr>
              <a:t>Чеберчинки</a:t>
            </a:r>
            <a:r>
              <a:rPr lang="ru-RU" sz="1600" dirty="0" smtClean="0">
                <a:solidFill>
                  <a:srgbClr val="0000FF"/>
                </a:solidFill>
              </a:rPr>
              <a:t> </a:t>
            </a:r>
            <a:r>
              <a:rPr lang="ru-RU" sz="1600" dirty="0">
                <a:solidFill>
                  <a:srgbClr val="0000FF"/>
                </a:solidFill>
              </a:rPr>
              <a:t>(места ежегодного гнездовья журавлей); и </a:t>
            </a:r>
            <a:r>
              <a:rPr lang="ru-RU" sz="1600" dirty="0" err="1">
                <a:solidFill>
                  <a:srgbClr val="0000FF"/>
                </a:solidFill>
              </a:rPr>
              <a:t>остепненные</a:t>
            </a:r>
            <a:r>
              <a:rPr lang="ru-RU" sz="1600" dirty="0">
                <a:solidFill>
                  <a:srgbClr val="0000FF"/>
                </a:solidFill>
              </a:rPr>
              <a:t> участки по р. </a:t>
            </a:r>
            <a:r>
              <a:rPr lang="ru-RU" sz="1600" dirty="0" err="1">
                <a:solidFill>
                  <a:srgbClr val="0000FF"/>
                </a:solidFill>
              </a:rPr>
              <a:t>Ашне</a:t>
            </a:r>
            <a:r>
              <a:rPr lang="ru-RU" sz="1600" dirty="0">
                <a:solidFill>
                  <a:srgbClr val="0000FF"/>
                </a:solidFill>
              </a:rPr>
              <a:t>. Неудивительно, что на территории села найдены десятки видов растений и животных из Красных книг РМ и РФ.  Самое удивительное в том, что все это находится рядом с жильем человека, что делает их доступными для ежедневных наблюдений. Богатая история села, знаменитые земляки ( генерал армии </a:t>
            </a:r>
            <a:r>
              <a:rPr lang="ru-RU" sz="1600" dirty="0" err="1">
                <a:solidFill>
                  <a:srgbClr val="0000FF"/>
                </a:solidFill>
              </a:rPr>
              <a:t>Пуркаев</a:t>
            </a:r>
            <a:r>
              <a:rPr lang="ru-RU" sz="1600" dirty="0">
                <a:solidFill>
                  <a:srgbClr val="0000FF"/>
                </a:solidFill>
              </a:rPr>
              <a:t> М.А., Герой Советского Союза </a:t>
            </a:r>
            <a:r>
              <a:rPr lang="ru-RU" sz="1600" dirty="0" err="1">
                <a:solidFill>
                  <a:srgbClr val="0000FF"/>
                </a:solidFill>
              </a:rPr>
              <a:t>Жадейкин</a:t>
            </a:r>
            <a:r>
              <a:rPr lang="ru-RU" sz="1600" dirty="0">
                <a:solidFill>
                  <a:srgbClr val="0000FF"/>
                </a:solidFill>
              </a:rPr>
              <a:t> </a:t>
            </a:r>
            <a:r>
              <a:rPr lang="ru-RU" sz="1600" dirty="0" smtClean="0">
                <a:solidFill>
                  <a:srgbClr val="0000FF"/>
                </a:solidFill>
              </a:rPr>
              <a:t>М. С. , </a:t>
            </a:r>
            <a:r>
              <a:rPr lang="ru-RU" sz="1600" dirty="0">
                <a:solidFill>
                  <a:srgbClr val="0000FF"/>
                </a:solidFill>
              </a:rPr>
              <a:t>зам. Генерального конструктора КБ Государственного ракетного центра им. Академика В.П.Макеева Каргин В.Е., и многие другие), культура домовой резьбы по дереву, вышивка, фольклор – все это весомые аргументы в пользу развития сельского </a:t>
            </a:r>
            <a:r>
              <a:rPr lang="ru-RU" sz="1600" dirty="0" err="1">
                <a:solidFill>
                  <a:srgbClr val="0000FF"/>
                </a:solidFill>
              </a:rPr>
              <a:t>этноэкологического</a:t>
            </a:r>
            <a:r>
              <a:rPr lang="ru-RU" sz="1600" dirty="0">
                <a:solidFill>
                  <a:srgbClr val="0000FF"/>
                </a:solidFill>
              </a:rPr>
              <a:t> туризма в нашем селе. </a:t>
            </a:r>
          </a:p>
        </p:txBody>
      </p:sp>
      <p:pic>
        <p:nvPicPr>
          <p:cNvPr id="182283" name="Picture 11" descr="Untitled-Scanned-0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81000" y="914400"/>
            <a:ext cx="2971800" cy="2133600"/>
          </a:xfrm>
          <a:noFill/>
          <a:ln/>
        </p:spPr>
      </p:pic>
      <p:pic>
        <p:nvPicPr>
          <p:cNvPr id="182284" name="Picture 12" descr="Untitled-Scanned-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352800"/>
            <a:ext cx="3048000" cy="22860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12787"/>
          </a:xfrm>
        </p:spPr>
        <p:txBody>
          <a:bodyPr/>
          <a:lstStyle/>
          <a:p>
            <a:endParaRPr lang="ru-RU" sz="3800"/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85800"/>
            <a:ext cx="8229600" cy="5445125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ru-RU" sz="2400" dirty="0" smtClean="0">
              <a:solidFill>
                <a:srgbClr val="0000FF"/>
              </a:solidFill>
            </a:endParaRPr>
          </a:p>
          <a:p>
            <a:pPr>
              <a:lnSpc>
                <a:spcPct val="90000"/>
              </a:lnSpc>
            </a:pPr>
            <a:r>
              <a:rPr lang="ru-RU" sz="2400" dirty="0" smtClean="0">
                <a:solidFill>
                  <a:srgbClr val="0000FF"/>
                </a:solidFill>
              </a:rPr>
              <a:t>Изучив </a:t>
            </a:r>
            <a:r>
              <a:rPr lang="ru-RU" sz="2400" dirty="0">
                <a:solidFill>
                  <a:srgbClr val="0000FF"/>
                </a:solidFill>
              </a:rPr>
              <a:t>имеющиеся в литературе сведения о специфике сельского </a:t>
            </a:r>
            <a:r>
              <a:rPr lang="ru-RU" sz="2400" dirty="0" err="1">
                <a:solidFill>
                  <a:srgbClr val="0000FF"/>
                </a:solidFill>
              </a:rPr>
              <a:t>этноэкотуризма</a:t>
            </a:r>
            <a:r>
              <a:rPr lang="ru-RU" sz="2400" dirty="0">
                <a:solidFill>
                  <a:srgbClr val="0000FF"/>
                </a:solidFill>
              </a:rPr>
              <a:t>, мы сделали попытку применить их к нашему селу. Одним из мотивов было возрождение былого процветания нашего села. </a:t>
            </a:r>
            <a:r>
              <a:rPr lang="ru-RU" sz="2400" dirty="0" smtClean="0">
                <a:solidFill>
                  <a:srgbClr val="0000FF"/>
                </a:solidFill>
              </a:rPr>
              <a:t> Своей </a:t>
            </a:r>
            <a:r>
              <a:rPr lang="ru-RU" sz="2400" dirty="0">
                <a:solidFill>
                  <a:srgbClr val="0000FF"/>
                </a:solidFill>
              </a:rPr>
              <a:t>работой мы хотим привлечь внимание к проблемам нашего села, найти совместно возможные варианты сохранения села в будущем. Основываясь на имеющемся материале, мы разработали маршруты экологических троп, </a:t>
            </a:r>
            <a:r>
              <a:rPr lang="ru-RU" sz="2400" dirty="0" err="1">
                <a:solidFill>
                  <a:srgbClr val="0000FF"/>
                </a:solidFill>
              </a:rPr>
              <a:t>экотуров</a:t>
            </a:r>
            <a:r>
              <a:rPr lang="ru-RU" sz="2400" dirty="0">
                <a:solidFill>
                  <a:srgbClr val="0000FF"/>
                </a:solidFill>
              </a:rPr>
              <a:t> по окрестностям села; сделали макеты рекламных брошюр, путеводителей, фотоальбом.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2756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5800" y="1514475"/>
            <a:ext cx="7772400" cy="4702175"/>
          </a:xfrm>
          <a:noFill/>
          <a:ln/>
        </p:spPr>
      </p:pic>
      <p:sp>
        <p:nvSpPr>
          <p:cNvPr id="202757" name="WordArt 5"/>
          <p:cNvSpPr>
            <a:spLocks noChangeArrowheads="1" noChangeShapeType="1" noTextEdit="1"/>
          </p:cNvSpPr>
          <p:nvPr/>
        </p:nvSpPr>
        <p:spPr bwMode="auto">
          <a:xfrm>
            <a:off x="1752600" y="533400"/>
            <a:ext cx="601980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маршруты </a:t>
            </a:r>
          </a:p>
        </p:txBody>
      </p:sp>
    </p:spTree>
  </p:cSld>
  <p:clrMapOvr>
    <a:masterClrMapping/>
  </p:clrMapOvr>
  <p:transition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4" name="Rectangle 4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4565" name="Rectangle 5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2000" i="1"/>
              <a:t>Одночасовая экскурсия:</a:t>
            </a:r>
          </a:p>
          <a:p>
            <a:pPr>
              <a:buFont typeface="Wingdings" pitchFamily="2" charset="2"/>
              <a:buNone/>
            </a:pPr>
            <a:r>
              <a:rPr lang="ru-RU" sz="2100" i="1"/>
              <a:t>Объект №</a:t>
            </a:r>
            <a:r>
              <a:rPr lang="ru-RU" sz="2100"/>
              <a:t> </a:t>
            </a:r>
            <a:r>
              <a:rPr lang="ru-RU" sz="2100" b="1"/>
              <a:t>1.Маячные сосны</a:t>
            </a:r>
          </a:p>
          <a:p>
            <a:pPr>
              <a:buFont typeface="Wingdings" pitchFamily="2" charset="2"/>
              <a:buNone/>
            </a:pPr>
            <a:r>
              <a:rPr lang="ru-RU" sz="2100" b="1"/>
              <a:t>                  2. Питомник</a:t>
            </a:r>
          </a:p>
          <a:p>
            <a:pPr>
              <a:buFont typeface="Wingdings" pitchFamily="2" charset="2"/>
              <a:buNone/>
            </a:pPr>
            <a:r>
              <a:rPr lang="ru-RU" sz="2100" b="1"/>
              <a:t>                  3. Лесопосадки</a:t>
            </a:r>
          </a:p>
          <a:p>
            <a:pPr>
              <a:buFont typeface="Wingdings" pitchFamily="2" charset="2"/>
              <a:buNone/>
            </a:pPr>
            <a:r>
              <a:rPr lang="ru-RU" sz="2100" b="1"/>
              <a:t>                  4. Вырубка</a:t>
            </a:r>
          </a:p>
        </p:txBody>
      </p:sp>
      <p:sp>
        <p:nvSpPr>
          <p:cNvPr id="194569" name="WordArt 9"/>
          <p:cNvSpPr>
            <a:spLocks noChangeArrowheads="1" noChangeShapeType="1" noTextEdit="1"/>
          </p:cNvSpPr>
          <p:nvPr/>
        </p:nvSpPr>
        <p:spPr bwMode="auto">
          <a:xfrm>
            <a:off x="838200" y="533400"/>
            <a:ext cx="670560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маршрут № 1</a:t>
            </a:r>
          </a:p>
        </p:txBody>
      </p:sp>
      <p:pic>
        <p:nvPicPr>
          <p:cNvPr id="194570" name="Picture 1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965700" y="1600200"/>
            <a:ext cx="3402013" cy="2189163"/>
          </a:xfrm>
          <a:noFill/>
          <a:ln/>
        </p:spPr>
      </p:pic>
      <p:pic>
        <p:nvPicPr>
          <p:cNvPr id="194571" name="Picture 1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776288" y="3941763"/>
            <a:ext cx="3398837" cy="2189162"/>
          </a:xfrm>
          <a:noFill/>
          <a:ln/>
        </p:spPr>
      </p:pic>
      <p:pic>
        <p:nvPicPr>
          <p:cNvPr id="194572" name="Picture 1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/>
          <a:srcRect/>
          <a:stretch>
            <a:fillRect/>
          </a:stretch>
        </p:blipFill>
        <p:spPr>
          <a:xfrm>
            <a:off x="4903788" y="3941763"/>
            <a:ext cx="3527425" cy="2189162"/>
          </a:xfrm>
          <a:noFill/>
          <a:ln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4" name="Rectangle 6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6615" name="Rectangle 7"/>
          <p:cNvSpPr>
            <a:spLocks noGrp="1" noChangeArrowheads="1"/>
          </p:cNvSpPr>
          <p:nvPr>
            <p:ph sz="quarter" idx="1"/>
          </p:nvPr>
        </p:nvSpPr>
        <p:spPr>
          <a:xfrm>
            <a:off x="457200" y="1219200"/>
            <a:ext cx="3962400" cy="25146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1600" dirty="0"/>
              <a:t>Трехчасовая экскурсия:</a:t>
            </a:r>
            <a:endParaRPr lang="ru-RU" sz="1600" i="1" dirty="0"/>
          </a:p>
          <a:p>
            <a:pPr>
              <a:buFont typeface="Wingdings" pitchFamily="2" charset="2"/>
              <a:buNone/>
            </a:pPr>
            <a:r>
              <a:rPr lang="ru-RU" sz="1600" i="1" dirty="0"/>
              <a:t>Объект № </a:t>
            </a:r>
          </a:p>
          <a:p>
            <a:pPr>
              <a:buFont typeface="Wingdings" pitchFamily="2" charset="2"/>
              <a:buNone/>
            </a:pPr>
            <a:r>
              <a:rPr lang="ru-RU" sz="1600" b="1" dirty="0"/>
              <a:t>9. Дом </a:t>
            </a:r>
            <a:r>
              <a:rPr lang="ru-RU" sz="1600" b="1" dirty="0" smtClean="0"/>
              <a:t>Н.В. </a:t>
            </a:r>
            <a:r>
              <a:rPr lang="ru-RU" sz="1600" b="1" dirty="0" err="1"/>
              <a:t>Радаева</a:t>
            </a:r>
            <a:endParaRPr lang="ru-RU" sz="1600" b="1" dirty="0"/>
          </a:p>
          <a:p>
            <a:pPr>
              <a:buFont typeface="Wingdings" pitchFamily="2" charset="2"/>
              <a:buNone/>
            </a:pPr>
            <a:r>
              <a:rPr lang="ru-RU" sz="1600" b="1" dirty="0"/>
              <a:t> 10. </a:t>
            </a:r>
            <a:r>
              <a:rPr lang="ru-RU" sz="1600" b="1" dirty="0" err="1"/>
              <a:t>Покш</a:t>
            </a:r>
            <a:r>
              <a:rPr lang="ru-RU" sz="1600" b="1" dirty="0"/>
              <a:t> </a:t>
            </a:r>
            <a:r>
              <a:rPr lang="ru-RU" sz="1600" b="1" dirty="0" err="1"/>
              <a:t>пандо</a:t>
            </a:r>
            <a:endParaRPr lang="ru-RU" sz="1600" b="1" dirty="0"/>
          </a:p>
          <a:p>
            <a:pPr>
              <a:buFont typeface="Wingdings" pitchFamily="2" charset="2"/>
              <a:buNone/>
            </a:pPr>
            <a:r>
              <a:rPr lang="ru-RU" sz="1600" b="1" dirty="0"/>
              <a:t> 11. Памятник генералу армии М. А. </a:t>
            </a:r>
            <a:r>
              <a:rPr lang="ru-RU" sz="1600" b="1" dirty="0" err="1"/>
              <a:t>Пуркаеву</a:t>
            </a:r>
            <a:endParaRPr lang="ru-RU" sz="1600" b="1" dirty="0"/>
          </a:p>
          <a:p>
            <a:pPr>
              <a:buFont typeface="Wingdings" pitchFamily="2" charset="2"/>
              <a:buNone/>
            </a:pPr>
            <a:r>
              <a:rPr lang="ru-RU" sz="1600" b="1" dirty="0"/>
              <a:t>  12. Дурной </a:t>
            </a:r>
            <a:r>
              <a:rPr lang="ru-RU" sz="1600" b="1" dirty="0" err="1"/>
              <a:t>пандо</a:t>
            </a:r>
            <a:endParaRPr lang="ru-RU" sz="1600" b="1" dirty="0"/>
          </a:p>
          <a:p>
            <a:pPr>
              <a:buFont typeface="Wingdings" pitchFamily="2" charset="2"/>
              <a:buNone/>
            </a:pPr>
            <a:r>
              <a:rPr lang="ru-RU" sz="1600" b="1" dirty="0"/>
              <a:t>  13. Колхозный сад </a:t>
            </a:r>
          </a:p>
          <a:p>
            <a:pPr>
              <a:buFont typeface="Wingdings" pitchFamily="2" charset="2"/>
              <a:buNone/>
            </a:pPr>
            <a:r>
              <a:rPr lang="ru-RU" sz="1600" b="1" dirty="0"/>
              <a:t>  14. Провал</a:t>
            </a:r>
          </a:p>
        </p:txBody>
      </p:sp>
      <p:sp>
        <p:nvSpPr>
          <p:cNvPr id="196613" name="WordArt 5"/>
          <p:cNvSpPr>
            <a:spLocks noChangeArrowheads="1" noChangeShapeType="1" noTextEdit="1"/>
          </p:cNvSpPr>
          <p:nvPr/>
        </p:nvSpPr>
        <p:spPr bwMode="auto">
          <a:xfrm>
            <a:off x="1143000" y="457200"/>
            <a:ext cx="7086600" cy="7620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маршрут № 2</a:t>
            </a:r>
          </a:p>
        </p:txBody>
      </p:sp>
      <p:pic>
        <p:nvPicPr>
          <p:cNvPr id="196619" name="Picture 1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267200" y="1219200"/>
            <a:ext cx="2398713" cy="2189163"/>
          </a:xfrm>
          <a:noFill/>
          <a:ln/>
        </p:spPr>
      </p:pic>
      <p:pic>
        <p:nvPicPr>
          <p:cNvPr id="196621" name="Picture 1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6019800" y="2265363"/>
            <a:ext cx="2895600" cy="1890712"/>
          </a:xfrm>
          <a:noFill/>
          <a:ln/>
        </p:spPr>
      </p:pic>
      <p:pic>
        <p:nvPicPr>
          <p:cNvPr id="196623" name="Picture 15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/>
          <a:srcRect/>
          <a:stretch>
            <a:fillRect/>
          </a:stretch>
        </p:blipFill>
        <p:spPr>
          <a:xfrm>
            <a:off x="2895600" y="3048000"/>
            <a:ext cx="2047875" cy="2189163"/>
          </a:xfrm>
          <a:noFill/>
          <a:ln/>
        </p:spPr>
      </p:pic>
      <p:pic>
        <p:nvPicPr>
          <p:cNvPr id="196624" name="Picture 1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95800" y="3962400"/>
            <a:ext cx="2819400" cy="219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60" name="Rectangle 4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8661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143000"/>
            <a:ext cx="4038600" cy="26463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1600" i="1" dirty="0"/>
              <a:t>Двухдневный поход с одной ночевкой:</a:t>
            </a:r>
          </a:p>
          <a:p>
            <a:pPr>
              <a:buFont typeface="Wingdings" pitchFamily="2" charset="2"/>
              <a:buNone/>
            </a:pPr>
            <a:r>
              <a:rPr lang="ru-RU" sz="1800" i="1" dirty="0"/>
              <a:t>Объект №</a:t>
            </a:r>
          </a:p>
          <a:p>
            <a:pPr>
              <a:buFont typeface="Wingdings" pitchFamily="2" charset="2"/>
              <a:buNone/>
            </a:pPr>
            <a:r>
              <a:rPr lang="ru-RU" sz="1600" b="1" dirty="0"/>
              <a:t>15. </a:t>
            </a:r>
            <a:r>
              <a:rPr lang="ru-RU" sz="1600" b="1" dirty="0" err="1"/>
              <a:t>Ашна</a:t>
            </a:r>
            <a:r>
              <a:rPr lang="ru-RU" sz="1600" b="1" dirty="0"/>
              <a:t> </a:t>
            </a:r>
            <a:r>
              <a:rPr lang="ru-RU" sz="1600" b="1" dirty="0" err="1"/>
              <a:t>пандо</a:t>
            </a:r>
            <a:endParaRPr lang="ru-RU" sz="1600" b="1" dirty="0"/>
          </a:p>
          <a:p>
            <a:pPr>
              <a:buFont typeface="Wingdings" pitchFamily="2" charset="2"/>
              <a:buNone/>
            </a:pPr>
            <a:r>
              <a:rPr lang="ru-RU" sz="1600" b="1" dirty="0"/>
              <a:t>16. </a:t>
            </a:r>
            <a:r>
              <a:rPr lang="ru-RU" sz="1600" b="1" dirty="0" err="1" smtClean="0"/>
              <a:t>Бабаослатко</a:t>
            </a:r>
            <a:endParaRPr lang="ru-RU" sz="1600" b="1" dirty="0"/>
          </a:p>
          <a:p>
            <a:pPr>
              <a:buFont typeface="Wingdings" pitchFamily="2" charset="2"/>
              <a:buNone/>
            </a:pPr>
            <a:r>
              <a:rPr lang="ru-RU" sz="1600" b="1" dirty="0"/>
              <a:t>17. Пруд</a:t>
            </a:r>
          </a:p>
          <a:p>
            <a:pPr>
              <a:buFont typeface="Wingdings" pitchFamily="2" charset="2"/>
              <a:buNone/>
            </a:pPr>
            <a:r>
              <a:rPr lang="ru-RU" sz="1600" b="1" dirty="0"/>
              <a:t>18. </a:t>
            </a:r>
            <a:r>
              <a:rPr lang="ru-RU" sz="1600" b="1" dirty="0" err="1"/>
              <a:t>Покш</a:t>
            </a:r>
            <a:r>
              <a:rPr lang="ru-RU" sz="1600" b="1" dirty="0"/>
              <a:t> </a:t>
            </a:r>
            <a:r>
              <a:rPr lang="ru-RU" sz="1600" b="1" dirty="0" err="1"/>
              <a:t>латко</a:t>
            </a:r>
            <a:endParaRPr lang="ru-RU" sz="1600" b="1" dirty="0"/>
          </a:p>
          <a:p>
            <a:pPr>
              <a:buFont typeface="Wingdings" pitchFamily="2" charset="2"/>
              <a:buNone/>
            </a:pPr>
            <a:r>
              <a:rPr lang="ru-RU" sz="1600" b="1" dirty="0"/>
              <a:t>19. Исток р. </a:t>
            </a:r>
            <a:r>
              <a:rPr lang="ru-RU" sz="1600" b="1" dirty="0" err="1" smtClean="0"/>
              <a:t>Ашна</a:t>
            </a:r>
            <a:r>
              <a:rPr lang="ru-RU" sz="1600" b="1" dirty="0" smtClean="0"/>
              <a:t> </a:t>
            </a:r>
            <a:r>
              <a:rPr lang="ru-RU" sz="1600" b="1" dirty="0"/>
              <a:t>(с. </a:t>
            </a:r>
            <a:r>
              <a:rPr lang="ru-RU" sz="1600" b="1" dirty="0" err="1"/>
              <a:t>Гулюшево</a:t>
            </a:r>
            <a:r>
              <a:rPr lang="ru-RU" sz="1600" b="1" dirty="0"/>
              <a:t> Ульяновской обл.)</a:t>
            </a:r>
          </a:p>
        </p:txBody>
      </p:sp>
      <p:sp>
        <p:nvSpPr>
          <p:cNvPr id="198666" name="WordArt 10"/>
          <p:cNvSpPr>
            <a:spLocks noChangeArrowheads="1" noChangeShapeType="1" noTextEdit="1"/>
          </p:cNvSpPr>
          <p:nvPr/>
        </p:nvSpPr>
        <p:spPr bwMode="auto">
          <a:xfrm>
            <a:off x="1371600" y="457200"/>
            <a:ext cx="685800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маршрут № 3</a:t>
            </a:r>
          </a:p>
        </p:txBody>
      </p:sp>
      <p:pic>
        <p:nvPicPr>
          <p:cNvPr id="198668" name="Picture 1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4191000" y="2819400"/>
            <a:ext cx="3429000" cy="2513013"/>
          </a:xfrm>
          <a:noFill/>
          <a:ln/>
        </p:spPr>
      </p:pic>
      <p:pic>
        <p:nvPicPr>
          <p:cNvPr id="198669" name="Picture 1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172200" y="1066800"/>
            <a:ext cx="2590800" cy="2438400"/>
          </a:xfrm>
          <a:noFill/>
          <a:ln/>
        </p:spPr>
      </p:pic>
      <p:pic>
        <p:nvPicPr>
          <p:cNvPr id="198670" name="Picture 14" descr="File027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/>
          <a:srcRect/>
          <a:stretch>
            <a:fillRect/>
          </a:stretch>
        </p:blipFill>
        <p:spPr>
          <a:xfrm>
            <a:off x="762000" y="3579813"/>
            <a:ext cx="3733800" cy="2571750"/>
          </a:xfrm>
          <a:noFill/>
          <a:ln/>
        </p:spPr>
      </p:pic>
    </p:spTree>
  </p:cSld>
  <p:clrMapOvr>
    <a:masterClrMapping/>
  </p:clrMapOvr>
  <p:transition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8" name="Rectangle 4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0709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219200"/>
            <a:ext cx="4038600" cy="2570163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1600" i="1"/>
              <a:t>Однодневный поход  по  </a:t>
            </a:r>
          </a:p>
          <a:p>
            <a:pPr>
              <a:buFont typeface="Wingdings" pitchFamily="2" charset="2"/>
              <a:buNone/>
            </a:pPr>
            <a:r>
              <a:rPr lang="ru-RU" sz="1600"/>
              <a:t>р. Чеберчинке</a:t>
            </a:r>
          </a:p>
          <a:p>
            <a:pPr>
              <a:buFont typeface="Wingdings" pitchFamily="2" charset="2"/>
              <a:buNone/>
            </a:pPr>
            <a:r>
              <a:rPr lang="ru-RU" sz="1800"/>
              <a:t> </a:t>
            </a:r>
            <a:r>
              <a:rPr lang="ru-RU" sz="1800" b="1"/>
              <a:t>5. Песчаный карьер</a:t>
            </a:r>
          </a:p>
          <a:p>
            <a:pPr>
              <a:buFont typeface="Wingdings" pitchFamily="2" charset="2"/>
              <a:buNone/>
            </a:pPr>
            <a:r>
              <a:rPr lang="ru-RU" sz="1800" b="1"/>
              <a:t>6. Поселения бобров</a:t>
            </a:r>
          </a:p>
          <a:p>
            <a:pPr>
              <a:buFont typeface="Wingdings" pitchFamily="2" charset="2"/>
              <a:buNone/>
            </a:pPr>
            <a:r>
              <a:rPr lang="ru-RU" sz="1800" b="1"/>
              <a:t> 7. Родник Чине лисьма</a:t>
            </a:r>
          </a:p>
          <a:p>
            <a:pPr>
              <a:buFont typeface="Wingdings" pitchFamily="2" charset="2"/>
              <a:buNone/>
            </a:pPr>
            <a:r>
              <a:rPr lang="ru-RU" sz="1800" b="1"/>
              <a:t> 8. Одмода</a:t>
            </a:r>
          </a:p>
        </p:txBody>
      </p:sp>
      <p:sp>
        <p:nvSpPr>
          <p:cNvPr id="200713" name="WordArt 9"/>
          <p:cNvSpPr>
            <a:spLocks noChangeArrowheads="1" noChangeShapeType="1" noTextEdit="1"/>
          </p:cNvSpPr>
          <p:nvPr/>
        </p:nvSpPr>
        <p:spPr bwMode="auto">
          <a:xfrm>
            <a:off x="1447800" y="457200"/>
            <a:ext cx="685800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маршрут № 4</a:t>
            </a:r>
          </a:p>
        </p:txBody>
      </p:sp>
      <p:pic>
        <p:nvPicPr>
          <p:cNvPr id="200714" name="Picture 10" descr="P1000745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024438" y="1600200"/>
            <a:ext cx="3284537" cy="2189163"/>
          </a:xfrm>
          <a:noFill/>
          <a:ln/>
        </p:spPr>
      </p:pic>
      <p:pic>
        <p:nvPicPr>
          <p:cNvPr id="200715" name="Picture 11" descr="P1000895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638800" y="4419600"/>
            <a:ext cx="3198813" cy="1803400"/>
          </a:xfrm>
          <a:noFill/>
          <a:ln/>
        </p:spPr>
      </p:pic>
      <p:pic>
        <p:nvPicPr>
          <p:cNvPr id="200716" name="Picture 12" descr="Копия P100089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33400" y="3962400"/>
            <a:ext cx="2919413" cy="2189163"/>
          </a:xfrm>
        </p:spPr>
      </p:pic>
      <p:pic>
        <p:nvPicPr>
          <p:cNvPr id="200717" name="Picture 13" descr="P102020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43200" y="3124200"/>
            <a:ext cx="2971800" cy="223043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80" name="Rectangle 4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3789" name="WordArt 13"/>
          <p:cNvSpPr>
            <a:spLocks noChangeArrowheads="1" noChangeShapeType="1" noTextEdit="1"/>
          </p:cNvSpPr>
          <p:nvPr/>
        </p:nvSpPr>
        <p:spPr bwMode="auto">
          <a:xfrm>
            <a:off x="990600" y="609600"/>
            <a:ext cx="708660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традиции села</a:t>
            </a:r>
          </a:p>
        </p:txBody>
      </p:sp>
      <p:sp>
        <p:nvSpPr>
          <p:cNvPr id="10" name="Содержимое 9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4572000"/>
            <a:ext cx="3505199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04800" y="1066800"/>
            <a:ext cx="3657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572000" y="4419600"/>
            <a:ext cx="3891844" cy="218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38400" y="2514600"/>
            <a:ext cx="35814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5638800" y="1524000"/>
            <a:ext cx="3223684" cy="241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>
                <a:solidFill>
                  <a:srgbClr val="0000FF"/>
                </a:solidFill>
              </a:rPr>
              <a:t>Выводы:</a:t>
            </a:r>
            <a:br>
              <a:rPr lang="ru-RU" sz="4400">
                <a:solidFill>
                  <a:srgbClr val="0000FF"/>
                </a:solidFill>
              </a:rPr>
            </a:br>
            <a:endParaRPr lang="ru-RU" sz="4400">
              <a:solidFill>
                <a:srgbClr val="0000FF"/>
              </a:solidFill>
            </a:endParaRPr>
          </a:p>
        </p:txBody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5140325"/>
          </a:xfrm>
        </p:spPr>
        <p:txBody>
          <a:bodyPr/>
          <a:lstStyle/>
          <a:p>
            <a:pPr>
              <a:buFont typeface="Wingdings" pitchFamily="2" charset="2"/>
              <a:buBlip>
                <a:blip r:embed="rId2"/>
              </a:buBlip>
            </a:pPr>
            <a:r>
              <a:rPr lang="ru-RU" sz="2400">
                <a:solidFill>
                  <a:srgbClr val="0000FF"/>
                </a:solidFill>
              </a:rPr>
              <a:t>экотуризм в с. Пуркаево следует отнести  к экотуризму вне границ особо охраняемых природных территорий, на пространстве окультуренного и культурного  ландшафта  (сельского);</a:t>
            </a:r>
            <a:r>
              <a:rPr lang="ru-RU" sz="2400" b="1">
                <a:solidFill>
                  <a:srgbClr val="0000FF"/>
                </a:solidFill>
              </a:rPr>
              <a:t>  </a:t>
            </a:r>
            <a:endParaRPr lang="ru-RU" sz="2400">
              <a:solidFill>
                <a:srgbClr val="0000FF"/>
              </a:solidFill>
            </a:endParaRP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ru-RU" sz="2400">
                <a:solidFill>
                  <a:srgbClr val="0000FF"/>
                </a:solidFill>
              </a:rPr>
              <a:t> по основной цели туров можно назвать следующие виды экотуров:</a:t>
            </a: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ru-RU" sz="2400">
                <a:solidFill>
                  <a:srgbClr val="0000FF"/>
                </a:solidFill>
              </a:rPr>
              <a:t>- наблюдение и изучение "дикой" и "окультуренной"  природы  с  обучением экологическим знаниям (маршруты № 1-3);</a:t>
            </a: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ru-RU" sz="2400">
                <a:solidFill>
                  <a:srgbClr val="0000FF"/>
                </a:solidFill>
              </a:rPr>
              <a:t>- отдых в окружении природы с эмоциональными эстетическими целями;</a:t>
            </a: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ru-RU" sz="2400">
                <a:solidFill>
                  <a:srgbClr val="0000FF"/>
                </a:solidFill>
              </a:rPr>
              <a:t>- лечение природными факторами (маршрут №4.5).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рай">
  <a:themeElements>
    <a:clrScheme name="Край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Край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ай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ай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ай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248</TotalTime>
  <Words>739</Words>
  <Application>Microsoft PowerPoint</Application>
  <PresentationFormat>Экран (4:3)</PresentationFormat>
  <Paragraphs>64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Край</vt:lpstr>
      <vt:lpstr>Слайд 1</vt:lpstr>
      <vt:lpstr>Цель</vt:lpstr>
      <vt:lpstr>Гипотеза </vt:lpstr>
      <vt:lpstr>Задачи </vt:lpstr>
      <vt:lpstr>Методика исследования</vt:lpstr>
      <vt:lpstr>Село Пуркаево (Налитово, Пичевеле)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Выводы: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purkaevo</dc:creator>
  <cp:lastModifiedBy>purkaevo</cp:lastModifiedBy>
  <cp:revision>11</cp:revision>
  <cp:lastPrinted>1601-01-01T00:00:00Z</cp:lastPrinted>
  <dcterms:created xsi:type="dcterms:W3CDTF">1601-01-01T00:00:00Z</dcterms:created>
  <dcterms:modified xsi:type="dcterms:W3CDTF">2018-07-26T12:40:58Z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