
<file path=[Content_Types].xml><?xml version="1.0" encoding="utf-8"?>
<Types xmlns="http://schemas.openxmlformats.org/package/2006/content-types">
  <Default ContentType="image/png" Extension="png"/>
  <Default ContentType="image/jpeg" Extension="jpeg"/>
  <Default ContentType="application/vnd.openxmlformats-package.relationships+xml" Extension="rels"/>
  <Default ContentType="application/xml" Extension="xml"/>
  <Default ContentType="application/x-fontdata" Extension="fntdata"/>
  <Default ContentType="image/vnd.ms-photo" Extension="wdp"/>
  <Default ContentType="application/vnd.openxmlformats-officedocument.spreadsheetml.sheet" Extension="xlsx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2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slide+xml" PartName="/ppt/slides/slide37.xml"/>
  <Override ContentType="application/vnd.openxmlformats-officedocument.presentationml.slide+xml" PartName="/ppt/slides/slide38.xml"/>
  <Override ContentType="application/vnd.openxmlformats-officedocument.presentationml.slide+xml" PartName="/ppt/slides/slide39.xml"/>
  <Override ContentType="application/vnd.openxmlformats-officedocument.presentationml.slide+xml" PartName="/ppt/slides/slide40.xml"/>
  <Override ContentType="application/vnd.openxmlformats-officedocument.presentationml.slide+xml" PartName="/ppt/slides/slide41.xml"/>
  <Override ContentType="application/vnd.openxmlformats-officedocument.presentationml.slide+xml" PartName="/ppt/slides/slide42.xml"/>
  <Override ContentType="application/vnd.openxmlformats-officedocument.presentationml.slide+xml" PartName="/ppt/slides/slide43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23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drawingml.chart+xml" PartName="/ppt/charts/chart1.xml"/>
  <Override ContentType="application/vnd.ms-office.chartstyle+xml" PartName="/ppt/charts/style1.xml"/>
  <Override ContentType="application/vnd.ms-office.chartcolorstyle+xml" PartName="/ppt/charts/colors1.xml"/>
  <Override ContentType="application/vnd.openxmlformats-officedocument.drawingml.chart+xml" PartName="/ppt/charts/chart2.xml"/>
  <Override ContentType="application/vnd.openxmlformats-officedocument.drawingml.chart+xml" PartName="/ppt/charts/chart3.xml"/>
  <Override ContentType="application/vnd.ms-office.chartstyle+xml" PartName="/ppt/charts/style2.xml"/>
  <Override ContentType="application/vnd.ms-office.chartcolorstyle+xml" PartName="/ppt/charts/colors2.xml"/>
  <Override ContentType="application/vnd.openxmlformats-officedocument.themeOverride+xml" PartName="/ppt/theme/themeOverride1.xml"/>
  <Override ContentType="application/vnd.openxmlformats-officedocument.drawingml.chart+xml" PartName="/ppt/charts/chart4.xml"/>
  <Override ContentType="application/vnd.openxmlformats-officedocument.drawingml.chart+xml" PartName="/ppt/charts/chart5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officedocument.drawingml.chart+xml" PartName="/ppt/charts/chart6.xml"/>
  <Override ContentType="application/vnd.openxmlformats-officedocument.drawingml.chart+xml" PartName="/ppt/charts/chart7.xml"/>
  <Override ContentType="application/vnd.openxmlformats-officedocument.drawingml.chart+xml" PartName="/ppt/charts/chart8.xml"/>
  <Override ContentType="application/vnd.openxmlformats-officedocument.drawingml.chart+xml" PartName="/ppt/charts/chart9.xml"/>
  <Override ContentType="application/vnd.openxmlformats-officedocument.drawingml.chart+xml" PartName="/ppt/charts/chart10.xml"/>
  <Override ContentType="application/vnd.openxmlformats-officedocument.drawingml.chart+xml" PartName="/ppt/charts/chart11.xml"/>
  <Override ContentType="application/vnd.openxmlformats-officedocument.drawingml.diagramData+xml" PartName="/ppt/diagrams/data2.xml"/>
  <Override ContentType="application/vnd.openxmlformats-officedocument.drawingml.diagramLayout+xml" PartName="/ppt/diagrams/layout2.xml"/>
  <Override ContentType="application/vnd.openxmlformats-officedocument.drawingml.diagramStyle+xml" PartName="/ppt/diagrams/quickStyle2.xml"/>
  <Override ContentType="application/vnd.openxmlformats-officedocument.drawingml.diagramColors+xml" PartName="/ppt/diagrams/colors2.xml"/>
  <Override ContentType="application/vnd.ms-office.drawingml.diagramDrawing+xml" PartName="/ppt/diagrams/drawing2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  <p:sldMasterId id="2147483684" r:id="rId2"/>
  </p:sldMasterIdLst>
  <p:notesMasterIdLst>
    <p:notesMasterId r:id="rId46"/>
  </p:notesMasterIdLst>
  <p:sldIdLst>
    <p:sldId id="259" r:id="rId3"/>
    <p:sldId id="303" r:id="rId4"/>
    <p:sldId id="367" r:id="rId5"/>
    <p:sldId id="385" r:id="rId6"/>
    <p:sldId id="310" r:id="rId7"/>
    <p:sldId id="257" r:id="rId8"/>
    <p:sldId id="313" r:id="rId9"/>
    <p:sldId id="372" r:id="rId10"/>
    <p:sldId id="382" r:id="rId11"/>
    <p:sldId id="324" r:id="rId12"/>
    <p:sldId id="338" r:id="rId13"/>
    <p:sldId id="329" r:id="rId14"/>
    <p:sldId id="333" r:id="rId15"/>
    <p:sldId id="331" r:id="rId16"/>
    <p:sldId id="322" r:id="rId17"/>
    <p:sldId id="349" r:id="rId18"/>
    <p:sldId id="358" r:id="rId19"/>
    <p:sldId id="354" r:id="rId20"/>
    <p:sldId id="320" r:id="rId21"/>
    <p:sldId id="304" r:id="rId22"/>
    <p:sldId id="321" r:id="rId23"/>
    <p:sldId id="352" r:id="rId24"/>
    <p:sldId id="317" r:id="rId25"/>
    <p:sldId id="336" r:id="rId26"/>
    <p:sldId id="334" r:id="rId27"/>
    <p:sldId id="353" r:id="rId28"/>
    <p:sldId id="380" r:id="rId29"/>
    <p:sldId id="339" r:id="rId30"/>
    <p:sldId id="355" r:id="rId31"/>
    <p:sldId id="342" r:id="rId32"/>
    <p:sldId id="343" r:id="rId33"/>
    <p:sldId id="381" r:id="rId34"/>
    <p:sldId id="326" r:id="rId35"/>
    <p:sldId id="374" r:id="rId36"/>
    <p:sldId id="327" r:id="rId37"/>
    <p:sldId id="361" r:id="rId38"/>
    <p:sldId id="363" r:id="rId39"/>
    <p:sldId id="373" r:id="rId40"/>
    <p:sldId id="365" r:id="rId41"/>
    <p:sldId id="345" r:id="rId42"/>
    <p:sldId id="383" r:id="rId43"/>
    <p:sldId id="376" r:id="rId44"/>
    <p:sldId id="348" r:id="rId45"/>
  </p:sldIdLst>
  <p:sldSz cx="9753600" cy="7315200"/>
  <p:notesSz cx="6888163" cy="10020300"/>
  <p:embeddedFontLst>
    <p:embeddedFont>
      <p:font typeface="Calibri" panose="020F0502020204030204" pitchFamily="34" charset="0"/>
      <p:regular r:id="rId47"/>
      <p:bold r:id="rId48"/>
      <p:italic r:id="rId49"/>
      <p:boldItalic r:id="rId50"/>
    </p:embeddedFont>
    <p:embeddedFont>
      <p:font typeface="Cambria" panose="02040503050406030204" pitchFamily="18" charset="0"/>
      <p:regular r:id="rId51"/>
      <p:bold r:id="rId52"/>
      <p:italic r:id="rId53"/>
      <p:boldItalic r:id="rId54"/>
    </p:embeddedFont>
    <p:embeddedFont>
      <p:font typeface="Franklin Gothic Medium" panose="020B0603020102020204" pitchFamily="34" charset="0"/>
      <p:regular r:id="rId55"/>
      <p:italic r:id="rId56"/>
    </p:embeddedFont>
    <p:embeddedFont>
      <p:font typeface="Traditional Arabic" panose="020B0604020202020204" charset="-78"/>
      <p:regular r:id="rId57"/>
      <p:bold r:id="rId58"/>
    </p:embeddedFont>
    <p:embeddedFont>
      <p:font typeface="Tunga" panose="020B0604020202020204" charset="0"/>
      <p:regular r:id="rId59"/>
      <p:bold r:id="rId60"/>
    </p:embeddedFont>
    <p:embeddedFont>
      <p:font typeface="Franklin Gothic Book" panose="020B0604020202020204" charset="0"/>
      <p:regular r:id="rId61"/>
      <p:italic r:id="rId62"/>
    </p:embeddedFont>
    <p:embeddedFont>
      <p:font typeface="Open Sans" panose="020B0604020202020204" charset="0"/>
      <p:regular r:id="rId63"/>
      <p:bold r:id="rId64"/>
      <p:italic r:id="rId65"/>
      <p:boldItalic r:id="rId6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22" autoAdjust="0"/>
  </p:normalViewPr>
  <p:slideViewPr>
    <p:cSldViewPr>
      <p:cViewPr varScale="1">
        <p:scale>
          <a:sx n="73" d="100"/>
          <a:sy n="73" d="100"/>
        </p:scale>
        <p:origin x="114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55" Type="http://schemas.openxmlformats.org/officeDocument/2006/relationships/font" Target="fonts/font9.fntdata"/><Relationship Id="rId63" Type="http://schemas.openxmlformats.org/officeDocument/2006/relationships/font" Target="fonts/font17.fntdata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7.fntdata"/><Relationship Id="rId58" Type="http://schemas.openxmlformats.org/officeDocument/2006/relationships/font" Target="fonts/font12.fntdata"/><Relationship Id="rId66" Type="http://schemas.openxmlformats.org/officeDocument/2006/relationships/font" Target="fonts/font20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3.fntdata"/><Relationship Id="rId57" Type="http://schemas.openxmlformats.org/officeDocument/2006/relationships/font" Target="fonts/font11.fntdata"/><Relationship Id="rId61" Type="http://schemas.openxmlformats.org/officeDocument/2006/relationships/font" Target="fonts/font15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6.fntdata"/><Relationship Id="rId60" Type="http://schemas.openxmlformats.org/officeDocument/2006/relationships/font" Target="fonts/font14.fntdata"/><Relationship Id="rId65" Type="http://schemas.openxmlformats.org/officeDocument/2006/relationships/font" Target="fonts/font19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font" Target="fonts/font2.fntdata"/><Relationship Id="rId56" Type="http://schemas.openxmlformats.org/officeDocument/2006/relationships/font" Target="fonts/font10.fntdata"/><Relationship Id="rId64" Type="http://schemas.openxmlformats.org/officeDocument/2006/relationships/font" Target="fonts/font18.fntdata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font" Target="fonts/font5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59" Type="http://schemas.openxmlformats.org/officeDocument/2006/relationships/font" Target="fonts/font13.fntdata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font" Target="fonts/font8.fntdata"/><Relationship Id="rId62" Type="http://schemas.openxmlformats.org/officeDocument/2006/relationships/font" Target="fonts/font16.fntdata"/><Relationship Id="rId7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E:\&#1047;&#1072;&#1075;&#1088;&#1091;&#1079;&#1082;&#1080;\0503317G_20160101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7;&#1072;&#1082;&#1091;&#1087;&#1082;&#1080;\Desktop\&#1048;&#1058;&#1054;&#1043;&#1048;%202019\&#1048;&#1090;&#1086;&#1075;&#1080;%202019\12%20&#1084;&#1077;&#1089;&#1103;&#1094;&#1077;&#1074;%202019%20&#1088;&#1072;&#1089;&#1095;&#1077;&#1090;&#1099;%20&#1076;&#1083;&#1103;%20&#1076;&#1080;&#1072;&#1075;&#1088;&#1072;&#1084;&#1084;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7;&#1072;&#1082;&#1091;&#1087;&#1082;&#1080;\Desktop\&#1048;&#1058;&#1054;&#1043;&#1048;%202019\&#1048;&#1090;&#1086;&#1075;&#1080;%202019\12%20&#1084;&#1077;&#1089;&#1103;&#1094;&#1077;&#1074;%202019%20&#1088;&#1072;&#1089;&#1095;&#1077;&#1090;&#1099;%20&#1076;&#1083;&#1103;%20&#1076;&#1080;&#1072;&#1075;&#1088;&#1072;&#1084;&#1084;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7;&#1072;&#1082;&#1091;&#1087;&#1082;&#1080;\Desktop\&#1048;&#1058;&#1054;&#1043;&#1048;%202019\&#1048;&#1090;&#1086;&#1075;&#1080;%202019\12%20&#1084;&#1077;&#1089;&#1103;&#1094;&#1077;&#1074;%202019%20&#1088;&#1072;&#1089;&#1095;&#1077;&#1090;&#1099;%20&#1076;&#1083;&#1103;%20&#1076;&#1080;&#1072;&#1075;&#1088;&#1072;&#1084;&#1084;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7;&#1072;&#1082;&#1091;&#1087;&#1082;&#1080;\Desktop\&#1048;&#1058;&#1054;&#1043;&#1048;%202019\&#1048;&#1090;&#1086;&#1075;&#1080;%202019\12%20&#1084;&#1077;&#1089;&#1103;&#1094;&#1077;&#1074;%202019%20&#1088;&#1072;&#1089;&#1095;&#1077;&#1090;&#1099;%20&#1076;&#1083;&#1103;%20&#1076;&#1080;&#1072;&#1075;&#1088;&#1072;&#1084;&#1084;.xls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7;&#1072;&#1082;&#1091;&#1087;&#1082;&#1080;\Desktop\&#1048;&#1058;&#1054;&#1043;&#1048;%202019\&#1048;&#1090;&#1086;&#1075;&#1080;%202019%20&#1075;&#1086;&#1076;\12%20&#1084;&#1077;&#1089;&#1103;&#1094;&#1077;&#1074;%202019%20&#1088;&#1072;&#1089;&#1095;&#1077;&#1090;&#1099;%20&#1076;&#1083;&#1103;%20&#1076;&#1080;&#1072;&#1075;&#1088;&#1072;&#1084;&#1084;.xls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7;&#1072;&#1082;&#1091;&#1087;&#1082;&#1080;\Desktop\&#1048;&#1058;&#1054;&#1043;&#1048;%202019\&#1048;&#1090;&#1086;&#1075;&#1080;%202019\12%20&#1084;&#1077;&#1089;&#1103;&#1094;&#1077;&#1074;%202019%20&#1088;&#1072;&#1089;&#1095;&#1077;&#1090;&#1099;%20&#1076;&#1083;&#1103;%20&#1076;&#1080;&#1072;&#1075;&#1088;&#1072;&#1084;&#1084;.xls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7;&#1072;&#1082;&#1091;&#1087;&#1082;&#1080;\Desktop\&#1048;&#1058;&#1054;&#1043;&#1048;%202019\&#1048;&#1090;&#1086;&#1075;&#1080;%202019\12%20&#1084;&#1077;&#1089;&#1103;&#1094;&#1077;&#1074;%202019%20&#1088;&#1072;&#1089;&#1095;&#1077;&#1090;&#1099;%20&#1076;&#1083;&#1103;%20&#1076;&#1080;&#1072;&#1075;&#1088;&#1072;&#1084;&#1084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000" b="1" i="0" u="none" strike="noStrike" kern="1200" spc="0" baseline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ru-RU" sz="30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бюджета, тыс. руб.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1" i="0" u="none" strike="noStrike" kern="1200" spc="0" baseline="0">
              <a:solidFill>
                <a:schemeClr val="tx1"/>
              </a:solidFill>
              <a:latin typeface="Times New Roman" pitchFamily="18" charset="0"/>
              <a:ea typeface="+mn-ea"/>
              <a:cs typeface="Times New Roman" pitchFamily="18" charset="0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A92-4EFD-8E57-68184E5AC45F}"/>
              </c:ext>
            </c:extLst>
          </c:dPt>
          <c:dPt>
            <c:idx val="1"/>
            <c:bubble3D val="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A92-4EFD-8E57-68184E5AC45F}"/>
              </c:ext>
            </c:extLst>
          </c:dPt>
          <c:dLbls>
            <c:dLbl>
              <c:idx val="0"/>
              <c:layout>
                <c:manualLayout>
                  <c:x val="7.8187840239973355E-2"/>
                  <c:y val="7.2191234054076014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48 127</a:t>
                    </a:r>
                    <a:r>
                      <a:rPr lang="ru-RU" dirty="0" smtClean="0"/>
                      <a:t>,</a:t>
                    </a:r>
                    <a:r>
                      <a:rPr lang="en-US" dirty="0" smtClean="0"/>
                      <a:t> 4</a:t>
                    </a:r>
                    <a:r>
                      <a:rPr lang="en-US" dirty="0"/>
                      <a:t>
15%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EA92-4EFD-8E57-68184E5AC45F}"/>
                </c:ext>
                <c:ext xmlns:c15="http://schemas.microsoft.com/office/drawing/2012/chart" uri="{CE6537A1-D6FC-4f65-9D91-7224C49458BB}">
                  <c15:layout>
                    <c:manualLayout>
                      <c:w val="0.24101040277932079"/>
                      <c:h val="0.11310149936059112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9.7140967714842305E-2"/>
                  <c:y val="-0.2080977029914121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6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defRPr>
                    </a:pPr>
                    <a:r>
                      <a:rPr lang="en-US" sz="1600" dirty="0">
                        <a:latin typeface="Times New Roman" pitchFamily="18" charset="0"/>
                        <a:cs typeface="Times New Roman" pitchFamily="18" charset="0"/>
                      </a:rPr>
                      <a:t>268 </a:t>
                    </a:r>
                    <a:r>
                      <a:rPr lang="en-US" sz="1600" dirty="0" smtClean="0">
                        <a:latin typeface="Times New Roman" pitchFamily="18" charset="0"/>
                        <a:cs typeface="Times New Roman" pitchFamily="18" charset="0"/>
                      </a:rPr>
                      <a:t>363</a:t>
                    </a:r>
                    <a:r>
                      <a:rPr lang="ru-RU" sz="1600" dirty="0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600" dirty="0" smtClean="0">
                        <a:latin typeface="Times New Roman" pitchFamily="18" charset="0"/>
                        <a:cs typeface="Times New Roman" pitchFamily="18" charset="0"/>
                      </a:rPr>
                      <a:t> 3</a:t>
                    </a:r>
                    <a:r>
                      <a:rPr lang="en-US" sz="1600" dirty="0">
                        <a:latin typeface="Times New Roman" pitchFamily="18" charset="0"/>
                        <a:cs typeface="Times New Roman" pitchFamily="18" charset="0"/>
                      </a:rPr>
                      <a:t>
85%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imes New Roman" pitchFamily="18" charset="0"/>
                      <a:ea typeface="+mn-ea"/>
                      <a:cs typeface="Times New Roman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EA92-4EFD-8E57-68184E5AC45F}"/>
                </c:ext>
                <c:ext xmlns:c15="http://schemas.microsoft.com/office/drawing/2012/chart" uri="{CE6537A1-D6FC-4f65-9D91-7224C49458BB}">
                  <c15:layout>
                    <c:manualLayout>
                      <c:w val="0.28155451082087923"/>
                      <c:h val="0.16938957137150246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Лист2!$A$19:$A$20</c:f>
              <c:strCache>
                <c:ptCount val="2"/>
                <c:pt idx="0">
                  <c:v>  НАЛОГОВЫЕ И НЕНАЛОГОВЫЕ ДОХОДЫ</c:v>
                </c:pt>
                <c:pt idx="1">
                  <c:v>  БЕЗВОЗМЕЗДНЫЕ ПОСТУПЛЕНИЯ</c:v>
                </c:pt>
              </c:strCache>
            </c:strRef>
          </c:cat>
          <c:val>
            <c:numRef>
              <c:f>Лист2!$B$19:$B$20</c:f>
              <c:numCache>
                <c:formatCode>#,##0.00</c:formatCode>
                <c:ptCount val="2"/>
                <c:pt idx="0">
                  <c:v>48127430.580000006</c:v>
                </c:pt>
                <c:pt idx="1">
                  <c:v>268363331.5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A92-4EFD-8E57-68184E5AC45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7658217502386458"/>
          <c:y val="0.85977320587558115"/>
          <c:w val="0.57316222951317664"/>
          <c:h val="0.140226736036421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Times New Roman" pitchFamily="18" charset="0"/>
              <a:ea typeface="+mn-ea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3002514156344877E-2"/>
          <c:y val="2.3996460205459015E-2"/>
          <c:w val="0.55984997729911101"/>
          <c:h val="0.7742321578147057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dLbls>
            <c:dLbl>
              <c:idx val="0"/>
              <c:layout>
                <c:manualLayout>
                  <c:x val="-0.1485759078851363"/>
                  <c:y val="-4.43082103480989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48A3-4B66-AF1F-EC760625FC8E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3.0510979242765541E-2"/>
                  <c:y val="4.72181580738084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48A3-4B66-AF1F-EC760625FC8E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Лист1!$A$2:$A$10</c:f>
              <c:strCache>
                <c:ptCount val="9"/>
                <c:pt idx="0">
                  <c:v>НДФЛ</c:v>
                </c:pt>
                <c:pt idx="1">
                  <c:v>Земельный налог</c:v>
                </c:pt>
                <c:pt idx="2">
                  <c:v>Акцизы (дорожный фонд)</c:v>
                </c:pt>
                <c:pt idx="3">
                  <c:v>ЕНВД</c:v>
                </c:pt>
                <c:pt idx="4">
                  <c:v>Доходы от реализации земельных участков</c:v>
                </c:pt>
                <c:pt idx="5">
                  <c:v>Доходы от реализации имущества</c:v>
                </c:pt>
                <c:pt idx="6">
                  <c:v>Налог на имущество физ.лиц</c:v>
                </c:pt>
                <c:pt idx="7">
                  <c:v>Гос пошлина</c:v>
                </c:pt>
                <c:pt idx="8">
                  <c:v>Арендная плата за землю </c:v>
                </c:pt>
              </c:strCache>
            </c:strRef>
          </c:cat>
          <c:val>
            <c:numRef>
              <c:f>Лист1!$B$2:$B$10</c:f>
              <c:numCache>
                <c:formatCode>General</c:formatCode>
                <c:ptCount val="9"/>
                <c:pt idx="0">
                  <c:v>44.8</c:v>
                </c:pt>
                <c:pt idx="1">
                  <c:v>12.6</c:v>
                </c:pt>
                <c:pt idx="2">
                  <c:v>12.1</c:v>
                </c:pt>
                <c:pt idx="3">
                  <c:v>7.8</c:v>
                </c:pt>
                <c:pt idx="4">
                  <c:v>6.2</c:v>
                </c:pt>
                <c:pt idx="5">
                  <c:v>4.8</c:v>
                </c:pt>
                <c:pt idx="6">
                  <c:v>3.1</c:v>
                </c:pt>
                <c:pt idx="7">
                  <c:v>2.2999999999999998</c:v>
                </c:pt>
                <c:pt idx="8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48A3-4B66-AF1F-EC760625FC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1270718389120349"/>
          <c:y val="0"/>
          <c:w val="0.37779354349954131"/>
          <c:h val="1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3000" b="1" i="0" u="none" strike="noStrike" kern="1200" spc="0" baseline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ru-RU" sz="30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Структура расходов бюджета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1" i="0" u="none" strike="noStrike" kern="1200" spc="0" baseline="0">
              <a:solidFill>
                <a:schemeClr val="tx1"/>
              </a:solidFill>
              <a:latin typeface="Times New Roman" pitchFamily="18" charset="0"/>
              <a:ea typeface="+mn-ea"/>
              <a:cs typeface="Times New Roman" pitchFamily="18" charset="0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0.14545098039215695"/>
          <c:w val="1"/>
          <c:h val="0.55475634123363471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C0F-42C9-8B69-73A8622C6DC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C0F-42C9-8B69-73A8622C6DC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C0F-42C9-8B69-73A8622C6DC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C0F-42C9-8B69-73A8622C6DCD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0C0F-42C9-8B69-73A8622C6DCD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0C0F-42C9-8B69-73A8622C6DCD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0C0F-42C9-8B69-73A8622C6DCD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0C0F-42C9-8B69-73A8622C6DCD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0C0F-42C9-8B69-73A8622C6DCD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3-0C0F-42C9-8B69-73A8622C6DCD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5-0C0F-42C9-8B69-73A8622C6DCD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Лист1!$A$1:$A$11</c:f>
              <c:strCache>
                <c:ptCount val="11"/>
                <c:pt idx="0">
                  <c:v>  ОБЩЕГОСУДАРСТВЕННЫЕ ВОПРОСЫ</c:v>
                </c:pt>
                <c:pt idx="1">
                  <c:v>  НАЦИОНАЛЬНАЯ ОБОРОНА</c:v>
                </c:pt>
                <c:pt idx="2">
                  <c:v>  НАЦИОНАЛЬНАЯ БЕЗОПАСНОСТЬ И ПРАВООХРАНИТЕЛЬНАЯ ДЕЯТЕЛЬНОСТЬ </c:v>
                </c:pt>
                <c:pt idx="3">
                  <c:v>  НАЦИОНАЛЬНАЯ ЭКОНОМИКА </c:v>
                </c:pt>
                <c:pt idx="4">
                  <c:v>  ЖИЛИЩНО-КОММУНАЛЬНОЕ ХОЗЯЙСТВО </c:v>
                </c:pt>
                <c:pt idx="5">
                  <c:v>  ОБРАЗОВАНИЕ </c:v>
                </c:pt>
                <c:pt idx="6">
                  <c:v>  КУЛЬТУРА, КИНЕМАТОГРАФИЯ </c:v>
                </c:pt>
                <c:pt idx="7">
                  <c:v>  СОЦИАЛЬНАЯ ПОЛИТИКА </c:v>
                </c:pt>
                <c:pt idx="8">
                  <c:v>  ФИЗИЧЕСКАЯ КУЛЬТУРА И СПОРТ </c:v>
                </c:pt>
                <c:pt idx="9">
                  <c:v>  СРЕДСТВА МАССОВОЙ ИНФОРМАЦИИ </c:v>
                </c:pt>
                <c:pt idx="10">
                  <c:v>  ОБСЛУЖИВАНИЕ ГОСУДАРСТВЕННОГО И МУНИЦИПАЛЬНОГО ДОЛГА </c:v>
                </c:pt>
              </c:strCache>
            </c:strRef>
          </c:cat>
          <c:val>
            <c:numRef>
              <c:f>Лист1!$B$1:$B$11</c:f>
              <c:numCache>
                <c:formatCode>#,##0.00</c:formatCode>
                <c:ptCount val="11"/>
                <c:pt idx="0">
                  <c:v>50160.4</c:v>
                </c:pt>
                <c:pt idx="1">
                  <c:v>1283.9000000000001</c:v>
                </c:pt>
                <c:pt idx="2">
                  <c:v>2632.3</c:v>
                </c:pt>
                <c:pt idx="3">
                  <c:v>7025.8</c:v>
                </c:pt>
                <c:pt idx="4">
                  <c:v>7104.4</c:v>
                </c:pt>
                <c:pt idx="5">
                  <c:v>197368.7</c:v>
                </c:pt>
                <c:pt idx="6">
                  <c:v>30704.799999999996</c:v>
                </c:pt>
                <c:pt idx="7">
                  <c:v>10143.200000000004</c:v>
                </c:pt>
                <c:pt idx="8">
                  <c:v>100.1</c:v>
                </c:pt>
                <c:pt idx="9">
                  <c:v>1400</c:v>
                </c:pt>
                <c:pt idx="10">
                  <c:v>61.4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6-0C0F-42C9-8B69-73A8622C6DCD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8.0149637769652393E-2"/>
          <c:y val="0.7343097988315952"/>
          <c:w val="0.9038475525656039"/>
          <c:h val="0.20269707233153619"/>
        </c:manualLayout>
      </c:layout>
      <c:overlay val="0"/>
      <c:spPr>
        <a:noFill/>
        <a:ln w="38100">
          <a:solidFill>
            <a:srgbClr val="FFFFFF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6.8895998735764907E-2"/>
          <c:y val="2.558682034109044E-2"/>
        </c:manualLayout>
      </c:layout>
      <c:overlay val="0"/>
      <c:spPr>
        <a:noFill/>
        <a:ln w="25400">
          <a:noFill/>
        </a:ln>
      </c:spPr>
      <c:txPr>
        <a:bodyPr/>
        <a:lstStyle/>
        <a:p>
          <a:pPr>
            <a:defRPr>
              <a:latin typeface="Cambria" panose="02040503050406030204" pitchFamily="18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7.7798639580536386E-2"/>
          <c:y val="0.18084907379800028"/>
          <c:w val="0.89942890304365941"/>
          <c:h val="0.6749403142084571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расчеты!$C$25</c:f>
              <c:strCache>
                <c:ptCount val="1"/>
                <c:pt idx="0">
                  <c:v>Произведено  валовой продукции в сопостовимых ценах, млн.руб.</c:v>
                </c:pt>
              </c:strCache>
            </c:strRef>
          </c:tx>
          <c:spPr>
            <a:solidFill>
              <a:schemeClr val="accent3"/>
            </a:solidFill>
          </c:spPr>
          <c:invertIfNegative val="0"/>
          <c:dLbls>
            <c:dLbl>
              <c:idx val="0"/>
              <c:layout>
                <c:manualLayout>
                  <c:x val="6.1661238329902036E-3"/>
                  <c:y val="0.12350781235690657"/>
                </c:manualLayout>
              </c:layout>
              <c:tx>
                <c:rich>
                  <a:bodyPr/>
                  <a:lstStyle/>
                  <a:p>
                    <a:pPr>
                      <a:defRPr sz="1400" b="1" i="0" baseline="0">
                        <a:latin typeface="Cambria" panose="02040503050406030204" pitchFamily="18" charset="0"/>
                      </a:defRPr>
                    </a:pPr>
                    <a:r>
                      <a:rPr lang="en-US" dirty="0" smtClean="0"/>
                      <a:t>1342</a:t>
                    </a:r>
                    <a:endParaRPr lang="en-US" dirty="0"/>
                  </a:p>
                </c:rich>
              </c:tx>
              <c:spPr>
                <a:noFill/>
                <a:ln w="25400">
                  <a:noFill/>
                </a:ln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B035-446E-9EFC-C8AE666F73EE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8802037649505487E-3"/>
                  <c:y val="0.16677641228802659"/>
                </c:manualLayout>
              </c:layout>
              <c:tx>
                <c:rich>
                  <a:bodyPr/>
                  <a:lstStyle/>
                  <a:p>
                    <a:pPr>
                      <a:defRPr sz="1400" b="1" baseline="0">
                        <a:latin typeface="Cambria" panose="02040503050406030204" pitchFamily="18" charset="0"/>
                      </a:defRPr>
                    </a:pPr>
                    <a:r>
                      <a:rPr lang="en-US" dirty="0" smtClean="0"/>
                      <a:t>1838</a:t>
                    </a:r>
                    <a:endParaRPr lang="en-US" dirty="0"/>
                  </a:p>
                </c:rich>
              </c:tx>
              <c:spPr>
                <a:noFill/>
                <a:ln w="25400">
                  <a:noFill/>
                </a:ln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B035-446E-9EFC-C8AE666F73EE}"/>
                </c:ext>
                <c:ext xmlns:c15="http://schemas.microsoft.com/office/drawing/2012/chart" uri="{CE6537A1-D6FC-4f65-9D91-7224C49458BB}">
                  <c15:layout>
                    <c:manualLayout>
                      <c:w val="0.12341082527859318"/>
                      <c:h val="0.12742232307009096"/>
                    </c:manualLayout>
                  </c15:layout>
                </c:ext>
              </c:extLst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400" baseline="0">
                    <a:latin typeface="Cambria" panose="020405030504060302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расчеты!$D$24:$E$24</c:f>
              <c:strCache>
                <c:ptCount val="2"/>
                <c:pt idx="0">
                  <c:v>2018 год</c:v>
                </c:pt>
                <c:pt idx="1">
                  <c:v> 2019 год</c:v>
                </c:pt>
              </c:strCache>
            </c:strRef>
          </c:cat>
          <c:val>
            <c:numRef>
              <c:f>расчеты!$D$25:$E$25</c:f>
              <c:numCache>
                <c:formatCode>General</c:formatCode>
                <c:ptCount val="2"/>
                <c:pt idx="0">
                  <c:v>1130</c:v>
                </c:pt>
                <c:pt idx="1">
                  <c:v>1620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035-446E-9EFC-C8AE666F73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46386296"/>
        <c:axId val="846387080"/>
      </c:barChart>
      <c:catAx>
        <c:axId val="8463862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>
                <a:latin typeface="Cambria" panose="02040503050406030204" pitchFamily="18" charset="0"/>
              </a:defRPr>
            </a:pPr>
            <a:endParaRPr lang="ru-RU"/>
          </a:p>
        </c:txPr>
        <c:crossAx val="846387080"/>
        <c:crosses val="autoZero"/>
        <c:auto val="1"/>
        <c:lblAlgn val="ctr"/>
        <c:lblOffset val="100"/>
        <c:noMultiLvlLbl val="0"/>
      </c:catAx>
      <c:valAx>
        <c:axId val="846387080"/>
        <c:scaling>
          <c:logBase val="10"/>
          <c:orientation val="minMax"/>
          <c:max val="1620"/>
          <c:min val="1000"/>
        </c:scaling>
        <c:delete val="1"/>
        <c:axPos val="l"/>
        <c:majorGridlines>
          <c:spPr>
            <a:ln w="9525" cap="flat" cmpd="sng" algn="ctr">
              <a:solidFill>
                <a:schemeClr val="dk1">
                  <a:shade val="95000"/>
                  <a:satMod val="105000"/>
                </a:schemeClr>
              </a:solidFill>
              <a:prstDash val="solid"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846386296"/>
        <c:crosses val="autoZero"/>
        <c:crossBetween val="between"/>
      </c:valAx>
    </c:plotArea>
    <c:plotVisOnly val="1"/>
    <c:dispBlanksAs val="zero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overlay val="0"/>
      <c:spPr>
        <a:noFill/>
        <a:ln w="25400">
          <a:noFill/>
        </a:ln>
      </c:spPr>
      <c:txPr>
        <a:bodyPr/>
        <a:lstStyle/>
        <a:p>
          <a:pPr>
            <a:defRPr>
              <a:latin typeface="Cambria" panose="02040503050406030204" pitchFamily="18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3.5416666666666666E-2"/>
          <c:y val="0.19047619047619069"/>
          <c:w val="0.87157910199888144"/>
          <c:h val="0.630201891147897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расчеты!$C$27</c:f>
              <c:strCache>
                <c:ptCount val="1"/>
                <c:pt idx="0">
                  <c:v>Выручка от реализации сельхозпродукции,работ ,услуг,всего-млн.руб.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B53-4960-AA7F-5694EE73D1AB}"/>
              </c:ext>
            </c:extLst>
          </c:dPt>
          <c:dPt>
            <c:idx val="1"/>
            <c:invertIfNegative val="0"/>
            <c:bubble3D val="0"/>
            <c:spPr>
              <a:solidFill>
                <a:srgbClr val="92D05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B53-4960-AA7F-5694EE73D1AB}"/>
              </c:ext>
            </c:extLst>
          </c:dPt>
          <c:dLbls>
            <c:dLbl>
              <c:idx val="0"/>
              <c:layout>
                <c:manualLayout>
                  <c:x val="-1.2418971015461632E-3"/>
                  <c:y val="0.1707510893851301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3B53-4960-AA7F-5694EE73D1AB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0765111824983261E-2"/>
                  <c:y val="0.1326053278030835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3B53-4960-AA7F-5694EE73D1AB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8055555555555661E-2"/>
                  <c:y val="-0.1035117611234389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3B53-4960-AA7F-5694EE73D1AB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400" b="1" baseline="0">
                    <a:latin typeface="Cambria" panose="020405030504060302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расчеты!$D$26:$E$26</c:f>
              <c:strCache>
                <c:ptCount val="2"/>
                <c:pt idx="0">
                  <c:v>2018 год</c:v>
                </c:pt>
                <c:pt idx="1">
                  <c:v> 2019 год</c:v>
                </c:pt>
              </c:strCache>
            </c:strRef>
          </c:cat>
          <c:val>
            <c:numRef>
              <c:f>расчеты!$D$27:$E$27</c:f>
              <c:numCache>
                <c:formatCode>General</c:formatCode>
                <c:ptCount val="2"/>
                <c:pt idx="0">
                  <c:v>1460</c:v>
                </c:pt>
                <c:pt idx="1">
                  <c:v>1485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B53-4960-AA7F-5694EE73D1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46387864"/>
        <c:axId val="846383944"/>
      </c:barChart>
      <c:catAx>
        <c:axId val="8463878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>
                <a:latin typeface="Cambria" panose="02040503050406030204" pitchFamily="18" charset="0"/>
              </a:defRPr>
            </a:pPr>
            <a:endParaRPr lang="ru-RU"/>
          </a:p>
        </c:txPr>
        <c:crossAx val="846383944"/>
        <c:crosses val="autoZero"/>
        <c:auto val="1"/>
        <c:lblAlgn val="ctr"/>
        <c:lblOffset val="100"/>
        <c:noMultiLvlLbl val="0"/>
      </c:catAx>
      <c:valAx>
        <c:axId val="846383944"/>
        <c:scaling>
          <c:logBase val="10"/>
          <c:orientation val="minMax"/>
          <c:max val="1500"/>
          <c:min val="1400"/>
        </c:scaling>
        <c:delete val="1"/>
        <c:axPos val="l"/>
        <c:majorGridlines>
          <c:spPr>
            <a:ln w="9525" cap="flat" cmpd="sng" algn="ctr">
              <a:solidFill>
                <a:schemeClr val="dk1">
                  <a:shade val="95000"/>
                  <a:satMod val="105000"/>
                </a:schemeClr>
              </a:solidFill>
              <a:prstDash val="solid"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846387864"/>
        <c:crosses val="autoZero"/>
        <c:crossBetween val="between"/>
      </c:valAx>
    </c:plotArea>
    <c:plotVisOnly val="1"/>
    <c:dispBlanksAs val="zero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hart>
    <c:title>
      <c:overlay val="0"/>
      <c:spPr>
        <a:noFill/>
        <a:ln w="25400">
          <a:noFill/>
        </a:ln>
      </c:spPr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4.5166574478938661E-2"/>
          <c:y val="0.16195907173104795"/>
          <c:w val="0.8819330920902968"/>
          <c:h val="0.7460078725102902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расчеты!$C$3</c:f>
              <c:strCache>
                <c:ptCount val="1"/>
                <c:pt idx="0">
                  <c:v>Рождаемость, чел.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7.5790563294639941E-3"/>
                  <c:y val="0.103261674628745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400"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5194-4A13-9ED7-5F4951F29553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7.1999168551164566E-3"/>
                  <c:y val="0.1282747336065973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194-4A13-9ED7-5F4951F29553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4586132350095311E-3"/>
                  <c:y val="-4.1762942031556699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5194-4A13-9ED7-5F4951F29553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8.1879198525142954E-3"/>
                  <c:y val="-1.044073550788917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194-4A13-9ED7-5F4951F29553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1.228187977877144E-2"/>
                  <c:y val="-1.252888260946701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5194-4A13-9ED7-5F4951F29553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1.3646533087523819E-2"/>
                  <c:y val="-6.26444130473350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5194-4A13-9ED7-5F4951F29553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600" b="1">
                    <a:latin typeface="Cambria" panose="020405030504060302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расчеты!$D$2:$E$2</c:f>
              <c:strCache>
                <c:ptCount val="2"/>
                <c:pt idx="0">
                  <c:v>2018 год</c:v>
                </c:pt>
                <c:pt idx="1">
                  <c:v> 2019 год</c:v>
                </c:pt>
              </c:strCache>
            </c:strRef>
          </c:cat>
          <c:val>
            <c:numRef>
              <c:f>расчеты!$D$3:$E$3</c:f>
              <c:numCache>
                <c:formatCode>General</c:formatCode>
                <c:ptCount val="2"/>
                <c:pt idx="0">
                  <c:v>79</c:v>
                </c:pt>
                <c:pt idx="1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5194-4A13-9ED7-5F4951F2955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46383552"/>
        <c:axId val="846381592"/>
      </c:barChart>
      <c:catAx>
        <c:axId val="8463835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46381592"/>
        <c:crosses val="autoZero"/>
        <c:auto val="1"/>
        <c:lblAlgn val="ctr"/>
        <c:lblOffset val="100"/>
        <c:noMultiLvlLbl val="0"/>
      </c:catAx>
      <c:valAx>
        <c:axId val="846381592"/>
        <c:scaling>
          <c:logBase val="10"/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aseline="0"/>
            </a:pPr>
            <a:endParaRPr lang="ru-RU"/>
          </a:p>
        </c:txPr>
        <c:crossAx val="84638355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5"/>
    </mc:Choice>
    <mc:Fallback>
      <c:style val="25"/>
    </mc:Fallback>
  </mc:AlternateContent>
  <c:chart>
    <c:title>
      <c:overlay val="0"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2550950759296881"/>
          <c:y val="0.12950954622063268"/>
          <c:w val="0.83224635053856322"/>
          <c:h val="0.74702544870900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расчеты!$C$5</c:f>
              <c:strCache>
                <c:ptCount val="1"/>
                <c:pt idx="0">
                  <c:v>Смертность,чел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расчеты!$D$4:$E$4</c:f>
              <c:strCache>
                <c:ptCount val="2"/>
                <c:pt idx="0">
                  <c:v>2018 год</c:v>
                </c:pt>
                <c:pt idx="1">
                  <c:v> 2019 год</c:v>
                </c:pt>
              </c:strCache>
            </c:strRef>
          </c:cat>
          <c:val>
            <c:numRef>
              <c:f>расчеты!$D$5:$E$5</c:f>
              <c:numCache>
                <c:formatCode>General</c:formatCode>
                <c:ptCount val="2"/>
                <c:pt idx="0">
                  <c:v>211</c:v>
                </c:pt>
                <c:pt idx="1">
                  <c:v>236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CA0-49C3-8A1F-278916C317A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46385904"/>
        <c:axId val="846384728"/>
      </c:barChart>
      <c:catAx>
        <c:axId val="846385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46384728"/>
        <c:crosses val="autoZero"/>
        <c:auto val="1"/>
        <c:lblAlgn val="ctr"/>
        <c:lblOffset val="100"/>
        <c:noMultiLvlLbl val="0"/>
      </c:catAx>
      <c:valAx>
        <c:axId val="846384728"/>
        <c:scaling>
          <c:logBase val="10"/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463859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350329130096667"/>
          <c:y val="3.7526445802356784E-2"/>
          <c:w val="0.49453690532084138"/>
          <c:h val="0.8418885750194036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млн.руб.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2018 год</c:v>
                </c:pt>
                <c:pt idx="1">
                  <c:v>2019 год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1162</c:v>
                </c:pt>
                <c:pt idx="1">
                  <c:v>1189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E7E-4C1F-91F4-193CDB6C87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49382376"/>
        <c:axId val="849380808"/>
      </c:barChart>
      <c:catAx>
        <c:axId val="84938237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49380808"/>
        <c:crosses val="autoZero"/>
        <c:auto val="1"/>
        <c:lblAlgn val="ctr"/>
        <c:lblOffset val="100"/>
        <c:noMultiLvlLbl val="0"/>
      </c:catAx>
      <c:valAx>
        <c:axId val="849380808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49382376"/>
        <c:crosses val="autoZero"/>
        <c:crossBetween val="between"/>
      </c:valAx>
    </c:plotArea>
    <c:legend>
      <c:legendPos val="r"/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1"/>
    </mc:Choice>
    <mc:Fallback>
      <c:style val="11"/>
    </mc:Fallback>
  </mc:AlternateContent>
  <c:chart>
    <c:title>
      <c:tx>
        <c:rich>
          <a:bodyPr/>
          <a:lstStyle/>
          <a:p>
            <a:pPr>
              <a:defRPr sz="2800">
                <a:latin typeface="Times New Roman" pitchFamily="18" charset="0"/>
                <a:cs typeface="Times New Roman" pitchFamily="18" charset="0"/>
              </a:defRPr>
            </a:pPr>
            <a:r>
              <a:rPr lang="ru-RU" sz="2800">
                <a:latin typeface="Times New Roman" pitchFamily="18" charset="0"/>
                <a:cs typeface="Times New Roman" pitchFamily="18" charset="0"/>
              </a:rPr>
              <a:t>Объем инвестиций в основной капитал(за исключением бюджетных средств), млн. руб.</a:t>
            </a:r>
          </a:p>
        </c:rich>
      </c:tx>
      <c:layout>
        <c:manualLayout>
          <c:xMode val="edge"/>
          <c:yMode val="edge"/>
          <c:x val="0.18034738665923747"/>
          <c:y val="2.3034781199174591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9.5833318477062654E-2"/>
          <c:y val="0.16580729613392609"/>
          <c:w val="0.78753145072509945"/>
          <c:h val="0.5894757380598856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расчеты!$C$13</c:f>
              <c:strCache>
                <c:ptCount val="1"/>
                <c:pt idx="0">
                  <c:v>Объем инвистиций в основной капитал(за исключением бюджетных средств),млн.руб.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2.4798942819224384E-3"/>
                  <c:y val="-2.4055674781912752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710,0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12BC-40EB-9832-3F81D39D9380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9294231057137542E-3"/>
                  <c:y val="1.3376559158524207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750,0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2BC-40EB-9832-3F81D39D9380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расчеты!$D$12:$E$12</c:f>
              <c:strCache>
                <c:ptCount val="2"/>
                <c:pt idx="0">
                  <c:v>2018 год</c:v>
                </c:pt>
                <c:pt idx="1">
                  <c:v> 2019 год</c:v>
                </c:pt>
              </c:strCache>
            </c:strRef>
          </c:cat>
          <c:val>
            <c:numRef>
              <c:f>расчеты!$D$13:$E$13</c:f>
              <c:numCache>
                <c:formatCode>0.0</c:formatCode>
                <c:ptCount val="2"/>
                <c:pt idx="0">
                  <c:v>310</c:v>
                </c:pt>
                <c:pt idx="1">
                  <c:v>1450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12BC-40EB-9832-3F81D39D938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46385120"/>
        <c:axId val="846381200"/>
      </c:barChart>
      <c:catAx>
        <c:axId val="8463851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846381200"/>
        <c:crosses val="autoZero"/>
        <c:auto val="1"/>
        <c:lblAlgn val="ctr"/>
        <c:lblOffset val="100"/>
        <c:noMultiLvlLbl val="0"/>
      </c:catAx>
      <c:valAx>
        <c:axId val="846381200"/>
        <c:scaling>
          <c:logBase val="10"/>
          <c:orientation val="minMax"/>
        </c:scaling>
        <c:delete val="1"/>
        <c:axPos val="l"/>
        <c:majorGridlines/>
        <c:numFmt formatCode="0.0" sourceLinked="1"/>
        <c:majorTickMark val="none"/>
        <c:minorTickMark val="none"/>
        <c:tickLblPos val="nextTo"/>
        <c:crossAx val="8463851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2"/>
    </mc:Choice>
    <mc:Fallback>
      <c:style val="32"/>
    </mc:Fallback>
  </mc:AlternateContent>
  <c:chart>
    <c:title>
      <c:tx>
        <c:rich>
          <a:bodyPr/>
          <a:lstStyle/>
          <a:p>
            <a:pPr>
              <a:defRPr sz="2800">
                <a:latin typeface="Times New Roman" pitchFamily="18" charset="0"/>
                <a:cs typeface="Times New Roman" pitchFamily="18" charset="0"/>
              </a:defRPr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Среднемесячная номинальная начисленная заработная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плата всего по району,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тыс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руб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</c:rich>
      </c:tx>
      <c:layout>
        <c:manualLayout>
          <c:xMode val="edge"/>
          <c:yMode val="edge"/>
          <c:x val="0.14419165066315376"/>
          <c:y val="1.4496106216508674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1.8476783002946761E-2"/>
          <c:y val="0.22093130371465716"/>
          <c:w val="0.96304643399410672"/>
          <c:h val="0.6083793463363288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расчеты!$C$21</c:f>
              <c:strCache>
                <c:ptCount val="1"/>
                <c:pt idx="0">
                  <c:v>Среднемесячная номинальная начисленная заработная плата, тыс.руб.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2.1171804935041236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2367-4996-A65B-927FAE3DEFE5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smtClean="0">
                        <a:latin typeface="Times New Roman" pitchFamily="18" charset="0"/>
                        <a:cs typeface="Times New Roman" pitchFamily="18" charset="0"/>
                      </a:rPr>
                      <a:t>23708</a:t>
                    </a:r>
                    <a:endParaRPr lang="en-US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6F1E-47A7-AF0F-8F918D5C5C8A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0018099206310842E-16"/>
                  <c:y val="-8.346456692913395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2367-4996-A65B-927FAE3DEFE5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расчеты!$D$20:$E$20</c:f>
              <c:strCache>
                <c:ptCount val="2"/>
                <c:pt idx="0">
                  <c:v>2018 год</c:v>
                </c:pt>
                <c:pt idx="1">
                  <c:v> 2019 год</c:v>
                </c:pt>
              </c:strCache>
            </c:strRef>
          </c:cat>
          <c:val>
            <c:numRef>
              <c:f>расчеты!$D$21:$E$21</c:f>
              <c:numCache>
                <c:formatCode>General</c:formatCode>
                <c:ptCount val="2"/>
                <c:pt idx="0">
                  <c:v>22476</c:v>
                </c:pt>
                <c:pt idx="1">
                  <c:v>23679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2367-4996-A65B-927FAE3DEFE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846382376"/>
        <c:axId val="848000304"/>
      </c:barChart>
      <c:catAx>
        <c:axId val="8463823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 i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48000304"/>
        <c:crosses val="autoZero"/>
        <c:auto val="1"/>
        <c:lblAlgn val="ctr"/>
        <c:lblOffset val="100"/>
        <c:noMultiLvlLbl val="0"/>
      </c:catAx>
      <c:valAx>
        <c:axId val="848000304"/>
        <c:scaling>
          <c:logBase val="10"/>
          <c:orientation val="minMax"/>
          <c:max val="25000"/>
          <c:min val="20000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8463823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13593535628099745"/>
          <c:y val="1.461019058328022E-2"/>
        </c:manualLayout>
      </c:layout>
      <c:overlay val="0"/>
      <c:spPr>
        <a:noFill/>
        <a:ln w="25400">
          <a:noFill/>
        </a:ln>
      </c:spPr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8.2025964531263124E-2"/>
          <c:y val="0.16843882384501704"/>
          <c:w val="0.85391197313883338"/>
          <c:h val="0.7339128984035897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расчеты!$C$19</c:f>
              <c:strCache>
                <c:ptCount val="1"/>
                <c:pt idx="0">
                  <c:v>Общая площадь введенного в эксплуатацию жилья  с учетом индивидуального жилищного строительства, кв.м.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dLbl>
              <c:idx val="0"/>
              <c:layout>
                <c:manualLayout>
                  <c:x val="-5.5148748594300205E-3"/>
                  <c:y val="9.57667589075325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7603-4376-AD02-1995F2B43F8C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2225855253945209E-3"/>
                  <c:y val="8.16201830333122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7603-4376-AD02-1995F2B43F8C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800" b="1" baseline="0">
                    <a:latin typeface="Cambria" panose="020405030504060302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расчеты!$D$18:$E$18</c:f>
              <c:strCache>
                <c:ptCount val="2"/>
                <c:pt idx="0">
                  <c:v>2018 год</c:v>
                </c:pt>
                <c:pt idx="1">
                  <c:v> 2019 год</c:v>
                </c:pt>
              </c:strCache>
            </c:strRef>
          </c:cat>
          <c:val>
            <c:numRef>
              <c:f>расчеты!$D$19:$E$19</c:f>
              <c:numCache>
                <c:formatCode>General</c:formatCode>
                <c:ptCount val="2"/>
                <c:pt idx="0">
                  <c:v>4033</c:v>
                </c:pt>
                <c:pt idx="1">
                  <c:v>4164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603-4376-AD02-1995F2B43F8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847997560"/>
        <c:axId val="847999520"/>
      </c:barChart>
      <c:catAx>
        <c:axId val="8479975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 baseline="0">
                <a:latin typeface="Cambria" panose="02040503050406030204" pitchFamily="18" charset="0"/>
              </a:defRPr>
            </a:pPr>
            <a:endParaRPr lang="ru-RU"/>
          </a:p>
        </c:txPr>
        <c:crossAx val="847999520"/>
        <c:crosses val="autoZero"/>
        <c:auto val="1"/>
        <c:lblAlgn val="ctr"/>
        <c:lblOffset val="100"/>
        <c:noMultiLvlLbl val="0"/>
      </c:catAx>
      <c:valAx>
        <c:axId val="847999520"/>
        <c:scaling>
          <c:logBase val="10"/>
          <c:orientation val="minMax"/>
          <c:max val="4200"/>
          <c:min val="3900"/>
        </c:scaling>
        <c:delete val="0"/>
        <c:axPos val="l"/>
        <c:majorGridlines>
          <c:spPr>
            <a:ln w="9525" cap="flat" cmpd="sng" algn="ctr">
              <a:solidFill>
                <a:schemeClr val="dk1">
                  <a:shade val="95000"/>
                  <a:satMod val="105000"/>
                </a:schemeClr>
              </a:solidFill>
              <a:prstDash val="solid"/>
            </a:ln>
            <a:effectLst/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aseline="0"/>
            </a:pPr>
            <a:endParaRPr lang="ru-RU"/>
          </a:p>
        </c:txPr>
        <c:crossAx val="847997560"/>
        <c:crosses val="autoZero"/>
        <c:crossBetween val="between"/>
      </c:valAx>
    </c:plotArea>
    <c:plotVisOnly val="1"/>
    <c:dispBlanksAs val="gap"/>
    <c:showDLblsOverMax val="0"/>
  </c:chart>
  <c:spPr>
    <a:solidFill>
      <a:sysClr val="window" lastClr="FFFFFF"/>
    </a:solidFill>
  </c:sp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7A8C55-A62E-4EFC-8087-1A1DAA1167C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BC1FCF7-9690-4078-B0D8-42DC3ADAADA3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Произведено продукции на сумму:  </a:t>
          </a:r>
        </a:p>
        <a:p>
          <a:pPr algn="r"/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36 млн. 472 тыс. руб.</a:t>
          </a:r>
          <a:endParaRPr lang="en-US" sz="24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  <a:p>
          <a:pPr algn="just"/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Темп роста – 298,4%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E62F672E-55AA-4F8F-B3FF-441537F611FE}" type="parTrans" cxnId="{A004503C-7CB9-4388-8236-09CD44274772}">
      <dgm:prSet/>
      <dgm:spPr/>
      <dgm:t>
        <a:bodyPr/>
        <a:lstStyle/>
        <a:p>
          <a:endParaRPr lang="ru-RU"/>
        </a:p>
      </dgm:t>
    </dgm:pt>
    <dgm:pt modelId="{B908990B-2805-4B2D-AC8E-C2F74C2D8564}" type="sibTrans" cxnId="{A004503C-7CB9-4388-8236-09CD44274772}">
      <dgm:prSet/>
      <dgm:spPr/>
      <dgm:t>
        <a:bodyPr/>
        <a:lstStyle/>
        <a:p>
          <a:endParaRPr lang="ru-RU"/>
        </a:p>
      </dgm:t>
    </dgm:pt>
    <dgm:pt modelId="{3EF5E9F8-9ED8-4D6C-8ADD-CDBE0494FDD3}" type="pres">
      <dgm:prSet presAssocID="{0F7A8C55-A62E-4EFC-8087-1A1DAA1167C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E8499AC-78DA-4137-AB60-F605ED7F3C7D}" type="pres">
      <dgm:prSet presAssocID="{9BC1FCF7-9690-4078-B0D8-42DC3ADAADA3}" presName="parentText" presStyleLbl="node1" presStyleIdx="0" presStyleCnt="1" custLinFactNeighborX="51" custLinFactNeighborY="1110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39F21F5-D019-4739-A3C5-915005F51CF9}" type="presOf" srcId="{9BC1FCF7-9690-4078-B0D8-42DC3ADAADA3}" destId="{6E8499AC-78DA-4137-AB60-F605ED7F3C7D}" srcOrd="0" destOrd="0" presId="urn:microsoft.com/office/officeart/2005/8/layout/vList2"/>
    <dgm:cxn modelId="{A004503C-7CB9-4388-8236-09CD44274772}" srcId="{0F7A8C55-A62E-4EFC-8087-1A1DAA1167C0}" destId="{9BC1FCF7-9690-4078-B0D8-42DC3ADAADA3}" srcOrd="0" destOrd="0" parTransId="{E62F672E-55AA-4F8F-B3FF-441537F611FE}" sibTransId="{B908990B-2805-4B2D-AC8E-C2F74C2D8564}"/>
    <dgm:cxn modelId="{E7377F09-DE94-4585-83C5-F30376EA21F8}" type="presOf" srcId="{0F7A8C55-A62E-4EFC-8087-1A1DAA1167C0}" destId="{3EF5E9F8-9ED8-4D6C-8ADD-CDBE0494FDD3}" srcOrd="0" destOrd="0" presId="urn:microsoft.com/office/officeart/2005/8/layout/vList2"/>
    <dgm:cxn modelId="{B43F42EC-479A-4464-B0F7-58624C5E9450}" type="presParOf" srcId="{3EF5E9F8-9ED8-4D6C-8ADD-CDBE0494FDD3}" destId="{6E8499AC-78DA-4137-AB60-F605ED7F3C7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B28B7A2-E5FB-4A11-9A58-97D2682A6B12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BC6B8499-D203-4FCC-B963-283A045F4760}">
      <dgm:prSet custT="1"/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Строительство детской игровой площадки  N1 в с. Дубенки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27B5CD95-181D-4D65-9452-FDA11DF8AAEB}" type="parTrans" cxnId="{9E7FC41A-2A6D-48E7-9EC6-715109B7B96B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B864DD16-EBD5-40DA-8EF5-D5BE42F2C0C2}" type="sibTrans" cxnId="{9E7FC41A-2A6D-48E7-9EC6-715109B7B96B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F19A64DD-F2CC-43BF-9477-B7BCBA36035A}">
      <dgm:prSet custT="1"/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2. Строительство детской игровой площадки N2 в с. Дубенки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A1F13454-6901-46F6-8AB5-DFE0C173D9FA}" type="parTrans" cxnId="{95F193BD-5FAC-47B0-8967-DA4462F606D6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EF1948B8-C702-404D-85A9-06A579C5DCF4}" type="sibTrans" cxnId="{95F193BD-5FAC-47B0-8967-DA4462F606D6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8484D4F4-C2E3-4793-BA97-90E41B11291D}">
      <dgm:prSet custT="1"/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3. Обустройство площадок накопления твердых коммунальных отходов в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с.Ардатово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5F42BE0C-0CDF-4AB8-99BB-0C8E306336CC}" type="parTrans" cxnId="{ABA11DBE-1DE9-4B88-A00A-D7BF4B4CBBBF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04B222D7-3E3A-4B7A-AC21-A0A75ECC8A0C}" type="sibTrans" cxnId="{ABA11DBE-1DE9-4B88-A00A-D7BF4B4CBBBF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B9206A06-4439-4FE0-BFD4-F97F79ED1F8F}">
      <dgm:prSet custT="1"/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4. Обустройство площадок  накопления ТКО в с.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Красино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C0BEDB4C-2E23-437C-A3F3-48664EC357AA}" type="parTrans" cxnId="{F3849F11-D83A-4723-8896-5F1A47FC93C5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E7F74AD6-6C9E-498E-9EFD-6F4B00B9A267}" type="sibTrans" cxnId="{F3849F11-D83A-4723-8896-5F1A47FC93C5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3A9E0D27-D826-4E38-931C-C046F9F4E948}">
      <dgm:prSet custT="1"/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5. Обустройство площадок накопления ТКО  в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с.Ломаты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DADCDCA2-4C5C-45BE-834D-CDBDFC01BD96}" type="parTrans" cxnId="{3D54D5BC-D7C2-4606-946B-83D93E0A0532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EED91481-9DBE-4F37-AB5C-28D6D870E65A}" type="sibTrans" cxnId="{3D54D5BC-D7C2-4606-946B-83D93E0A0532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D0D47013-1252-4919-BEAC-7824E16F9938}">
      <dgm:prSet custT="1"/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6. Создание детской игровой площадки в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с.Морга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AC288149-4CDF-4B91-B9FF-AEF94C525F13}" type="parTrans" cxnId="{E59BACEA-1668-46D4-817E-BBC7903C8129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FE04751C-42B4-4E25-A9EF-CEE262602C28}" type="sibTrans" cxnId="{E59BACEA-1668-46D4-817E-BBC7903C8129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9E15366E-D3CB-4FF3-B885-45E86AD45AFB}">
      <dgm:prSet custT="1"/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7. Ремонт колодца родника "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Спасов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Лисьма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"  в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с.Морга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122C21D2-AB96-4583-8E4F-43526E23E829}" type="parTrans" cxnId="{830BEA0D-5776-4ED6-98EC-5E6AFAF38169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47D48565-08B9-4D05-8CA4-6EA3C8521FF9}" type="sibTrans" cxnId="{830BEA0D-5776-4ED6-98EC-5E6AFAF38169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AB07D326-571E-4120-8AAE-CD55F2F3AB6D}">
      <dgm:prSet custT="1"/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8. Создание и обустройство детской игровой площадки в селе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с.Поводимово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9806DDD7-7027-49C5-B699-77A744A35CF9}" type="parTrans" cxnId="{0767F3FA-A6B9-47C4-82ED-963C6D8123BA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3B0EB9FD-98D5-4827-B880-955891C98626}" type="sibTrans" cxnId="{0767F3FA-A6B9-47C4-82ED-963C6D8123BA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A896F5EC-192C-4A56-A3FB-7BCED7DF2C6C}" type="pres">
      <dgm:prSet presAssocID="{1B28B7A2-E5FB-4A11-9A58-97D2682A6B1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E3802CB-3AD5-4D2E-8758-5F0661EFBEA9}" type="pres">
      <dgm:prSet presAssocID="{BC6B8499-D203-4FCC-B963-283A045F4760}" presName="parentText" presStyleLbl="node1" presStyleIdx="0" presStyleCnt="8" custLinFactY="-2260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44FAC5-BB57-4BEE-94E6-0218D1BA8161}" type="pres">
      <dgm:prSet presAssocID="{B864DD16-EBD5-40DA-8EF5-D5BE42F2C0C2}" presName="spacer" presStyleCnt="0"/>
      <dgm:spPr/>
    </dgm:pt>
    <dgm:pt modelId="{3282150F-5728-4072-9BE4-47B2D90F2509}" type="pres">
      <dgm:prSet presAssocID="{F19A64DD-F2CC-43BF-9477-B7BCBA36035A}" presName="parentText" presStyleLbl="node1" presStyleIdx="1" presStyleCnt="8" custLinFactY="-4841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4DAF20-8EC5-46EB-AE10-7424930E15C3}" type="pres">
      <dgm:prSet presAssocID="{EF1948B8-C702-404D-85A9-06A579C5DCF4}" presName="spacer" presStyleCnt="0"/>
      <dgm:spPr/>
    </dgm:pt>
    <dgm:pt modelId="{1332289A-A384-477E-9527-B7DA9E5D995F}" type="pres">
      <dgm:prSet presAssocID="{8484D4F4-C2E3-4793-BA97-90E41B11291D}" presName="parentText" presStyleLbl="node1" presStyleIdx="2" presStyleCnt="8" custScaleY="92763" custLinFactY="-16664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83D9DE-F5DF-4B40-BF2E-171681B23C94}" type="pres">
      <dgm:prSet presAssocID="{04B222D7-3E3A-4B7A-AC21-A0A75ECC8A0C}" presName="spacer" presStyleCnt="0"/>
      <dgm:spPr/>
    </dgm:pt>
    <dgm:pt modelId="{59E7BFD7-E81E-4B32-B94C-E611169A2E71}" type="pres">
      <dgm:prSet presAssocID="{B9206A06-4439-4FE0-BFD4-F97F79ED1F8F}" presName="parentText" presStyleLbl="node1" presStyleIdx="3" presStyleCnt="8" custLinFactY="-3604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06A2B7-C4EC-4F37-B99D-4FA0D65FE807}" type="pres">
      <dgm:prSet presAssocID="{E7F74AD6-6C9E-498E-9EFD-6F4B00B9A267}" presName="spacer" presStyleCnt="0"/>
      <dgm:spPr/>
    </dgm:pt>
    <dgm:pt modelId="{3EEDA9CE-D391-4ADC-ACD0-B5547B09621C}" type="pres">
      <dgm:prSet presAssocID="{3A9E0D27-D826-4E38-931C-C046F9F4E948}" presName="parentText" presStyleLbl="node1" presStyleIdx="4" presStyleCnt="8" custLinFactY="-62662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9164DD-4A64-4618-85B3-5F7488F9FAF1}" type="pres">
      <dgm:prSet presAssocID="{EED91481-9DBE-4F37-AB5C-28D6D870E65A}" presName="spacer" presStyleCnt="0"/>
      <dgm:spPr/>
    </dgm:pt>
    <dgm:pt modelId="{D49C136B-AFCE-4590-8F53-B5CF36C64813}" type="pres">
      <dgm:prSet presAssocID="{D0D47013-1252-4919-BEAC-7824E16F9938}" presName="parentText" presStyleLbl="node1" presStyleIdx="5" presStyleCnt="8" custLinFactY="-7448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856202-34FE-4F66-819C-B3C5B2ED0DC1}" type="pres">
      <dgm:prSet presAssocID="{FE04751C-42B4-4E25-A9EF-CEE262602C28}" presName="spacer" presStyleCnt="0"/>
      <dgm:spPr/>
    </dgm:pt>
    <dgm:pt modelId="{A669D831-F925-485F-8B41-0AFAA223BA76}" type="pres">
      <dgm:prSet presAssocID="{9E15366E-D3CB-4FF3-B885-45E86AD45AFB}" presName="parentText" presStyleLbl="node1" presStyleIdx="6" presStyleCnt="8" custLinFactY="-86307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51B6E9-BC0A-49DC-B60F-64D42E2746C5}" type="pres">
      <dgm:prSet presAssocID="{47D48565-08B9-4D05-8CA4-6EA3C8521FF9}" presName="spacer" presStyleCnt="0"/>
      <dgm:spPr/>
    </dgm:pt>
    <dgm:pt modelId="{D171D322-0864-4AA9-BBEF-9E1288C2D7C5}" type="pres">
      <dgm:prSet presAssocID="{AB07D326-571E-4120-8AAE-CD55F2F3AB6D}" presName="parentText" presStyleLbl="node1" presStyleIdx="7" presStyleCnt="8" custLinFactY="-9813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1EDC50F-FC1D-42E1-9940-CC22CB957C72}" type="presOf" srcId="{8484D4F4-C2E3-4793-BA97-90E41B11291D}" destId="{1332289A-A384-477E-9527-B7DA9E5D995F}" srcOrd="0" destOrd="0" presId="urn:microsoft.com/office/officeart/2005/8/layout/vList2"/>
    <dgm:cxn modelId="{830BEA0D-5776-4ED6-98EC-5E6AFAF38169}" srcId="{1B28B7A2-E5FB-4A11-9A58-97D2682A6B12}" destId="{9E15366E-D3CB-4FF3-B885-45E86AD45AFB}" srcOrd="6" destOrd="0" parTransId="{122C21D2-AB96-4583-8E4F-43526E23E829}" sibTransId="{47D48565-08B9-4D05-8CA4-6EA3C8521FF9}"/>
    <dgm:cxn modelId="{F3849F11-D83A-4723-8896-5F1A47FC93C5}" srcId="{1B28B7A2-E5FB-4A11-9A58-97D2682A6B12}" destId="{B9206A06-4439-4FE0-BFD4-F97F79ED1F8F}" srcOrd="3" destOrd="0" parTransId="{C0BEDB4C-2E23-437C-A3F3-48664EC357AA}" sibTransId="{E7F74AD6-6C9E-498E-9EFD-6F4B00B9A267}"/>
    <dgm:cxn modelId="{ABA11DBE-1DE9-4B88-A00A-D7BF4B4CBBBF}" srcId="{1B28B7A2-E5FB-4A11-9A58-97D2682A6B12}" destId="{8484D4F4-C2E3-4793-BA97-90E41B11291D}" srcOrd="2" destOrd="0" parTransId="{5F42BE0C-0CDF-4AB8-99BB-0C8E306336CC}" sibTransId="{04B222D7-3E3A-4B7A-AC21-A0A75ECC8A0C}"/>
    <dgm:cxn modelId="{95F193BD-5FAC-47B0-8967-DA4462F606D6}" srcId="{1B28B7A2-E5FB-4A11-9A58-97D2682A6B12}" destId="{F19A64DD-F2CC-43BF-9477-B7BCBA36035A}" srcOrd="1" destOrd="0" parTransId="{A1F13454-6901-46F6-8AB5-DFE0C173D9FA}" sibTransId="{EF1948B8-C702-404D-85A9-06A579C5DCF4}"/>
    <dgm:cxn modelId="{E59BACEA-1668-46D4-817E-BBC7903C8129}" srcId="{1B28B7A2-E5FB-4A11-9A58-97D2682A6B12}" destId="{D0D47013-1252-4919-BEAC-7824E16F9938}" srcOrd="5" destOrd="0" parTransId="{AC288149-4CDF-4B91-B9FF-AEF94C525F13}" sibTransId="{FE04751C-42B4-4E25-A9EF-CEE262602C28}"/>
    <dgm:cxn modelId="{62EC2189-2980-410B-96A8-E63086FC2FFD}" type="presOf" srcId="{F19A64DD-F2CC-43BF-9477-B7BCBA36035A}" destId="{3282150F-5728-4072-9BE4-47B2D90F2509}" srcOrd="0" destOrd="0" presId="urn:microsoft.com/office/officeart/2005/8/layout/vList2"/>
    <dgm:cxn modelId="{78FBCBF9-BC47-48D5-B66C-8C518EFF267F}" type="presOf" srcId="{B9206A06-4439-4FE0-BFD4-F97F79ED1F8F}" destId="{59E7BFD7-E81E-4B32-B94C-E611169A2E71}" srcOrd="0" destOrd="0" presId="urn:microsoft.com/office/officeart/2005/8/layout/vList2"/>
    <dgm:cxn modelId="{F32391B8-9AE8-4D12-BC3C-41D3BA2F236B}" type="presOf" srcId="{9E15366E-D3CB-4FF3-B885-45E86AD45AFB}" destId="{A669D831-F925-485F-8B41-0AFAA223BA76}" srcOrd="0" destOrd="0" presId="urn:microsoft.com/office/officeart/2005/8/layout/vList2"/>
    <dgm:cxn modelId="{CEF9AA1F-6D5C-488E-B1A7-43C73B1AF6C3}" type="presOf" srcId="{BC6B8499-D203-4FCC-B963-283A045F4760}" destId="{CE3802CB-3AD5-4D2E-8758-5F0661EFBEA9}" srcOrd="0" destOrd="0" presId="urn:microsoft.com/office/officeart/2005/8/layout/vList2"/>
    <dgm:cxn modelId="{BF5CFBBC-7E45-4C39-8BDF-ED0D53B19ABB}" type="presOf" srcId="{D0D47013-1252-4919-BEAC-7824E16F9938}" destId="{D49C136B-AFCE-4590-8F53-B5CF36C64813}" srcOrd="0" destOrd="0" presId="urn:microsoft.com/office/officeart/2005/8/layout/vList2"/>
    <dgm:cxn modelId="{DF61D201-FA85-43A7-9220-6F6D08E4A800}" type="presOf" srcId="{1B28B7A2-E5FB-4A11-9A58-97D2682A6B12}" destId="{A896F5EC-192C-4A56-A3FB-7BCED7DF2C6C}" srcOrd="0" destOrd="0" presId="urn:microsoft.com/office/officeart/2005/8/layout/vList2"/>
    <dgm:cxn modelId="{0767F3FA-A6B9-47C4-82ED-963C6D8123BA}" srcId="{1B28B7A2-E5FB-4A11-9A58-97D2682A6B12}" destId="{AB07D326-571E-4120-8AAE-CD55F2F3AB6D}" srcOrd="7" destOrd="0" parTransId="{9806DDD7-7027-49C5-B699-77A744A35CF9}" sibTransId="{3B0EB9FD-98D5-4827-B880-955891C98626}"/>
    <dgm:cxn modelId="{DB9F02FC-57EE-4E32-8942-9C0E557147DE}" type="presOf" srcId="{3A9E0D27-D826-4E38-931C-C046F9F4E948}" destId="{3EEDA9CE-D391-4ADC-ACD0-B5547B09621C}" srcOrd="0" destOrd="0" presId="urn:microsoft.com/office/officeart/2005/8/layout/vList2"/>
    <dgm:cxn modelId="{D4403E36-D0E4-4786-8CCB-AD9925E67B5C}" type="presOf" srcId="{AB07D326-571E-4120-8AAE-CD55F2F3AB6D}" destId="{D171D322-0864-4AA9-BBEF-9E1288C2D7C5}" srcOrd="0" destOrd="0" presId="urn:microsoft.com/office/officeart/2005/8/layout/vList2"/>
    <dgm:cxn modelId="{9E7FC41A-2A6D-48E7-9EC6-715109B7B96B}" srcId="{1B28B7A2-E5FB-4A11-9A58-97D2682A6B12}" destId="{BC6B8499-D203-4FCC-B963-283A045F4760}" srcOrd="0" destOrd="0" parTransId="{27B5CD95-181D-4D65-9452-FDA11DF8AAEB}" sibTransId="{B864DD16-EBD5-40DA-8EF5-D5BE42F2C0C2}"/>
    <dgm:cxn modelId="{3D54D5BC-D7C2-4606-946B-83D93E0A0532}" srcId="{1B28B7A2-E5FB-4A11-9A58-97D2682A6B12}" destId="{3A9E0D27-D826-4E38-931C-C046F9F4E948}" srcOrd="4" destOrd="0" parTransId="{DADCDCA2-4C5C-45BE-834D-CDBDFC01BD96}" sibTransId="{EED91481-9DBE-4F37-AB5C-28D6D870E65A}"/>
    <dgm:cxn modelId="{4AA49138-5053-41D6-86D2-E4385063CA93}" type="presParOf" srcId="{A896F5EC-192C-4A56-A3FB-7BCED7DF2C6C}" destId="{CE3802CB-3AD5-4D2E-8758-5F0661EFBEA9}" srcOrd="0" destOrd="0" presId="urn:microsoft.com/office/officeart/2005/8/layout/vList2"/>
    <dgm:cxn modelId="{937967D8-3D04-484B-A386-31F5BF8B673C}" type="presParOf" srcId="{A896F5EC-192C-4A56-A3FB-7BCED7DF2C6C}" destId="{BC44FAC5-BB57-4BEE-94E6-0218D1BA8161}" srcOrd="1" destOrd="0" presId="urn:microsoft.com/office/officeart/2005/8/layout/vList2"/>
    <dgm:cxn modelId="{C8A5C09E-55A3-4969-94E0-575ED70C583C}" type="presParOf" srcId="{A896F5EC-192C-4A56-A3FB-7BCED7DF2C6C}" destId="{3282150F-5728-4072-9BE4-47B2D90F2509}" srcOrd="2" destOrd="0" presId="urn:microsoft.com/office/officeart/2005/8/layout/vList2"/>
    <dgm:cxn modelId="{D1044778-81F0-4D27-98C5-EAF1D6C237D3}" type="presParOf" srcId="{A896F5EC-192C-4A56-A3FB-7BCED7DF2C6C}" destId="{ED4DAF20-8EC5-46EB-AE10-7424930E15C3}" srcOrd="3" destOrd="0" presId="urn:microsoft.com/office/officeart/2005/8/layout/vList2"/>
    <dgm:cxn modelId="{033EF369-3184-4DD3-B8AD-0DB5BC3E28DC}" type="presParOf" srcId="{A896F5EC-192C-4A56-A3FB-7BCED7DF2C6C}" destId="{1332289A-A384-477E-9527-B7DA9E5D995F}" srcOrd="4" destOrd="0" presId="urn:microsoft.com/office/officeart/2005/8/layout/vList2"/>
    <dgm:cxn modelId="{FB2576DF-6FA2-41CA-89CC-A10EFFB51EE0}" type="presParOf" srcId="{A896F5EC-192C-4A56-A3FB-7BCED7DF2C6C}" destId="{8F83D9DE-F5DF-4B40-BF2E-171681B23C94}" srcOrd="5" destOrd="0" presId="urn:microsoft.com/office/officeart/2005/8/layout/vList2"/>
    <dgm:cxn modelId="{E871C644-EECC-421B-A794-3B5C1925AB82}" type="presParOf" srcId="{A896F5EC-192C-4A56-A3FB-7BCED7DF2C6C}" destId="{59E7BFD7-E81E-4B32-B94C-E611169A2E71}" srcOrd="6" destOrd="0" presId="urn:microsoft.com/office/officeart/2005/8/layout/vList2"/>
    <dgm:cxn modelId="{2EB3CD00-52C7-4E61-BB6E-B890F18355FA}" type="presParOf" srcId="{A896F5EC-192C-4A56-A3FB-7BCED7DF2C6C}" destId="{8706A2B7-C4EC-4F37-B99D-4FA0D65FE807}" srcOrd="7" destOrd="0" presId="urn:microsoft.com/office/officeart/2005/8/layout/vList2"/>
    <dgm:cxn modelId="{3AE8CA3D-A412-4E1E-A360-74923CCC626A}" type="presParOf" srcId="{A896F5EC-192C-4A56-A3FB-7BCED7DF2C6C}" destId="{3EEDA9CE-D391-4ADC-ACD0-B5547B09621C}" srcOrd="8" destOrd="0" presId="urn:microsoft.com/office/officeart/2005/8/layout/vList2"/>
    <dgm:cxn modelId="{5AC0527B-0494-4794-90FD-4F8AC6DF9E49}" type="presParOf" srcId="{A896F5EC-192C-4A56-A3FB-7BCED7DF2C6C}" destId="{3A9164DD-4A64-4618-85B3-5F7488F9FAF1}" srcOrd="9" destOrd="0" presId="urn:microsoft.com/office/officeart/2005/8/layout/vList2"/>
    <dgm:cxn modelId="{386DFAEC-A988-4949-B0F7-42E9000D62D6}" type="presParOf" srcId="{A896F5EC-192C-4A56-A3FB-7BCED7DF2C6C}" destId="{D49C136B-AFCE-4590-8F53-B5CF36C64813}" srcOrd="10" destOrd="0" presId="urn:microsoft.com/office/officeart/2005/8/layout/vList2"/>
    <dgm:cxn modelId="{A8C001D0-9112-40C9-A23B-3D8F8DE5F086}" type="presParOf" srcId="{A896F5EC-192C-4A56-A3FB-7BCED7DF2C6C}" destId="{7B856202-34FE-4F66-819C-B3C5B2ED0DC1}" srcOrd="11" destOrd="0" presId="urn:microsoft.com/office/officeart/2005/8/layout/vList2"/>
    <dgm:cxn modelId="{493CD1A6-DC6F-467C-AB77-5DA38847BE94}" type="presParOf" srcId="{A896F5EC-192C-4A56-A3FB-7BCED7DF2C6C}" destId="{A669D831-F925-485F-8B41-0AFAA223BA76}" srcOrd="12" destOrd="0" presId="urn:microsoft.com/office/officeart/2005/8/layout/vList2"/>
    <dgm:cxn modelId="{8151CB25-C157-4C04-A396-6C13B128003D}" type="presParOf" srcId="{A896F5EC-192C-4A56-A3FB-7BCED7DF2C6C}" destId="{7851B6E9-BC0A-49DC-B60F-64D42E2746C5}" srcOrd="13" destOrd="0" presId="urn:microsoft.com/office/officeart/2005/8/layout/vList2"/>
    <dgm:cxn modelId="{155B4602-B611-48A2-8D24-0387BE5D17C4}" type="presParOf" srcId="{A896F5EC-192C-4A56-A3FB-7BCED7DF2C6C}" destId="{D171D322-0864-4AA9-BBEF-9E1288C2D7C5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8F584F16-0059-4427-A6AE-33C59392D9FE}" type="datetimeFigureOut">
              <a:rPr lang="ru-RU" smtClean="0"/>
              <a:pPr/>
              <a:t>16.03.2020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90625" y="1252538"/>
            <a:ext cx="4506913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822269"/>
            <a:ext cx="5510530" cy="3945493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698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F1C502AF-6E7D-496F-8D41-9A68C2D751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39001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1" y="2824480"/>
            <a:ext cx="3810000" cy="449072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530" tIns="48765" rIns="97530" bIns="48765"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539" y="-986"/>
            <a:ext cx="9756139" cy="7316187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530" tIns="48765" rIns="97530" bIns="48765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71587" y="1845763"/>
            <a:ext cx="6025198" cy="1284593"/>
          </a:xfrm>
        </p:spPr>
        <p:txBody>
          <a:bodyPr bIns="9753" anchor="b"/>
          <a:lstStyle>
            <a:lvl1pPr>
              <a:defRPr sz="3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93096" y="2635654"/>
            <a:ext cx="6945206" cy="351210"/>
          </a:xfrm>
        </p:spPr>
        <p:txBody>
          <a:bodyPr tIns="9753">
            <a:normAutofit/>
          </a:bodyPr>
          <a:lstStyle>
            <a:lvl1pPr marL="0" indent="0" algn="l">
              <a:buNone/>
              <a:defRPr kumimoji="0" lang="en-US" sz="1500" b="0" i="0" u="none" strike="noStrike" kern="1200" cap="all" spc="427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876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52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2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0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38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258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135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01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7529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539" y="-986"/>
            <a:ext cx="9756139" cy="7316187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530" tIns="48765" rIns="97530" bIns="48765"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1" y="2824480"/>
            <a:ext cx="3810000" cy="449072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530" tIns="48765" rIns="97530" bIns="48765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74026" y="1841853"/>
            <a:ext cx="6027725" cy="1288010"/>
          </a:xfrm>
        </p:spPr>
        <p:txBody>
          <a:bodyPr bIns="9753" anchor="b"/>
          <a:lstStyle>
            <a:lvl1pPr algn="l">
              <a:defRPr kumimoji="0" lang="en-US" sz="34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7529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97229" y="2632857"/>
            <a:ext cx="6944563" cy="351130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500" b="0" i="0" u="none" strike="noStrike" kern="1200" cap="all" spc="427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8765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529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629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5059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382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2589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1354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0119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7529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77824" y="1170432"/>
            <a:ext cx="3413760" cy="3959962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3350" y="1170432"/>
            <a:ext cx="3413760" cy="3959962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7824" y="1170432"/>
            <a:ext cx="3413760" cy="585216"/>
          </a:xfrm>
        </p:spPr>
        <p:txBody>
          <a:bodyPr anchor="b">
            <a:normAutofit/>
          </a:bodyPr>
          <a:lstStyle>
            <a:lvl1pPr marL="0" indent="0">
              <a:buNone/>
              <a:defRPr lang="en-US" sz="1500" b="0" kern="1200" cap="all" spc="427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87650" indent="0">
              <a:buNone/>
              <a:defRPr sz="2100" b="1"/>
            </a:lvl2pPr>
            <a:lvl3pPr marL="975299" indent="0">
              <a:buNone/>
              <a:defRPr sz="1900" b="1"/>
            </a:lvl3pPr>
            <a:lvl4pPr marL="1462949" indent="0">
              <a:buNone/>
              <a:defRPr sz="1700" b="1"/>
            </a:lvl4pPr>
            <a:lvl5pPr marL="1950598" indent="0">
              <a:buNone/>
              <a:defRPr sz="1700" b="1"/>
            </a:lvl5pPr>
            <a:lvl6pPr marL="2438248" indent="0">
              <a:buNone/>
              <a:defRPr sz="1700" b="1"/>
            </a:lvl6pPr>
            <a:lvl7pPr marL="2925897" indent="0">
              <a:buNone/>
              <a:defRPr sz="1700" b="1"/>
            </a:lvl7pPr>
            <a:lvl8pPr marL="3413547" indent="0">
              <a:buNone/>
              <a:defRPr sz="1700" b="1"/>
            </a:lvl8pPr>
            <a:lvl9pPr marL="3901196" indent="0">
              <a:buNone/>
              <a:defRPr sz="1700" b="1"/>
            </a:lvl9pPr>
          </a:lstStyle>
          <a:p>
            <a:pPr marL="0" lvl="0" indent="0" algn="l" defTabSz="975299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73760" y="1815305"/>
            <a:ext cx="3413760" cy="3316224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3350" y="1170432"/>
            <a:ext cx="3413760" cy="585216"/>
          </a:xfrm>
        </p:spPr>
        <p:txBody>
          <a:bodyPr anchor="b">
            <a:normAutofit/>
          </a:bodyPr>
          <a:lstStyle>
            <a:lvl1pPr marL="0" indent="0">
              <a:buNone/>
              <a:defRPr lang="en-US" sz="1500" b="0" kern="1200" cap="all" spc="427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87650" indent="0">
              <a:buNone/>
              <a:defRPr sz="2100" b="1"/>
            </a:lvl2pPr>
            <a:lvl3pPr marL="975299" indent="0">
              <a:buNone/>
              <a:defRPr sz="1900" b="1"/>
            </a:lvl3pPr>
            <a:lvl4pPr marL="1462949" indent="0">
              <a:buNone/>
              <a:defRPr sz="1700" b="1"/>
            </a:lvl4pPr>
            <a:lvl5pPr marL="1950598" indent="0">
              <a:buNone/>
              <a:defRPr sz="1700" b="1"/>
            </a:lvl5pPr>
            <a:lvl6pPr marL="2438248" indent="0">
              <a:buNone/>
              <a:defRPr sz="1700" b="1"/>
            </a:lvl6pPr>
            <a:lvl7pPr marL="2925897" indent="0">
              <a:buNone/>
              <a:defRPr sz="1700" b="1"/>
            </a:lvl7pPr>
            <a:lvl8pPr marL="3413547" indent="0">
              <a:buNone/>
              <a:defRPr sz="1700" b="1"/>
            </a:lvl8pPr>
            <a:lvl9pPr marL="3901196" indent="0">
              <a:buNone/>
              <a:defRPr sz="1700" b="1"/>
            </a:lvl9pPr>
          </a:lstStyle>
          <a:p>
            <a:pPr marL="0" lvl="0" indent="0" algn="l" defTabSz="975299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3350" y="1815305"/>
            <a:ext cx="3413760" cy="3316224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1" y="2824480"/>
            <a:ext cx="3810000" cy="449072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530" tIns="48765" rIns="97530" bIns="48765"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62282" y="-462279"/>
            <a:ext cx="7315200" cy="8239763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530" tIns="48765" rIns="97530" bIns="48765" rtlCol="0" anchor="ctr"/>
          <a:lstStyle/>
          <a:p>
            <a:pPr marL="0" algn="ctr" defTabSz="975299" rtl="0" eaLnBrk="1" latinLnBrk="0" hangingPunct="1"/>
            <a:endParaRPr lang="en-US" sz="19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37259" y="1681177"/>
            <a:ext cx="5559552" cy="1162055"/>
          </a:xfrm>
        </p:spPr>
        <p:txBody>
          <a:bodyPr bIns="0" anchor="b"/>
          <a:lstStyle>
            <a:lvl1pPr algn="l">
              <a:defRPr kumimoji="0" lang="en-US" sz="30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7529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6189" y="2793507"/>
            <a:ext cx="4061631" cy="3546333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384484" y="2403611"/>
            <a:ext cx="6181077" cy="664868"/>
          </a:xfrm>
        </p:spPr>
        <p:txBody>
          <a:bodyPr>
            <a:normAutofit/>
          </a:bodyPr>
          <a:lstStyle>
            <a:lvl1pPr marL="0" indent="0">
              <a:buNone/>
              <a:defRPr lang="en-US" sz="15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87650" indent="0">
              <a:buNone/>
              <a:defRPr sz="1300"/>
            </a:lvl2pPr>
            <a:lvl3pPr marL="975299" indent="0">
              <a:buNone/>
              <a:defRPr sz="1100"/>
            </a:lvl3pPr>
            <a:lvl4pPr marL="1462949" indent="0">
              <a:buNone/>
              <a:defRPr sz="1000"/>
            </a:lvl4pPr>
            <a:lvl5pPr marL="1950598" indent="0">
              <a:buNone/>
              <a:defRPr sz="1000"/>
            </a:lvl5pPr>
            <a:lvl6pPr marL="2438248" indent="0">
              <a:buNone/>
              <a:defRPr sz="1000"/>
            </a:lvl6pPr>
            <a:lvl7pPr marL="2925897" indent="0">
              <a:buNone/>
              <a:defRPr sz="1000"/>
            </a:lvl7pPr>
            <a:lvl8pPr marL="3413547" indent="0">
              <a:buNone/>
              <a:defRPr sz="1000"/>
            </a:lvl8pPr>
            <a:lvl9pPr marL="3901196" indent="0">
              <a:buNone/>
              <a:defRPr sz="1000"/>
            </a:lvl9pPr>
          </a:lstStyle>
          <a:p>
            <a:pPr marL="0" marR="0" lvl="0" indent="0" algn="l" defTabSz="975299" rtl="0" eaLnBrk="1" fontAlgn="auto" latinLnBrk="0" hangingPunct="1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164081" y="0"/>
            <a:ext cx="7589520" cy="73152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9506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1" y="2824480"/>
            <a:ext cx="3810000" cy="449072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530" tIns="48765" rIns="97530" bIns="48765"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" y="5384800"/>
            <a:ext cx="3810000" cy="193040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530" tIns="48765" rIns="97530" bIns="48765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15943" y="1832001"/>
            <a:ext cx="5852160" cy="925274"/>
          </a:xfrm>
        </p:spPr>
        <p:txBody>
          <a:bodyPr anchor="b"/>
          <a:lstStyle>
            <a:lvl1pPr algn="l">
              <a:defRPr sz="30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19712" y="2325897"/>
            <a:ext cx="6502981" cy="790042"/>
          </a:xfrm>
        </p:spPr>
        <p:txBody>
          <a:bodyPr/>
          <a:lstStyle>
            <a:lvl1pPr marL="0" indent="0">
              <a:buNone/>
              <a:defRPr sz="1500">
                <a:solidFill>
                  <a:schemeClr val="tx2"/>
                </a:solidFill>
              </a:defRPr>
            </a:lvl1pPr>
            <a:lvl2pPr marL="487650" indent="0">
              <a:buNone/>
              <a:defRPr sz="1300"/>
            </a:lvl2pPr>
            <a:lvl3pPr marL="975299" indent="0">
              <a:buNone/>
              <a:defRPr sz="1100"/>
            </a:lvl3pPr>
            <a:lvl4pPr marL="1462949" indent="0">
              <a:buNone/>
              <a:defRPr sz="1000"/>
            </a:lvl4pPr>
            <a:lvl5pPr marL="1950598" indent="0">
              <a:buNone/>
              <a:defRPr sz="1000"/>
            </a:lvl5pPr>
            <a:lvl6pPr marL="2438248" indent="0">
              <a:buNone/>
              <a:defRPr sz="1000"/>
            </a:lvl6pPr>
            <a:lvl7pPr marL="2925897" indent="0">
              <a:buNone/>
              <a:defRPr sz="1000"/>
            </a:lvl7pPr>
            <a:lvl8pPr marL="3413547" indent="0">
              <a:buNone/>
              <a:defRPr sz="1000"/>
            </a:lvl8pPr>
            <a:lvl9pPr marL="3901196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1360" y="292948"/>
            <a:ext cx="2194560" cy="499025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7680" y="292948"/>
            <a:ext cx="6421120" cy="499025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rgbClr val="404040"/>
                </a:solidFill>
                <a:latin typeface="Gothic Uralic"/>
                <a:cs typeface="Gothic Uralic"/>
              </a:defRPr>
            </a:lvl1pPr>
          </a:lstStyle>
          <a:p>
            <a:pPr marL="10160">
              <a:spcBef>
                <a:spcPts val="84"/>
              </a:spcBef>
            </a:pPr>
            <a:endParaRPr lang="ru-RU" spc="-8"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E14622-3975-43B9-9300-4F8F9FC5F67F}" type="datetime1">
              <a:rPr lang="ru-RU" smtClean="0"/>
              <a:pPr/>
              <a:t>16.03.2020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60" b="0" i="0">
                <a:solidFill>
                  <a:srgbClr val="7E7E7E"/>
                </a:solidFill>
                <a:latin typeface="Gothic Uralic"/>
                <a:cs typeface="Gothic Uralic"/>
              </a:defRPr>
            </a:lvl1pPr>
          </a:lstStyle>
          <a:p>
            <a:pPr marL="97028">
              <a:spcBef>
                <a:spcPts val="84"/>
              </a:spcBef>
            </a:pPr>
            <a:fld id="{81D60167-4931-47E6-BA6A-407CBD079E47}" type="slidenum">
              <a:rPr lang="ru-RU" smtClean="0"/>
              <a:pPr marL="97028">
                <a:spcBef>
                  <a:spcPts val="84"/>
                </a:spcBef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65364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3/16/2020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9153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3/16/2020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38854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3/16/2020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6498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3/16/2020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6777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3/16/2020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7992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3/16/2020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489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3/16/2020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4371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3/16/2020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6455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3/16/2020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9348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3/16/2020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352576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3/16/2020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811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540" y="5387342"/>
            <a:ext cx="3812541" cy="1927859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530" tIns="48765" rIns="97530" bIns="48765"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539" y="5388045"/>
            <a:ext cx="9756139" cy="1927156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530" tIns="48765" rIns="97530" bIns="48765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77824" y="390144"/>
            <a:ext cx="8022336" cy="585216"/>
          </a:xfrm>
          <a:prstGeom prst="rect">
            <a:avLst/>
          </a:prstGeom>
        </p:spPr>
        <p:txBody>
          <a:bodyPr vert="horz" lIns="97530" tIns="48765" rIns="97530" bIns="48765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7824" y="1174004"/>
            <a:ext cx="8022336" cy="3818506"/>
          </a:xfrm>
          <a:prstGeom prst="rect">
            <a:avLst/>
          </a:prstGeom>
        </p:spPr>
        <p:txBody>
          <a:bodyPr vert="horz" lIns="97530" tIns="48765" rIns="97530" bIns="48765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14579" y="6261811"/>
            <a:ext cx="2321357" cy="214579"/>
          </a:xfrm>
          <a:prstGeom prst="rect">
            <a:avLst/>
          </a:prstGeom>
        </p:spPr>
        <p:txBody>
          <a:bodyPr vert="horz" lIns="97530" tIns="48765" rIns="97530" bIns="48765" rtlCol="0" anchor="ctr"/>
          <a:lstStyle>
            <a:lvl1pPr algn="l">
              <a:defRPr sz="13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52015" y="6704130"/>
            <a:ext cx="5039360" cy="292608"/>
          </a:xfrm>
          <a:prstGeom prst="rect">
            <a:avLst/>
          </a:prstGeom>
        </p:spPr>
        <p:txBody>
          <a:bodyPr vert="horz" lIns="97530" tIns="48765" rIns="97530" bIns="48765" rtlCol="0" anchor="ctr"/>
          <a:lstStyle>
            <a:lvl1pPr algn="r">
              <a:defRPr sz="1100" cap="all" spc="213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961107" y="6582210"/>
            <a:ext cx="536448" cy="536448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753" tIns="9753" rIns="9753" bIns="9753" rtlCol="0" anchor="ctr">
            <a:normAutofit/>
          </a:bodyPr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96" r:id="rId12"/>
  </p:sldLayoutIdLst>
  <p:txStyles>
    <p:titleStyle>
      <a:lvl1pPr algn="l" defTabSz="975299" rtl="0" eaLnBrk="1" latinLnBrk="0" hangingPunct="1">
        <a:spcBef>
          <a:spcPct val="0"/>
        </a:spcBef>
        <a:buNone/>
        <a:defRPr sz="3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5737" indent="-365737" algn="l" defTabSz="975299" rtl="0" eaLnBrk="1" latinLnBrk="0" hangingPunct="1">
        <a:spcBef>
          <a:spcPts val="853"/>
        </a:spcBef>
        <a:buFont typeface="Arial" pitchFamily="34" charset="0"/>
        <a:buNone/>
        <a:defRPr sz="17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85307" indent="-185307" algn="l" defTabSz="975299" rtl="0" eaLnBrk="1" latinLnBrk="0" hangingPunct="1">
        <a:spcBef>
          <a:spcPts val="320"/>
        </a:spcBef>
        <a:buClr>
          <a:schemeClr val="accent2"/>
        </a:buClr>
        <a:buFont typeface="Wingdings" pitchFamily="2" charset="2"/>
        <a:buChar char="§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429132" indent="-175554" algn="l" defTabSz="975299" rtl="0" eaLnBrk="1" latinLnBrk="0" hangingPunct="1">
        <a:spcBef>
          <a:spcPts val="320"/>
        </a:spcBef>
        <a:buClr>
          <a:schemeClr val="accent2"/>
        </a:buClr>
        <a:buFont typeface="Wingdings" pitchFamily="2" charset="2"/>
        <a:buChar char="§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672956" indent="-175554" algn="l" defTabSz="975299" rtl="0" eaLnBrk="1" latinLnBrk="0" hangingPunct="1">
        <a:spcBef>
          <a:spcPts val="320"/>
        </a:spcBef>
        <a:buClr>
          <a:schemeClr val="accent2"/>
        </a:buClr>
        <a:buFont typeface="Wingdings" pitchFamily="2" charset="2"/>
        <a:buChar char="§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916781" indent="-185307" algn="l" defTabSz="975299" rtl="0" eaLnBrk="1" latinLnBrk="0" hangingPunct="1">
        <a:spcBef>
          <a:spcPts val="320"/>
        </a:spcBef>
        <a:buClr>
          <a:schemeClr val="accent2"/>
        </a:buClr>
        <a:buFont typeface="Wingdings" pitchFamily="2" charset="2"/>
        <a:buChar char="§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1170359" indent="-185307" algn="l" defTabSz="975299" rtl="0" eaLnBrk="1" latinLnBrk="0" hangingPunct="1">
        <a:spcBef>
          <a:spcPts val="320"/>
        </a:spcBef>
        <a:buClr>
          <a:schemeClr val="accent2"/>
        </a:buClr>
        <a:buFont typeface="Wingdings" pitchFamily="2" charset="2"/>
        <a:buChar char="§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1443443" indent="-175554" algn="l" defTabSz="975299" rtl="0" eaLnBrk="1" latinLnBrk="0" hangingPunct="1">
        <a:spcBef>
          <a:spcPts val="320"/>
        </a:spcBef>
        <a:buClr>
          <a:schemeClr val="accent2"/>
        </a:buClr>
        <a:buFont typeface="Wingdings" pitchFamily="2" charset="2"/>
        <a:buChar char="§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687267" indent="-175554" algn="l" defTabSz="975299" rtl="0" eaLnBrk="1" latinLnBrk="0" hangingPunct="1">
        <a:spcBef>
          <a:spcPts val="320"/>
        </a:spcBef>
        <a:buClr>
          <a:schemeClr val="accent2"/>
        </a:buClr>
        <a:buFont typeface="Wingdings" pitchFamily="2" charset="2"/>
        <a:buChar char="§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1911586" indent="-175554" algn="l" defTabSz="975299" rtl="0" eaLnBrk="1" latinLnBrk="0" hangingPunct="1">
        <a:spcBef>
          <a:spcPts val="320"/>
        </a:spcBef>
        <a:buClr>
          <a:schemeClr val="accent2"/>
        </a:buClr>
        <a:buFont typeface="Wingdings" pitchFamily="2" charset="2"/>
        <a:buChar char="§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52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7650" algn="l" defTabSz="9752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5299" algn="l" defTabSz="9752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2949" algn="l" defTabSz="9752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0598" algn="l" defTabSz="9752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38248" algn="l" defTabSz="9752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25897" algn="l" defTabSz="9752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13547" algn="l" defTabSz="9752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01196" algn="l" defTabSz="9752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3/16/2020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4699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5.jpeg"/><Relationship Id="rId7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image" Target="../media/image11.jpeg"/><Relationship Id="rId5" Type="http://schemas.openxmlformats.org/officeDocument/2006/relationships/image" Target="../media/image6.jpeg"/><Relationship Id="rId10" Type="http://schemas.openxmlformats.org/officeDocument/2006/relationships/image" Target="../media/image10.jpeg"/><Relationship Id="rId4" Type="http://schemas.microsoft.com/office/2007/relationships/hdphoto" Target="../media/hdphoto1.wdp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 ?><Relationships xmlns="http://schemas.openxmlformats.org/package/2006/relationships"><Relationship Id="rId3" Target="../media/image13.jpeg" Type="http://schemas.openxmlformats.org/officeDocument/2006/relationships/image"/><Relationship Id="rId2" Target="../media/image12.png" Type="http://schemas.openxmlformats.org/officeDocument/2006/relationships/image"/><Relationship Id="rId1" Target="../slideLayouts/slideLayout7.xml" Type="http://schemas.openxmlformats.org/officeDocument/2006/relationships/slideLayout"/><Relationship Id="rId4" Target="../media/image14.png" Type="http://schemas.openxmlformats.org/officeDocument/2006/relationships/image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 ?><Relationships xmlns="http://schemas.openxmlformats.org/package/2006/relationships"><Relationship Id="rId2" Target="../media/image20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1.xml.rels><?xml version="1.0" encoding="UTF-8" standalone="yes" ?><Relationships xmlns="http://schemas.openxmlformats.org/package/2006/relationships"><Relationship Id="rId3" Target="../media/image24.jpeg" Type="http://schemas.openxmlformats.org/officeDocument/2006/relationships/image"/><Relationship Id="rId7" Target="../media/image27.jpeg" Type="http://schemas.openxmlformats.org/officeDocument/2006/relationships/image"/><Relationship Id="rId2" Target="../media/image23.jpeg" Type="http://schemas.openxmlformats.org/officeDocument/2006/relationships/image"/><Relationship Id="rId1" Target="../slideLayouts/slideLayout7.xml" Type="http://schemas.openxmlformats.org/officeDocument/2006/relationships/slideLayout"/><Relationship Id="rId6" Target="../media/image26.jpeg" Type="http://schemas.openxmlformats.org/officeDocument/2006/relationships/image"/><Relationship Id="rId5" Target="../media/image25.jpeg" Type="http://schemas.openxmlformats.org/officeDocument/2006/relationships/image"/><Relationship Id="rId4" Target="../media/hdphoto5.wdp" Type="http://schemas.microsoft.com/office/2007/relationships/hdphoto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7" Type="http://schemas.microsoft.com/office/2007/relationships/hdphoto" Target="../media/hdphoto9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microsoft.com/office/2007/relationships/hdphoto" Target="../media/hdphoto8.wdp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microsoft.com/office/2007/relationships/hdphoto" Target="../media/hdphoto10.wdp"/><Relationship Id="rId7" Type="http://schemas.openxmlformats.org/officeDocument/2006/relationships/diagramData" Target="../diagrams/data1.xm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11" Type="http://schemas.microsoft.com/office/2007/relationships/diagramDrawing" Target="../diagrams/drawing1.xml"/><Relationship Id="rId5" Type="http://schemas.microsoft.com/office/2007/relationships/hdphoto" Target="../media/hdphoto11.wdp"/><Relationship Id="rId10" Type="http://schemas.openxmlformats.org/officeDocument/2006/relationships/diagramColors" Target="../diagrams/colors1.xml"/><Relationship Id="rId4" Type="http://schemas.openxmlformats.org/officeDocument/2006/relationships/image" Target="../media/image35.jpeg"/><Relationship Id="rId9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Relationship Id="rId9" Type="http://schemas.openxmlformats.org/officeDocument/2006/relationships/image" Target="../media/image4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 ?><Relationships xmlns="http://schemas.openxmlformats.org/package/2006/relationships"><Relationship Id="rId3" Target="../media/image53.jpeg" Type="http://schemas.openxmlformats.org/officeDocument/2006/relationships/image"/><Relationship Id="rId2" Target="../media/image52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 ?><Relationships xmlns="http://schemas.openxmlformats.org/package/2006/relationships"><Relationship Id="rId3" Target="../media/hdphoto12.wdp" Type="http://schemas.microsoft.com/office/2007/relationships/hdphoto"/><Relationship Id="rId2" Target="../media/image54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56.jpeg" Type="http://schemas.openxmlformats.org/officeDocument/2006/relationships/image"/><Relationship Id="rId4" Target="../media/image55.jpeg" Type="http://schemas.openxmlformats.org/officeDocument/2006/relationships/image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7" Type="http://schemas.microsoft.com/office/2007/relationships/hdphoto" Target="../media/hdphoto1.wdp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microsoft.com/office/2007/relationships/hdphoto" Target="../media/hdphoto14.wdp"/><Relationship Id="rId4" Type="http://schemas.openxmlformats.org/officeDocument/2006/relationships/image" Target="../media/image59.jpeg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32.xml.rels><?xml version="1.0" encoding="UTF-8" standalone="yes" ?><Relationships xmlns="http://schemas.openxmlformats.org/package/2006/relationships"><Relationship Id="rId3" Target="../media/image63.jpeg" Type="http://schemas.openxmlformats.org/officeDocument/2006/relationships/image"/><Relationship Id="rId2" Target="../media/image62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7.wdp"/><Relationship Id="rId4" Type="http://schemas.openxmlformats.org/officeDocument/2006/relationships/image" Target="../media/image70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 ?><Relationships xmlns="http://schemas.openxmlformats.org/package/2006/relationships"><Relationship Id="rId3" Target="../media/image81.jpeg" Type="http://schemas.openxmlformats.org/officeDocument/2006/relationships/image"/><Relationship Id="rId2" Target="../media/image80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jpeg"/><Relationship Id="rId5" Type="http://schemas.microsoft.com/office/2007/relationships/hdphoto" Target="../media/hdphoto19.wdp"/><Relationship Id="rId4" Type="http://schemas.openxmlformats.org/officeDocument/2006/relationships/image" Target="../media/image83.jpeg"/></Relationships>
</file>

<file path=ppt/slides/_rels/slide41.xml.rels><?xml version="1.0" encoding="UTF-8" standalone="yes" ?><Relationships xmlns="http://schemas.openxmlformats.org/package/2006/relationships"><Relationship Id="rId2" Target="../media/image85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42.xml.rels><?xml version="1.0" encoding="UTF-8" standalone="yes" ?><Relationships xmlns="http://schemas.openxmlformats.org/package/2006/relationships"><Relationship Id="rId3" Target="../media/image87.jpeg" Type="http://schemas.openxmlformats.org/officeDocument/2006/relationships/image"/><Relationship Id="rId2" Target="../media/image86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-184573" y="489248"/>
            <a:ext cx="6552728" cy="1689693"/>
          </a:xfrm>
          <a:prstGeom prst="rect">
            <a:avLst/>
          </a:prstGeom>
          <a:noFill/>
        </p:spPr>
        <p:txBody>
          <a:bodyPr wrap="square" lIns="73152" tIns="36576" rIns="73152" bIns="36576">
            <a:spAutoFit/>
          </a:bodyPr>
          <a:lstStyle/>
          <a:p>
            <a:pPr marL="274320" indent="-274320"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defRPr/>
            </a:pPr>
            <a:r>
              <a:rPr lang="ru-RU" sz="3500" b="1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</a:rPr>
              <a:t>Отчет главы Дубенского</a:t>
            </a:r>
            <a:r>
              <a:rPr lang="ru-RU" sz="35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ru-RU" sz="3500" b="1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</a:rPr>
              <a:t>муниципального района</a:t>
            </a:r>
            <a:r>
              <a:rPr lang="ru-RU" sz="35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ru-RU" sz="3500" b="1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</a:rPr>
              <a:t>по итогам 2019 года</a:t>
            </a:r>
            <a:endParaRPr lang="ru-RU" sz="3500" b="1" kern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latin typeface="Times New Roman" pitchFamily="18" charset="0"/>
            </a:endParaRPr>
          </a:p>
        </p:txBody>
      </p:sp>
      <p:pic>
        <p:nvPicPr>
          <p:cNvPr id="1027" name="Picture 3" descr="C:\Users\Закупки\Desktop\ИТОГИ 2019\IMG_192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0296" y="2918321"/>
            <a:ext cx="3703050" cy="24687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G:\фотографии\i_(1)7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84912" y="0"/>
            <a:ext cx="3877335" cy="258699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Закупки\Desktop\общее\ЕД\IMG-a29dae99e24920c82d4c015ed1c33e31-V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654" y="4967125"/>
            <a:ext cx="6578937" cy="239181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Закупки\Desktop\ИТОГИ 2019\новый кирпич.jp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959970" y="4131550"/>
            <a:ext cx="1849883" cy="167115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Закупки\Desktop\ИТОГИ 2019\логотип-конкурса-2019-года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897" b="100000" l="0" r="99798">
                        <a14:foregroundMark x1="40606" y1="47085" x2="40606" y2="47085"/>
                        <a14:foregroundMark x1="42424" y1="47085" x2="42424" y2="47085"/>
                        <a14:foregroundMark x1="61212" y1="22197" x2="61212" y2="22197"/>
                        <a14:foregroundMark x1="54545" y1="84978" x2="54545" y2="84978"/>
                        <a14:foregroundMark x1="52121" y1="85202" x2="52121" y2="85202"/>
                        <a14:foregroundMark x1="36768" y1="83857" x2="36768" y2="83857"/>
                        <a14:foregroundMark x1="35152" y1="85202" x2="35152" y2="852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46165" y="4152671"/>
            <a:ext cx="927375" cy="835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Закупки\Desktop\ИТОГИ 2019\фото магазины\IMG_20200127_110649.jpg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341472" y="4619410"/>
            <a:ext cx="3612145" cy="24804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Закупки\Desktop\ИТОГИ 2019\IMG_9181.jp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65032" y="2677661"/>
            <a:ext cx="2788568" cy="185687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Закупки\Desktop\ИТОГИ 2019\1561719189-stolica-s-su-23_novyj-razmer-900x600.jpg"/>
          <p:cNvPicPr>
            <a:picLocks noChangeAspect="1" noChangeArrowheads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861576" y="2504289"/>
            <a:ext cx="3269963" cy="211512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943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76459221"/>
              </p:ext>
            </p:extLst>
          </p:nvPr>
        </p:nvGraphicFramePr>
        <p:xfrm>
          <a:off x="376206" y="0"/>
          <a:ext cx="9144064" cy="5229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3876668" y="5586426"/>
            <a:ext cx="5593460" cy="93610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Всего доходов – 314587,4 тыс. руб.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91752" y="6706320"/>
            <a:ext cx="9845352" cy="585216"/>
          </a:xfrm>
        </p:spPr>
        <p:txBody>
          <a:bodyPr/>
          <a:lstStyle/>
          <a:p>
            <a:pPr algn="ctr"/>
            <a:r>
              <a:rPr lang="ru-RU" sz="2000" dirty="0" smtClean="0">
                <a:cs typeface="Traditional Arabic" pitchFamily="18" charset="-78"/>
              </a:rPr>
              <a:t>Всего налоговых и неналоговых доходов 48 106,2 </a:t>
            </a:r>
            <a:r>
              <a:rPr lang="ru-RU" sz="2000" dirty="0" err="1" smtClean="0">
                <a:cs typeface="Traditional Arabic" pitchFamily="18" charset="-78"/>
              </a:rPr>
              <a:t>тыс.руб</a:t>
            </a:r>
            <a:r>
              <a:rPr lang="ru-RU" sz="2000" dirty="0" smtClean="0">
                <a:cs typeface="Traditional Arabic" pitchFamily="18" charset="-78"/>
              </a:rPr>
              <a:t>. 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841744"/>
              </p:ext>
            </p:extLst>
          </p:nvPr>
        </p:nvGraphicFramePr>
        <p:xfrm>
          <a:off x="-62304" y="1137320"/>
          <a:ext cx="9145016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1060376" y="0"/>
            <a:ext cx="8022336" cy="585216"/>
          </a:xfrm>
          <a:prstGeom prst="rect">
            <a:avLst/>
          </a:prstGeom>
        </p:spPr>
        <p:txBody>
          <a:bodyPr vert="horz" lIns="97530" tIns="48765" rIns="97530" bIns="48765" rtlCol="0" anchor="ctr">
            <a:noAutofit/>
          </a:bodyPr>
          <a:lstStyle>
            <a:lvl1pPr algn="l" defTabSz="975299" rtl="0" eaLnBrk="1" latinLnBrk="0" hangingPunct="1">
              <a:spcBef>
                <a:spcPct val="0"/>
              </a:spcBef>
              <a:buNone/>
              <a:defRPr sz="3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dirty="0" smtClean="0"/>
              <a:t>Структура собственных доходов 2019 г.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26863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0788546"/>
              </p:ext>
            </p:extLst>
          </p:nvPr>
        </p:nvGraphicFramePr>
        <p:xfrm>
          <a:off x="0" y="0"/>
          <a:ext cx="9305956" cy="62498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3376602" y="6372244"/>
            <a:ext cx="6109280" cy="64807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Всего расходов бюджета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307965 тыс. руб.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14754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713721"/>
              </p:ext>
            </p:extLst>
          </p:nvPr>
        </p:nvGraphicFramePr>
        <p:xfrm>
          <a:off x="124272" y="417240"/>
          <a:ext cx="5976664" cy="3168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Диаграмм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5468537"/>
              </p:ext>
            </p:extLst>
          </p:nvPr>
        </p:nvGraphicFramePr>
        <p:xfrm>
          <a:off x="2932584" y="3729608"/>
          <a:ext cx="6821016" cy="3240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4" name="Прямая соединительная линия 3"/>
          <p:cNvCxnSpPr/>
          <p:nvPr/>
        </p:nvCxnSpPr>
        <p:spPr>
          <a:xfrm>
            <a:off x="268288" y="3729608"/>
            <a:ext cx="907300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821016" y="1497360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Cambria" panose="02040503050406030204" pitchFamily="18" charset="0"/>
              </a:rPr>
              <a:t>Темп роста – 127%</a:t>
            </a:r>
            <a:endParaRPr lang="ru-RU" dirty="0">
              <a:latin typeface="Cambria" panose="020405030504060302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0336" y="5745832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Cambria" panose="02040503050406030204" pitchFamily="18" charset="0"/>
              </a:rPr>
              <a:t>Темп роста – 10</a:t>
            </a:r>
            <a:r>
              <a:rPr lang="en-US" dirty="0" smtClean="0">
                <a:latin typeface="Cambria" panose="02040503050406030204" pitchFamily="18" charset="0"/>
              </a:rPr>
              <a:t>1</a:t>
            </a:r>
            <a:r>
              <a:rPr lang="ru-RU" dirty="0" smtClean="0">
                <a:latin typeface="Cambria" panose="02040503050406030204" pitchFamily="18" charset="0"/>
              </a:rPr>
              <a:t>,</a:t>
            </a:r>
            <a:r>
              <a:rPr lang="en-US" dirty="0">
                <a:latin typeface="Cambria" panose="02040503050406030204" pitchFamily="18" charset="0"/>
              </a:rPr>
              <a:t>7</a:t>
            </a:r>
            <a:r>
              <a:rPr lang="ru-RU" dirty="0" smtClean="0">
                <a:latin typeface="Cambria" panose="02040503050406030204" pitchFamily="18" charset="0"/>
              </a:rPr>
              <a:t>%</a:t>
            </a:r>
            <a:endParaRPr lang="ru-RU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7785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63320" y="3190432"/>
            <a:ext cx="8653196" cy="481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2800" spc="336" dirty="0">
                <a:solidFill>
                  <a:srgbClr val="1F375B"/>
                </a:solidFill>
                <a:latin typeface="Sifonn"/>
              </a:rPr>
              <a:t>АГРАРНЫЙ СЕКТОР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1484696" y="4011708"/>
            <a:ext cx="6610445" cy="63900"/>
            <a:chOff x="0" y="0"/>
            <a:chExt cx="8813927" cy="8519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813926" cy="85199"/>
            </a:xfrm>
            <a:custGeom>
              <a:avLst/>
              <a:gdLst/>
              <a:ahLst/>
              <a:cxnLst/>
              <a:rect l="l" t="t" r="r" b="b"/>
              <a:pathLst>
                <a:path w="8813926" h="85199">
                  <a:moveTo>
                    <a:pt x="0" y="0"/>
                  </a:moveTo>
                  <a:lnTo>
                    <a:pt x="8813926" y="0"/>
                  </a:lnTo>
                  <a:lnTo>
                    <a:pt x="8813926" y="85199"/>
                  </a:lnTo>
                  <a:lnTo>
                    <a:pt x="0" y="85199"/>
                  </a:lnTo>
                  <a:close/>
                </a:path>
              </a:pathLst>
            </a:custGeom>
            <a:solidFill>
              <a:srgbClr val="1F375B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1484696" y="2936541"/>
            <a:ext cx="6610445" cy="63900"/>
            <a:chOff x="0" y="0"/>
            <a:chExt cx="8813927" cy="85199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813926" cy="85199"/>
            </a:xfrm>
            <a:custGeom>
              <a:avLst/>
              <a:gdLst/>
              <a:ahLst/>
              <a:cxnLst/>
              <a:rect l="l" t="t" r="r" b="b"/>
              <a:pathLst>
                <a:path w="8813926" h="85199">
                  <a:moveTo>
                    <a:pt x="0" y="0"/>
                  </a:moveTo>
                  <a:lnTo>
                    <a:pt x="8813926" y="0"/>
                  </a:lnTo>
                  <a:lnTo>
                    <a:pt x="8813926" y="85199"/>
                  </a:lnTo>
                  <a:lnTo>
                    <a:pt x="0" y="85199"/>
                  </a:lnTo>
                  <a:close/>
                </a:path>
              </a:pathLst>
            </a:custGeom>
            <a:solidFill>
              <a:srgbClr val="1F375B"/>
            </a:solidFill>
          </p:spPr>
        </p:sp>
      </p:grpSp>
      <p:sp>
        <p:nvSpPr>
          <p:cNvPr id="7" name="TextBox 7"/>
          <p:cNvSpPr txBox="1"/>
          <p:nvPr/>
        </p:nvSpPr>
        <p:spPr>
          <a:xfrm>
            <a:off x="628328" y="5886251"/>
            <a:ext cx="3135583" cy="7437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100" spc="42" dirty="0" err="1">
                <a:solidFill>
                  <a:srgbClr val="1F375B"/>
                </a:solidFill>
                <a:latin typeface="Open Sans"/>
              </a:rPr>
              <a:t>Произведено</a:t>
            </a:r>
            <a:r>
              <a:rPr lang="en-US" sz="2100" spc="42" dirty="0">
                <a:solidFill>
                  <a:srgbClr val="1F375B"/>
                </a:solidFill>
                <a:latin typeface="Open Sans"/>
              </a:rPr>
              <a:t> </a:t>
            </a:r>
            <a:r>
              <a:rPr lang="en-US" sz="2100" spc="42" dirty="0" err="1">
                <a:solidFill>
                  <a:srgbClr val="1F375B"/>
                </a:solidFill>
                <a:latin typeface="Open Sans"/>
              </a:rPr>
              <a:t>молока</a:t>
            </a:r>
            <a:endParaRPr lang="en-US" sz="2100" spc="42" dirty="0">
              <a:solidFill>
                <a:srgbClr val="1F375B"/>
              </a:solidFill>
              <a:latin typeface="Open Sans"/>
            </a:endParaRPr>
          </a:p>
          <a:p>
            <a:pPr algn="ctr">
              <a:lnSpc>
                <a:spcPts val="2940"/>
              </a:lnSpc>
            </a:pPr>
            <a:r>
              <a:rPr lang="ru-RU" sz="2100" b="1" i="1" spc="42" dirty="0" smtClean="0">
                <a:solidFill>
                  <a:srgbClr val="1F375B"/>
                </a:solidFill>
                <a:latin typeface="Open Sans"/>
              </a:rPr>
              <a:t>16242</a:t>
            </a:r>
            <a:r>
              <a:rPr lang="en-US" sz="2100" b="1" i="1" spc="42" dirty="0" smtClean="0">
                <a:solidFill>
                  <a:srgbClr val="1F375B"/>
                </a:solidFill>
                <a:latin typeface="Open Sans"/>
              </a:rPr>
              <a:t> </a:t>
            </a:r>
            <a:r>
              <a:rPr lang="en-US" sz="2100" b="1" i="1" spc="42" dirty="0" err="1" smtClean="0">
                <a:solidFill>
                  <a:srgbClr val="1F375B"/>
                </a:solidFill>
                <a:latin typeface="Open Sans"/>
              </a:rPr>
              <a:t>тонн</a:t>
            </a:r>
            <a:r>
              <a:rPr lang="ru-RU" sz="2100" b="1" i="1" spc="42" dirty="0" smtClean="0">
                <a:solidFill>
                  <a:srgbClr val="1F375B"/>
                </a:solidFill>
                <a:latin typeface="Open Sans"/>
              </a:rPr>
              <a:t>ы</a:t>
            </a:r>
            <a:endParaRPr lang="en-US" sz="2100" b="1" i="1" spc="42" dirty="0">
              <a:solidFill>
                <a:srgbClr val="1F375B"/>
              </a:solidFill>
              <a:latin typeface="Open Sans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5681380" y="5820803"/>
            <a:ext cx="2948783" cy="7437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100" spc="42" dirty="0" err="1">
                <a:solidFill>
                  <a:srgbClr val="1F375B"/>
                </a:solidFill>
                <a:latin typeface="Open Sans"/>
              </a:rPr>
              <a:t>Произведено</a:t>
            </a:r>
            <a:r>
              <a:rPr lang="en-US" sz="2100" spc="42" dirty="0">
                <a:solidFill>
                  <a:srgbClr val="1F375B"/>
                </a:solidFill>
                <a:latin typeface="Open Sans"/>
              </a:rPr>
              <a:t> </a:t>
            </a:r>
            <a:r>
              <a:rPr lang="en-US" sz="2100" spc="42" dirty="0" err="1">
                <a:solidFill>
                  <a:srgbClr val="1F375B"/>
                </a:solidFill>
                <a:latin typeface="Open Sans"/>
              </a:rPr>
              <a:t>мяса</a:t>
            </a:r>
            <a:endParaRPr lang="en-US" sz="2100" spc="42" dirty="0">
              <a:solidFill>
                <a:srgbClr val="1F375B"/>
              </a:solidFill>
              <a:latin typeface="Open Sans"/>
            </a:endParaRPr>
          </a:p>
          <a:p>
            <a:pPr algn="ctr">
              <a:lnSpc>
                <a:spcPts val="2940"/>
              </a:lnSpc>
            </a:pPr>
            <a:r>
              <a:rPr lang="ru-RU" sz="2100" b="1" i="1" spc="42" dirty="0" smtClean="0">
                <a:solidFill>
                  <a:srgbClr val="1F375B"/>
                </a:solidFill>
                <a:latin typeface="Open Sans"/>
              </a:rPr>
              <a:t>5059</a:t>
            </a:r>
            <a:r>
              <a:rPr lang="en-US" sz="2100" b="1" i="1" spc="42" dirty="0" smtClean="0">
                <a:solidFill>
                  <a:srgbClr val="1F375B"/>
                </a:solidFill>
                <a:latin typeface="Open Sans"/>
              </a:rPr>
              <a:t> </a:t>
            </a:r>
            <a:r>
              <a:rPr lang="en-US" sz="2100" b="1" i="1" spc="42" dirty="0" err="1">
                <a:solidFill>
                  <a:srgbClr val="1F375B"/>
                </a:solidFill>
                <a:latin typeface="Open Sans"/>
              </a:rPr>
              <a:t>тонн</a:t>
            </a:r>
            <a:endParaRPr lang="en-US" sz="2100" b="1" i="1" spc="42" dirty="0">
              <a:solidFill>
                <a:srgbClr val="1F375B"/>
              </a:solidFill>
              <a:latin typeface="Open Sans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3220616" y="1969624"/>
            <a:ext cx="4346884" cy="7243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100" spc="42" dirty="0">
                <a:solidFill>
                  <a:srgbClr val="1F375B"/>
                </a:solidFill>
                <a:latin typeface="Open Sans"/>
              </a:rPr>
              <a:t> </a:t>
            </a:r>
            <a:r>
              <a:rPr lang="en-US" sz="2100" spc="42" dirty="0" err="1">
                <a:solidFill>
                  <a:srgbClr val="1F375B"/>
                </a:solidFill>
                <a:latin typeface="Cambria" panose="02040503050406030204" pitchFamily="18" charset="0"/>
              </a:rPr>
              <a:t>Входим</a:t>
            </a:r>
            <a:r>
              <a:rPr lang="en-US" sz="2100" spc="42" dirty="0">
                <a:solidFill>
                  <a:srgbClr val="1F375B"/>
                </a:solidFill>
                <a:latin typeface="Cambria" panose="02040503050406030204" pitchFamily="18" charset="0"/>
              </a:rPr>
              <a:t> в </a:t>
            </a:r>
            <a:r>
              <a:rPr lang="en-US" sz="2100" b="1" i="1" spc="42" dirty="0">
                <a:solidFill>
                  <a:srgbClr val="1F375B"/>
                </a:solidFill>
                <a:latin typeface="Cambria" panose="02040503050406030204" pitchFamily="18" charset="0"/>
              </a:rPr>
              <a:t>6 </a:t>
            </a:r>
            <a:r>
              <a:rPr lang="en-US" sz="2100" b="1" i="1" spc="42" dirty="0" err="1">
                <a:solidFill>
                  <a:srgbClr val="1F375B"/>
                </a:solidFill>
                <a:latin typeface="Cambria" panose="02040503050406030204" pitchFamily="18" charset="0"/>
              </a:rPr>
              <a:t>лучших</a:t>
            </a:r>
            <a:r>
              <a:rPr lang="en-US" sz="2100" spc="42" dirty="0">
                <a:solidFill>
                  <a:srgbClr val="1F375B"/>
                </a:solidFill>
                <a:latin typeface="Cambria" panose="02040503050406030204" pitchFamily="18" charset="0"/>
              </a:rPr>
              <a:t> </a:t>
            </a:r>
            <a:r>
              <a:rPr lang="en-US" sz="2100" spc="42" dirty="0" err="1">
                <a:solidFill>
                  <a:srgbClr val="1F375B"/>
                </a:solidFill>
                <a:latin typeface="Cambria" panose="02040503050406030204" pitchFamily="18" charset="0"/>
              </a:rPr>
              <a:t>по</a:t>
            </a:r>
            <a:r>
              <a:rPr lang="en-US" sz="2100" spc="42" dirty="0">
                <a:solidFill>
                  <a:srgbClr val="1F375B"/>
                </a:solidFill>
                <a:latin typeface="Cambria" panose="02040503050406030204" pitchFamily="18" charset="0"/>
              </a:rPr>
              <a:t> </a:t>
            </a:r>
            <a:r>
              <a:rPr lang="en-US" sz="2100" spc="42" dirty="0" err="1">
                <a:solidFill>
                  <a:srgbClr val="1F375B"/>
                </a:solidFill>
                <a:latin typeface="Cambria" panose="02040503050406030204" pitchFamily="18" charset="0"/>
              </a:rPr>
              <a:t>производству</a:t>
            </a:r>
            <a:r>
              <a:rPr lang="en-US" sz="2100" spc="42" dirty="0">
                <a:solidFill>
                  <a:srgbClr val="1F375B"/>
                </a:solidFill>
                <a:latin typeface="Cambria" panose="02040503050406030204" pitchFamily="18" charset="0"/>
              </a:rPr>
              <a:t> </a:t>
            </a:r>
            <a:r>
              <a:rPr lang="en-US" sz="2100" spc="42" dirty="0" err="1">
                <a:solidFill>
                  <a:srgbClr val="1F375B"/>
                </a:solidFill>
                <a:latin typeface="Cambria" panose="02040503050406030204" pitchFamily="18" charset="0"/>
              </a:rPr>
              <a:t>мяса</a:t>
            </a:r>
            <a:r>
              <a:rPr lang="en-US" sz="2100" spc="42" dirty="0">
                <a:solidFill>
                  <a:srgbClr val="1F375B"/>
                </a:solidFill>
                <a:latin typeface="Cambria" panose="02040503050406030204" pitchFamily="18" charset="0"/>
              </a:rPr>
              <a:t> и </a:t>
            </a:r>
            <a:r>
              <a:rPr lang="en-US" sz="2100" spc="42" dirty="0" err="1">
                <a:solidFill>
                  <a:srgbClr val="1F375B"/>
                </a:solidFill>
                <a:latin typeface="Cambria" panose="02040503050406030204" pitchFamily="18" charset="0"/>
              </a:rPr>
              <a:t>молока</a:t>
            </a:r>
            <a:endParaRPr lang="en-US" sz="2100" spc="42" dirty="0">
              <a:solidFill>
                <a:srgbClr val="1F375B"/>
              </a:solidFill>
              <a:latin typeface="Cambria" panose="020405030504060302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8408" y="4499715"/>
            <a:ext cx="1524000" cy="130237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8401" y="4332827"/>
            <a:ext cx="1634743" cy="134998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6720" y="129208"/>
            <a:ext cx="1971897" cy="1602166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030288" y="6702590"/>
            <a:ext cx="2160240" cy="2880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Cambria" panose="02040503050406030204" pitchFamily="18" charset="0"/>
              </a:rPr>
              <a:t>Темп роста</a:t>
            </a:r>
            <a:r>
              <a:rPr lang="en-US" dirty="0" smtClean="0">
                <a:latin typeface="Cambria" panose="02040503050406030204" pitchFamily="18" charset="0"/>
              </a:rPr>
              <a:t> – 108%</a:t>
            </a:r>
            <a:endParaRPr lang="ru-RU" dirty="0">
              <a:latin typeface="Cambria" panose="020405030504060302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075651" y="6681651"/>
            <a:ext cx="2160240" cy="2880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Cambria" panose="02040503050406030204" pitchFamily="18" charset="0"/>
              </a:rPr>
              <a:t>Темп роста</a:t>
            </a:r>
            <a:r>
              <a:rPr lang="en-US" dirty="0" smtClean="0">
                <a:latin typeface="Cambria" panose="02040503050406030204" pitchFamily="18" charset="0"/>
              </a:rPr>
              <a:t> – 110%</a:t>
            </a:r>
            <a:endParaRPr lang="ru-RU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83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Закупки\Desktop\ИТОГИ 2019\фото магазины\Ug6GIcxvDPA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5293" r="8896" b="4352"/>
          <a:stretch/>
        </p:blipFill>
        <p:spPr bwMode="auto">
          <a:xfrm>
            <a:off x="462868" y="919807"/>
            <a:ext cx="9086958" cy="6012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82025" y="201216"/>
            <a:ext cx="9067800" cy="10156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Вручение ДИПЛОМА </a:t>
            </a:r>
          </a:p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за достижение высоких показателей развития отрасли животноводства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по итогам 2019 года.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7476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719736"/>
            <a:ext cx="5393196" cy="35954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2634" y="466063"/>
            <a:ext cx="5227523" cy="348501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3833" y="3951078"/>
            <a:ext cx="5019767" cy="334651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9491" y="536146"/>
            <a:ext cx="5316786" cy="354452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852464" y="129208"/>
            <a:ext cx="5760640" cy="93610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atin typeface="Cambria" panose="02040503050406030204" pitchFamily="18" charset="0"/>
              </a:rPr>
              <a:t>«День поля»</a:t>
            </a:r>
            <a:endParaRPr lang="ru-RU" sz="36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87875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280" y="345232"/>
            <a:ext cx="5688632" cy="675041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876932" y="1371584"/>
            <a:ext cx="3669029" cy="330495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Участие Дубенского муниципального района в выездном заседании Комитета Государственной Думы по аграрным вопросам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55231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Закупки\Desktop\ИТОГИ 2019\ИТОГИ 2019 г\Буцков Н.Н\IMG_20191223_133120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95896" y="3396245"/>
            <a:ext cx="4608512" cy="3800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Закупки\Desktop\ИТОГИ 2019\ИТОГИ 2019 г\Буцков Н.Н\IMG_20191223_131127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r="10936"/>
          <a:stretch/>
        </p:blipFill>
        <p:spPr bwMode="auto">
          <a:xfrm>
            <a:off x="4943402" y="1262"/>
            <a:ext cx="4810063" cy="7200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4545" y="169584"/>
            <a:ext cx="4666182" cy="3331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КФХ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Буцков Н.Н.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Турдаки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Кабаевского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сельского поселения.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2019 году получил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грант по программе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Агростартап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сумму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2 700 тыс. руб. на строительство фермы и приобретение скота и оборудования. На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сегодняшний день в хозяйстве более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18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голов КРС, в том числе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10 коров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(молочного направления). </a:t>
            </a:r>
          </a:p>
        </p:txBody>
      </p:sp>
    </p:spTree>
    <p:extLst>
      <p:ext uri="{BB962C8B-B14F-4D97-AF65-F5344CB8AC3E}">
        <p14:creationId xmlns:p14="http://schemas.microsoft.com/office/powerpoint/2010/main" val="455442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5" descr="884514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9304" y="2653658"/>
            <a:ext cx="4432174" cy="2088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353000" y="888916"/>
            <a:ext cx="412681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Строительство молочного комплекса на 6450 голов коров, с общим поголовьем КРС 14000 голов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 начала реализации проекта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вложено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699,7 млн. руб.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в том числе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2019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году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405,9 млн. руб.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84313" y="170058"/>
            <a:ext cx="90406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Реализация крупного инвестиционного проекта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 территории Дубенского муниципального района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Закупки\Desktop\ЕД\ФОТО\dsc_314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92824" y="4593703"/>
            <a:ext cx="4414843" cy="2603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013600" y="6355333"/>
            <a:ext cx="2511398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dirty="0" smtClean="0"/>
              <a:t>Рабочий визит Главы </a:t>
            </a:r>
            <a:r>
              <a:rPr lang="ru-RU" sz="1600" dirty="0"/>
              <a:t>Р</a:t>
            </a:r>
            <a:r>
              <a:rPr lang="ru-RU" sz="1600" dirty="0" smtClean="0"/>
              <a:t>еспублики Мордовия Волкова В. Д.</a:t>
            </a:r>
            <a:endParaRPr lang="ru-RU" sz="1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464" y="996379"/>
            <a:ext cx="4145492" cy="1801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735" y="3065113"/>
            <a:ext cx="4135221" cy="22229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173" y="5367302"/>
            <a:ext cx="4135783" cy="1819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050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135188" y="1027335"/>
            <a:ext cx="6032501" cy="3783023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sp>
        <p:nvSpPr>
          <p:cNvPr id="2" name="Прямоугольник 1"/>
          <p:cNvSpPr/>
          <p:nvPr/>
        </p:nvSpPr>
        <p:spPr>
          <a:xfrm>
            <a:off x="484312" y="163995"/>
            <a:ext cx="878497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Cambria" panose="02040503050406030204" pitchFamily="18" charset="0"/>
                <a:cs typeface="Arial" pitchFamily="34" charset="0"/>
              </a:rPr>
              <a:t>Кирпичный завод  </a:t>
            </a:r>
            <a:r>
              <a:rPr lang="ru-RU" sz="3200" b="1" dirty="0" smtClean="0">
                <a:latin typeface="Cambria" panose="02040503050406030204" pitchFamily="18" charset="0"/>
                <a:cs typeface="Arial" pitchFamily="34" charset="0"/>
              </a:rPr>
              <a:t>ООО «</a:t>
            </a:r>
            <a:r>
              <a:rPr lang="ru-RU" sz="3200" b="1" dirty="0">
                <a:latin typeface="Cambria" panose="02040503050406030204" pitchFamily="18" charset="0"/>
                <a:cs typeface="Arial" pitchFamily="34" charset="0"/>
              </a:rPr>
              <a:t>Магма-Керамик»</a:t>
            </a:r>
            <a:endParaRPr lang="ru-RU" sz="32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243176" y="1027335"/>
            <a:ext cx="323124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Объем отгруженной продукции составил 455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Темп роста составил 117%.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6282204" y="2997651"/>
            <a:ext cx="3414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Численность работников  </a:t>
            </a:r>
          </a:p>
          <a:p>
            <a:pPr algn="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153 человека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266903" y="2386311"/>
            <a:ext cx="3115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Заработная плата</a:t>
            </a:r>
          </a:p>
          <a:p>
            <a:pPr algn="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29 837 рублей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Закупки\Desktop\ИТОГИ 2019\новый кирпич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243176" y="3643982"/>
            <a:ext cx="3484931" cy="3397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68288" y="5342979"/>
            <a:ext cx="592644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2019 году кирпичный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завод «Магма Керамик» начал производство нового вида кирпича лицевого с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рустицированной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поверхностью и ЕВРО формата 0,7 NF.</a:t>
            </a:r>
          </a:p>
        </p:txBody>
      </p:sp>
      <p:pic>
        <p:nvPicPr>
          <p:cNvPr id="14" name="Picture 11" descr="C:\Users\Закупки\Desktop\ИТОГИ 2019\логотип-конкурса-2019-года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97" b="100000" l="0" r="99798">
                        <a14:foregroundMark x1="40606" y1="47085" x2="40606" y2="47085"/>
                        <a14:foregroundMark x1="42424" y1="47085" x2="42424" y2="47085"/>
                        <a14:foregroundMark x1="61212" y1="22197" x2="61212" y2="22197"/>
                        <a14:foregroundMark x1="54545" y1="84978" x2="54545" y2="84978"/>
                        <a14:foregroundMark x1="52121" y1="85202" x2="52121" y2="85202"/>
                        <a14:foregroundMark x1="36768" y1="83857" x2="36768" y2="83857"/>
                        <a14:foregroundMark x1="35152" y1="85202" x2="35152" y2="852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00736" y="1027335"/>
            <a:ext cx="1866953" cy="1682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7120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2" descr="C:\Users\admin\AppData\Local\Temp\Rar$DI00.569\DSCN671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8330" t="25513" r="9166" b="43372"/>
          <a:stretch>
            <a:fillRect/>
          </a:stretch>
        </p:blipFill>
        <p:spPr bwMode="auto">
          <a:xfrm>
            <a:off x="4026685" y="4343400"/>
            <a:ext cx="5733573" cy="2833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Picture 7" descr="C:\Users\Закупки\Downloads\3-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6293" t="34209" r="37070" b="8276"/>
          <a:stretch>
            <a:fillRect/>
          </a:stretch>
        </p:blipFill>
        <p:spPr bwMode="auto">
          <a:xfrm>
            <a:off x="5029200" y="1251661"/>
            <a:ext cx="4638649" cy="3134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Овал 12"/>
          <p:cNvSpPr/>
          <p:nvPr/>
        </p:nvSpPr>
        <p:spPr>
          <a:xfrm>
            <a:off x="3444900" y="2389560"/>
            <a:ext cx="4206330" cy="3397928"/>
          </a:xfrm>
          <a:prstGeom prst="ellipse">
            <a:avLst/>
          </a:prstGeom>
          <a:blipFill rotWithShape="0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" name="TextBox 1"/>
          <p:cNvSpPr txBox="1"/>
          <p:nvPr/>
        </p:nvSpPr>
        <p:spPr>
          <a:xfrm>
            <a:off x="1714500" y="312353"/>
            <a:ext cx="66294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sz="2800" b="1" dirty="0">
                <a:latin typeface="Times New Roman" pitchFamily="18" charset="0"/>
                <a:cs typeface="Times New Roman" pitchFamily="18" charset="0"/>
              </a:rPr>
              <a:t>Лакокрасочный завод ООО «</a:t>
            </a:r>
            <a:r>
              <a:rPr lang="ru-RU" altLang="ru-RU" sz="2800" b="1" dirty="0" err="1">
                <a:latin typeface="Times New Roman" pitchFamily="18" charset="0"/>
                <a:cs typeface="Times New Roman" pitchFamily="18" charset="0"/>
              </a:rPr>
              <a:t>Деко</a:t>
            </a:r>
            <a:r>
              <a:rPr lang="ru-RU" altLang="ru-RU" sz="2800" b="1" dirty="0">
                <a:latin typeface="Times New Roman" pitchFamily="18" charset="0"/>
                <a:cs typeface="Times New Roman" pitchFamily="18" charset="0"/>
              </a:rPr>
              <a:t>» </a:t>
            </a:r>
            <a:endParaRPr lang="en-US" altLang="ru-RU" sz="28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5800" y="5410200"/>
            <a:ext cx="2966864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Среднемесячная заработная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плата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26 тыс. рублей</a:t>
            </a:r>
            <a:endParaRPr lang="ru-RU" sz="2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1025622"/>
            <a:ext cx="4971427" cy="134806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Продукции реализовано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2019 г.</a:t>
            </a:r>
          </a:p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сумму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709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млн.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рублей</a:t>
            </a:r>
          </a:p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Темп роста - 189,0%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94686" y="2818939"/>
            <a:ext cx="3250214" cy="175432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Численность работников </a:t>
            </a:r>
          </a:p>
          <a:p>
            <a:pPr lvl="0" algn="ctr" defTabSz="800100">
              <a:lnSpc>
                <a:spcPct val="90000"/>
              </a:lnSpc>
              <a:spcBef>
                <a:spcPct val="0"/>
              </a:spcBef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26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человек.</a:t>
            </a:r>
          </a:p>
          <a:p>
            <a:pPr lvl="0" algn="ctr" defTabSz="800100">
              <a:lnSpc>
                <a:spcPct val="90000"/>
              </a:lnSpc>
              <a:spcBef>
                <a:spcPct val="0"/>
              </a:spcBef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2019 г. создано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рабочих мест.</a:t>
            </a:r>
          </a:p>
        </p:txBody>
      </p:sp>
    </p:spTree>
    <p:extLst>
      <p:ext uri="{BB962C8B-B14F-4D97-AF65-F5344CB8AC3E}">
        <p14:creationId xmlns:p14="http://schemas.microsoft.com/office/powerpoint/2010/main" val="4076121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Закупки\Desktop\ИТОГИ 2019\Крахмал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12703" y="4807838"/>
            <a:ext cx="5584824" cy="2490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admin\Desktop\Крахмальный завод\IMG-668bdfa232ff43cd50be858e91c2ba42-V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7498" t="35846"/>
          <a:stretch/>
        </p:blipFill>
        <p:spPr bwMode="auto">
          <a:xfrm>
            <a:off x="5030743" y="2701441"/>
            <a:ext cx="4566786" cy="2375417"/>
          </a:xfrm>
          <a:prstGeom prst="rect">
            <a:avLst/>
          </a:prstGeom>
          <a:noFill/>
        </p:spPr>
      </p:pic>
      <p:pic>
        <p:nvPicPr>
          <p:cNvPr id="3076" name="Picture 4" descr="C:\Users\Закупки\Desktop\ИТОГИ 2019\new2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22" y="843194"/>
            <a:ext cx="5140675" cy="5709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10363" y="273224"/>
            <a:ext cx="68407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ООО «Дубенский крахмальный завод»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72460" y="796444"/>
            <a:ext cx="4317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Основной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вид деятельности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производство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крахмала</a:t>
            </a: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4204712323"/>
              </p:ext>
            </p:extLst>
          </p:nvPr>
        </p:nvGraphicFramePr>
        <p:xfrm>
          <a:off x="306820" y="4838324"/>
          <a:ext cx="3705883" cy="19876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213307" y="1504459"/>
            <a:ext cx="4176464" cy="369332"/>
          </a:xfrm>
          <a:prstGeom prst="rect">
            <a:avLst/>
          </a:prstGeom>
          <a:noFill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Численность работающих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25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человек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98562" y="1993556"/>
            <a:ext cx="3882094" cy="707886"/>
          </a:xfrm>
          <a:prstGeom prst="rect">
            <a:avLst/>
          </a:prstGeom>
          <a:noFill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Среднемесячная заработная плата </a:t>
            </a:r>
          </a:p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 тыс. рублей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2631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1392374"/>
              </p:ext>
            </p:extLst>
          </p:nvPr>
        </p:nvGraphicFramePr>
        <p:xfrm>
          <a:off x="233330" y="657204"/>
          <a:ext cx="6048672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Диаграмм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4995810"/>
              </p:ext>
            </p:extLst>
          </p:nvPr>
        </p:nvGraphicFramePr>
        <p:xfrm>
          <a:off x="3740932" y="3729038"/>
          <a:ext cx="6012668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447908" y="157138"/>
            <a:ext cx="4971427" cy="5078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Демография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9593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753600" cy="4801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Федеральные меры поддержки семей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72344" y="777280"/>
            <a:ext cx="8424936" cy="144655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Размер материнского капитала:</a:t>
            </a:r>
          </a:p>
          <a:p>
            <a:pPr lvl="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на 1 ребенка – 466,6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на второго ребенка – 150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Для семьи с двумя детьми размер поддержки составит 616,6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2371716"/>
            <a:ext cx="9753600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Республиканские меры поддержки семей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80151" y="3009528"/>
            <a:ext cx="921702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AutoNum type="arabicPeriod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ЕДВ на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первоначальный взнос по ипотеке в размере 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100 тысяч рублей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женщинам, родившим первого ребенка в возрасте до 25 лет. При условии, что среднедушевой доход семьи будет ниже двух прожиточных минимумов в республике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AutoNum type="arabicPeriod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Увеличение ЕДВ семьям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 подготовку детей в школу в 2 раза. 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А также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произвести в следующем году 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индексацию республиканского материнского капитала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который выплачивается за рождение третьего и последующих детей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AutoNum type="arabicPeriod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Бесплатное посещение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для многодетных семей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всех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государственных 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учреждений спорта и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культуры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для детей и родителей.</a:t>
            </a:r>
          </a:p>
          <a:p>
            <a:pPr marL="342900" indent="-342900" algn="just">
              <a:buAutoNum type="arabicPeriod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окращение  продолжительности рабочего дня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на 30 минут, для многодетных матерей с детьми до 12 лет – на 1 час! С сохранением зарплаты в полном объеме. Если дети находятся под опекой отца, то эта норма должна распространяться на мужчин. </a:t>
            </a:r>
          </a:p>
          <a:p>
            <a:pPr marL="342900" indent="-342900" algn="just">
              <a:buAutoNum type="arabicPeriod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Реализация 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республике 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проекта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«Социальная няня», 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который предполагает помощь волонтеров многодетным семьям в бытовых вопросах. Например, забрать ребенка из школы или детского сада, отвести в секцию, помочь с покупками и так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далее.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102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Documents and Settings\полханова\Рабочий стол\Новая папка\8131844609eea868d53577e0b69298c0(1).jpe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9175" y="1146496"/>
            <a:ext cx="4408202" cy="2934753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797377" y="1336599"/>
            <a:ext cx="4956223" cy="28623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рамках Национального проекта «Здравоохранение» планируется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строительство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шести модульных фельдшерско-акушерских пунктов,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приобретение Передвижного медицинского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комплекса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с.Ломаты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с.Кабаево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Кочкурово,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с.Енгалычево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с.Чеберчино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с.Морга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Закупки\Desktop\ЕД\1e47ac359ff97590446669cd0e550e37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3252" y="4099257"/>
            <a:ext cx="8974090" cy="2964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3938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Закупки\Downloads\24956_предприниматели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493" y="1065312"/>
            <a:ext cx="4898745" cy="29806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sp>
        <p:nvSpPr>
          <p:cNvPr id="2" name="Прямоугольник 1"/>
          <p:cNvSpPr/>
          <p:nvPr/>
        </p:nvSpPr>
        <p:spPr>
          <a:xfrm>
            <a:off x="2500536" y="243607"/>
            <a:ext cx="59152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Малый бизнес. Потребительский рынок.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99448" y="4449688"/>
            <a:ext cx="30565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Всего – 232 субъекта МСП,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том числе 198  ИП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884912" y="4464210"/>
            <a:ext cx="31234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Оборот розничной торговли</a:t>
            </a:r>
            <a:endParaRPr lang="ru-RU" dirty="0"/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525070477"/>
              </p:ext>
            </p:extLst>
          </p:nvPr>
        </p:nvGraphicFramePr>
        <p:xfrm>
          <a:off x="5348238" y="1065312"/>
          <a:ext cx="4281090" cy="3045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229933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Закупки\Desktop\ИТОГИ 2019\фото магазины\IMG_20200127_110614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9491" y="0"/>
            <a:ext cx="3076182" cy="2514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Закупки\Desktop\ИТОГИ 2019\фото магазины\IMG_20200127_110649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474645" y="6361"/>
            <a:ext cx="3280622" cy="251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Закупки\Desktop\ИТОГИ 2019\фото магазины\IMG_20200127_11125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19706" y="-1"/>
            <a:ext cx="3353273" cy="2514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Закупки\Desktop\ИТОГИ 2019\фото магазины\IMG_20200127_111354.jp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55542" y="2922724"/>
            <a:ext cx="3508649" cy="2441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Закупки\Desktop\ИТОГИ 2019\фото магазины\RtmRIquyEjA.jp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02269" y="2842243"/>
            <a:ext cx="3353273" cy="2406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6985" y="2501826"/>
            <a:ext cx="9718282" cy="41549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100" b="1" dirty="0" smtClean="0">
                <a:latin typeface="Times New Roman" pitchFamily="18" charset="0"/>
                <a:cs typeface="Times New Roman" pitchFamily="18" charset="0"/>
              </a:rPr>
              <a:t>Новые объекты торговли.</a:t>
            </a:r>
            <a:endParaRPr lang="ru-RU" sz="21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7" name="Picture 7" descr="C:\Users\Закупки\Desktop\ИТОГИ 2019\фото магазины\IMG-4a01c6f281ca2960a348a886e7e4ba9e-V.jpg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1285" y="3063121"/>
            <a:ext cx="2695275" cy="4159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Закупки\Desktop\ИТОГИ 2019\фото магазины\IMG-20200127-WA0014.jpg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556127" y="5291538"/>
            <a:ext cx="3911327" cy="195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Закупки\Desktop\ИТОГИ 2019\фото магазины\IMG-1fd18869e78156264b8c4e042dd29182-V.jpg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356520" y="5279334"/>
            <a:ext cx="3276479" cy="1872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9441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7527104"/>
              </p:ext>
            </p:extLst>
          </p:nvPr>
        </p:nvGraphicFramePr>
        <p:xfrm>
          <a:off x="268288" y="0"/>
          <a:ext cx="9255351" cy="7041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519478" y="6229368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Темп роста – 105,6%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2298061"/>
              </p:ext>
            </p:extLst>
          </p:nvPr>
        </p:nvGraphicFramePr>
        <p:xfrm>
          <a:off x="196280" y="273224"/>
          <a:ext cx="9109675" cy="62418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590916" y="6372244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Темп роста –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4%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319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90982" y="0"/>
            <a:ext cx="219848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Имущество</a:t>
            </a:r>
            <a:endParaRPr lang="ru-RU" sz="3000" dirty="0"/>
          </a:p>
        </p:txBody>
      </p:sp>
      <p:pic>
        <p:nvPicPr>
          <p:cNvPr id="4098" name="Picture 2" descr="C:\Users\Закупки\Desktop\ошзщж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768" y="3871914"/>
            <a:ext cx="9145016" cy="16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Закупки\Desktop\slide-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77064" y="1514460"/>
            <a:ext cx="2676525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9313" y="766247"/>
            <a:ext cx="2500536" cy="151216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Доходы от использования муниципального имущества</a:t>
            </a:r>
            <a:endParaRPr lang="ru-RU" dirty="0"/>
          </a:p>
        </p:txBody>
      </p:sp>
      <p:sp>
        <p:nvSpPr>
          <p:cNvPr id="4" name="Стрелка вправо 3"/>
          <p:cNvSpPr/>
          <p:nvPr/>
        </p:nvSpPr>
        <p:spPr>
          <a:xfrm>
            <a:off x="2770563" y="993304"/>
            <a:ext cx="1416552" cy="72008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372744" y="993304"/>
            <a:ext cx="1584176" cy="72008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5,3 млн. руб.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84312" y="2865512"/>
            <a:ext cx="1584176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79 долей невостребованных паев</a:t>
            </a:r>
            <a:endParaRPr lang="ru-RU" dirty="0"/>
          </a:p>
        </p:txBody>
      </p:sp>
      <p:sp>
        <p:nvSpPr>
          <p:cNvPr id="12" name="Стрелка вправо 11"/>
          <p:cNvSpPr/>
          <p:nvPr/>
        </p:nvSpPr>
        <p:spPr>
          <a:xfrm>
            <a:off x="2296068" y="3117540"/>
            <a:ext cx="948990" cy="36004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3596554" y="2970039"/>
            <a:ext cx="1568277" cy="65504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1,4 млн. руб.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28615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2817552"/>
              </p:ext>
            </p:extLst>
          </p:nvPr>
        </p:nvGraphicFramePr>
        <p:xfrm>
          <a:off x="0" y="871518"/>
          <a:ext cx="7032308" cy="52746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274677" y="3283321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Cambria" panose="02040503050406030204" pitchFamily="18" charset="0"/>
              </a:rPr>
              <a:t>Темп роста – </a:t>
            </a:r>
            <a:r>
              <a:rPr lang="en-US" dirty="0" smtClean="0">
                <a:latin typeface="Cambria" panose="02040503050406030204" pitchFamily="18" charset="0"/>
              </a:rPr>
              <a:t>103,2</a:t>
            </a:r>
            <a:r>
              <a:rPr lang="ru-RU" dirty="0" smtClean="0">
                <a:latin typeface="Cambria" panose="02040503050406030204" pitchFamily="18" charset="0"/>
              </a:rPr>
              <a:t>%</a:t>
            </a:r>
            <a:endParaRPr lang="ru-RU" dirty="0">
              <a:latin typeface="Cambria" panose="020405030504060302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88568" y="129208"/>
            <a:ext cx="48768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Строительство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7961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G:\фотографии\4523453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280" y="284405"/>
            <a:ext cx="6192688" cy="348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677000" y="589419"/>
            <a:ext cx="2759687" cy="18158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Летняя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Концертная площадка в с.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Поводимово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Закупки\Downloads\DSC05647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24672" y="3767792"/>
            <a:ext cx="5970709" cy="3178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6111" y="4739410"/>
            <a:ext cx="3456384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Новый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жилой корпус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Пуркаевского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психоневрологического интерната</a:t>
            </a:r>
          </a:p>
        </p:txBody>
      </p:sp>
    </p:spTree>
    <p:extLst>
      <p:ext uri="{BB962C8B-B14F-4D97-AF65-F5344CB8AC3E}">
        <p14:creationId xmlns:p14="http://schemas.microsoft.com/office/powerpoint/2010/main" val="1876826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:\фотографии\дорога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280" y="1425352"/>
            <a:ext cx="5472608" cy="2754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089104" y="1606275"/>
            <a:ext cx="3339528" cy="193899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рамках реализации проекта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«Безопасные дороги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 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выполняется ремонт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дорожного полотна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Ардатово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Петровка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52664" y="3779096"/>
            <a:ext cx="6013267" cy="340689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1692" y="4521696"/>
            <a:ext cx="3429768" cy="132343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Благоустройство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территории двух многоэтажных домов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с. Дубенки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рамках проекта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«Городская среда».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590652" y="371452"/>
            <a:ext cx="64484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Благоустройство сельских территорий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323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753600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рамках государственной программы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«Комплексное развитие сельских территорий» в 2020 году планируется:</a:t>
            </a:r>
            <a:endParaRPr lang="ru-RU" sz="2400" b="1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095032757"/>
              </p:ext>
            </p:extLst>
          </p:nvPr>
        </p:nvGraphicFramePr>
        <p:xfrm>
          <a:off x="0" y="1585898"/>
          <a:ext cx="9753600" cy="5090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638380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object 39"/>
          <p:cNvSpPr>
            <a:spLocks/>
          </p:cNvSpPr>
          <p:nvPr/>
        </p:nvSpPr>
        <p:spPr bwMode="auto">
          <a:xfrm>
            <a:off x="1751330" y="1383455"/>
            <a:ext cx="25400" cy="27094"/>
          </a:xfrm>
          <a:custGeom>
            <a:avLst/>
            <a:gdLst>
              <a:gd name="T0" fmla="*/ 25400 w 50800"/>
              <a:gd name="T1" fmla="*/ 0 h 50800"/>
              <a:gd name="T2" fmla="*/ 15510 w 50800"/>
              <a:gd name="T3" fmla="*/ 1995 h 50800"/>
              <a:gd name="T4" fmla="*/ 7437 w 50800"/>
              <a:gd name="T5" fmla="*/ 7437 h 50800"/>
              <a:gd name="T6" fmla="*/ 1995 w 50800"/>
              <a:gd name="T7" fmla="*/ 15510 h 50800"/>
              <a:gd name="T8" fmla="*/ 0 w 50800"/>
              <a:gd name="T9" fmla="*/ 25400 h 50800"/>
              <a:gd name="T10" fmla="*/ 1995 w 50800"/>
              <a:gd name="T11" fmla="*/ 35289 h 50800"/>
              <a:gd name="T12" fmla="*/ 7437 w 50800"/>
              <a:gd name="T13" fmla="*/ 43362 h 50800"/>
              <a:gd name="T14" fmla="*/ 15510 w 50800"/>
              <a:gd name="T15" fmla="*/ 48804 h 50800"/>
              <a:gd name="T16" fmla="*/ 25400 w 50800"/>
              <a:gd name="T17" fmla="*/ 50800 h 50800"/>
              <a:gd name="T18" fmla="*/ 35289 w 50800"/>
              <a:gd name="T19" fmla="*/ 48804 h 50800"/>
              <a:gd name="T20" fmla="*/ 43362 w 50800"/>
              <a:gd name="T21" fmla="*/ 43362 h 50800"/>
              <a:gd name="T22" fmla="*/ 48804 w 50800"/>
              <a:gd name="T23" fmla="*/ 35289 h 50800"/>
              <a:gd name="T24" fmla="*/ 50800 w 50800"/>
              <a:gd name="T25" fmla="*/ 25400 h 50800"/>
              <a:gd name="T26" fmla="*/ 48804 w 50800"/>
              <a:gd name="T27" fmla="*/ 15510 h 50800"/>
              <a:gd name="T28" fmla="*/ 43362 w 50800"/>
              <a:gd name="T29" fmla="*/ 7437 h 50800"/>
              <a:gd name="T30" fmla="*/ 35289 w 50800"/>
              <a:gd name="T31" fmla="*/ 1995 h 50800"/>
              <a:gd name="T32" fmla="*/ 25400 w 50800"/>
              <a:gd name="T33" fmla="*/ 0 h 50800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50800"/>
              <a:gd name="T52" fmla="*/ 0 h 50800"/>
              <a:gd name="T53" fmla="*/ 50800 w 50800"/>
              <a:gd name="T54" fmla="*/ 50800 h 50800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 sz="1440"/>
          </a:p>
        </p:txBody>
      </p:sp>
      <p:sp>
        <p:nvSpPr>
          <p:cNvPr id="12299" name="object 172"/>
          <p:cNvSpPr txBox="1">
            <a:spLocks noChangeArrowheads="1"/>
          </p:cNvSpPr>
          <p:nvPr/>
        </p:nvSpPr>
        <p:spPr bwMode="auto">
          <a:xfrm>
            <a:off x="1704340" y="5295056"/>
            <a:ext cx="1452880" cy="22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2810" rIns="0" bIns="0">
            <a:spAutoFit/>
          </a:bodyPr>
          <a:lstStyle/>
          <a:p>
            <a:pPr marL="5080">
              <a:spcBef>
                <a:spcPts val="20"/>
              </a:spcBef>
            </a:pPr>
            <a:r>
              <a:rPr lang="ru-RU" sz="144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2300" name="object 172"/>
          <p:cNvSpPr txBox="1">
            <a:spLocks noChangeArrowheads="1"/>
          </p:cNvSpPr>
          <p:nvPr/>
        </p:nvSpPr>
        <p:spPr bwMode="auto">
          <a:xfrm>
            <a:off x="1704340" y="5469467"/>
            <a:ext cx="1452880" cy="22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2810" rIns="0" bIns="0">
            <a:spAutoFit/>
          </a:bodyPr>
          <a:lstStyle/>
          <a:p>
            <a:pPr marL="5080">
              <a:spcBef>
                <a:spcPts val="20"/>
              </a:spcBef>
            </a:pPr>
            <a:r>
              <a:rPr lang="ru-RU" sz="144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0" y="0"/>
            <a:ext cx="9753600" cy="707886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5080" algn="ctr">
              <a:spcBef>
                <a:spcPts val="40"/>
              </a:spcBef>
            </a:pP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РАСПРЕДЕЛЕНИЕ СРЕДСТВ МЕЖДУ МУНИЦИПАЛЬНЫМИ РАЙОНАМИ </a:t>
            </a:r>
            <a:endParaRPr lang="ru-RU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080" algn="ctr">
              <a:spcBef>
                <a:spcPts val="4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2020 ГОД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/>
          </p:nvPr>
        </p:nvGraphicFramePr>
        <p:xfrm>
          <a:off x="161891" y="728642"/>
          <a:ext cx="9429816" cy="6586558"/>
        </p:xfrm>
        <a:graphic>
          <a:graphicData uri="http://schemas.openxmlformats.org/drawingml/2006/table">
            <a:tbl>
              <a:tblPr/>
              <a:tblGrid>
                <a:gridCol w="326917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445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4451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4451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1355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213554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260558">
                <a:tc rowSpan="3"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Наименование муниципального </a:t>
                      </a: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района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Объем финансирования, тыс. рублей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t"/>
                      <a:endParaRPr lang="ru-RU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482" marR="6482" marT="64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t"/>
                      <a:endParaRPr lang="ru-RU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482" marR="6482" marT="64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t"/>
                      <a:endParaRPr lang="ru-RU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482" marR="6482" marT="64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t"/>
                      <a:endParaRPr lang="ru-RU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482" marR="6482" marT="64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30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в том </a:t>
                      </a: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числе: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t"/>
                      <a:endParaRPr lang="ru-RU" sz="9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482" marR="6482" marT="648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53040">
                <a:tc vMerge="1">
                  <a:txBody>
                    <a:bodyPr/>
                    <a:lstStyle/>
                    <a:p>
                      <a:pPr algn="ctr" rtl="0" fontAlgn="t"/>
                      <a:endParaRPr lang="ru-RU" sz="9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482" marR="6482" marT="648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t"/>
                      <a:endParaRPr lang="ru-RU" sz="9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482" marR="6482" marT="648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ФБ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РБ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МБ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ВИ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Краснослободский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216 020,1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149 307,2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62 182,1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1 917,3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2 613,5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Старошайговский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194 267,4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143 755,9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45 422,9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   357,2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4 731,4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Лямбирский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142 602,6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110 591,1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27 805,1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   232,5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3 973,9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Атяшевский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93 445,1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68 275,5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17 068,9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   933,5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7 167,2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Чамзинский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46 694,1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32 151,1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8 037,8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   296,1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6 209,1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Ковылкинский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43 461,0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28 438,9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7 403,5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   250,0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7 368,6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Дубенский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37 392,9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26 942,3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6 735,6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   375,6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3 339,4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Рузаевский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36 045,0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19 714,0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4 928,5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   764,0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10 638,5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Ромодановский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34 683,2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24 669,3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6 162,6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304,2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3 547,1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Темниковский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25 816,3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20 446,5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5 111,6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   248,1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  10,1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Ичалковский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16 661,3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9 989,8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2 497,4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1 048,6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3 125,5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Большеигнатовский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12 395,1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6 920,4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1 730,1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   990,2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2 754,4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Кочкуровский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11 787,4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7 178,8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1 794,7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722,0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2 091,9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Торбеевский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9 376,9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6 069,1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1 517,3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147,2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1 643,3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Ардатовский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9 104,4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5 081,3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1 270,3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772,6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1 980,2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7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Большеберезниковский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7 986,2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5 476,3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1 369,1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  80,1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1 060,7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8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Атюрьевский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4 315,7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2 954,0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   738,5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  43,2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580,0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9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Кадошкинский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3 938,2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2 359,0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   589,7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  41,1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948,4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20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Ельниковский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3 744,8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2 087,5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   521,9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112,2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1 023,2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21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Инсарский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3 189,3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1 764,5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441,1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  32,3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951,4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22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Теньгушевский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2 191,6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1 338,4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334,6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  22,8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495,8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23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Зубово-Полянский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1 908,6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1 055,9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       264,0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  31,4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   557,3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24"/>
                  </a:ext>
                </a:extLst>
              </a:tr>
              <a:tr h="25304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957 027,2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676 566,8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 203 927,3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  9 722,2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 66 810,9  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2634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679881" y="129208"/>
            <a:ext cx="449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Образование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2441" y="2625984"/>
            <a:ext cx="7992888" cy="70788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рамках Национального проекта «Демография» построен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детский сад в с. Дубенки на 70 мест.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Закупки\Desktop\11111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2441" y="639361"/>
            <a:ext cx="7936865" cy="1986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фотографии\khjkhjkhjkh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3769" y="4519665"/>
            <a:ext cx="4933900" cy="2775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G:\фотографии\fdsdfsdfsdfsd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367" y="3729608"/>
            <a:ext cx="4933900" cy="2775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916360" y="6131594"/>
            <a:ext cx="3189914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ентр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образования цифрового и гуманитарных профилей «Точка роста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на базе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Поводимовской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школы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44367" y="3585592"/>
            <a:ext cx="95129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5882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Закупки\Desktop\IMG-20200309-WA00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48408" y="921296"/>
            <a:ext cx="6371120" cy="3563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348408" y="4593704"/>
            <a:ext cx="6371120" cy="93610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7530" tIns="48765" rIns="97530" bIns="48765" rtlCol="0" anchor="ctr">
            <a:noAutofit/>
          </a:bodyPr>
          <a:lstStyle>
            <a:lvl1pPr algn="l" defTabSz="975299" rtl="0" eaLnBrk="1" latinLnBrk="0" hangingPunct="1">
              <a:spcBef>
                <a:spcPct val="0"/>
              </a:spcBef>
              <a:buNone/>
              <a:defRPr sz="3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начале текущего года в здании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Поводимовская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СОШ приобретено оборудование для столовой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79881" y="129208"/>
            <a:ext cx="449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Образование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5650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:\фотографии\i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280" y="3692691"/>
            <a:ext cx="4608512" cy="307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G:\фотографии\i_(6)3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280" y="489248"/>
            <a:ext cx="4608512" cy="3074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G:\фотографии\i_(1)7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99128" y="516682"/>
            <a:ext cx="4567247" cy="3047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925024" y="3717541"/>
            <a:ext cx="4645530" cy="267765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Открытие гончарной студии в с. Дубенки, </a:t>
            </a:r>
          </a:p>
          <a:p>
            <a:pPr algn="ctr"/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изобразительной студии в      с. </a:t>
            </a:r>
            <a:r>
              <a:rPr lang="ru-RU" sz="2700" dirty="0" err="1" smtClean="0">
                <a:latin typeface="Times New Roman" pitchFamily="18" charset="0"/>
                <a:cs typeface="Times New Roman" pitchFamily="18" charset="0"/>
              </a:rPr>
              <a:t>Кабаево</a:t>
            </a:r>
            <a:endParaRPr lang="ru-RU" sz="27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рамках 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национального 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проекта «Культура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7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649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фото открытие\DSCN0012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6873"/>
          <a:stretch/>
        </p:blipFill>
        <p:spPr bwMode="auto">
          <a:xfrm>
            <a:off x="5020117" y="3153544"/>
            <a:ext cx="4578166" cy="3687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Закупки\Desktop\ЕД\image (1)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2184" y="704280"/>
            <a:ext cx="4734667" cy="3551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69515" y="4737720"/>
            <a:ext cx="4179534" cy="138499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Открытие швейного цеха на базе Районного Дома культуры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175435" y="1371584"/>
            <a:ext cx="4578165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Капитальный ремонт Районного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дом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культуры, заменена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цвето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звуковой системы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3067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091" y="0"/>
            <a:ext cx="5452864" cy="452169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439342" y="129208"/>
            <a:ext cx="3672408" cy="158417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Участие Дубенского муниципального района в Мордовском празднике «</a:t>
            </a:r>
            <a:r>
              <a:rPr lang="ru-RU" dirty="0" err="1" smtClean="0"/>
              <a:t>Шумбрат</a:t>
            </a:r>
            <a:r>
              <a:rPr lang="ru-RU" dirty="0" smtClean="0"/>
              <a:t>» в Ульяновской области 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7772" y="1867618"/>
            <a:ext cx="4211555" cy="5447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34582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884911" y="2001416"/>
            <a:ext cx="3727449" cy="317009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За творческий подход к организации экспозиции самодеятельного изобразительного и декоративно-прикладного творчества «Мастерство земли мордовской»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 итогам 2019 года Дубенский район награжден  Дипломом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лауреата III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степени.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470" y="129208"/>
            <a:ext cx="5585619" cy="6349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770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8860" y="4147355"/>
            <a:ext cx="4754740" cy="316784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9448" y="552371"/>
            <a:ext cx="6714152" cy="447330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52371"/>
            <a:ext cx="5307074" cy="381751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904330"/>
            <a:ext cx="5119503" cy="341086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060376" y="0"/>
            <a:ext cx="7128792" cy="7052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Cambria" panose="02040503050406030204" pitchFamily="18" charset="0"/>
              </a:rPr>
              <a:t>Вручение медалей к 75-летию Победы в Великой отечественной войне</a:t>
            </a:r>
            <a:endParaRPr lang="ru-RU" sz="24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1405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Закупки\Desktop\ИТОГИ 2019\20191227_101948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04900" y="371452"/>
            <a:ext cx="6929486" cy="369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Закупки\Desktop\ЕД\IMG-20191029-WA0003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447" y="4024896"/>
            <a:ext cx="9579402" cy="3072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846583" y="4089648"/>
            <a:ext cx="3744416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Хоккейный корт на базе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Поводимовской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школы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05296" y="514328"/>
            <a:ext cx="3744416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Спортивный комплекс ГТО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2911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Закупки\Desktop\ЕД\ФОТО\015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856" y="2787"/>
            <a:ext cx="5440206" cy="362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Закупки\Desktop\ЕД\ФОТО\Фото -лыжи\IMG_8012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15959" y="4131156"/>
            <a:ext cx="4437641" cy="3184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Закупки\Desktop\ЕД\ФОТО\Фото -лыжи\IMG_8023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8261" y="4131156"/>
            <a:ext cx="7006561" cy="3184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967" y="3513583"/>
            <a:ext cx="6384001" cy="83099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ыжные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соревнования, посвященные Дню защитника Отечества, памяти Героя Социалистического труда </a:t>
            </a:r>
            <a:r>
              <a:rPr lang="ru-RU" sz="1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Суродеева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Николая Максимовича, «Лыжня России – 2019»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321" y="107256"/>
            <a:ext cx="4521279" cy="340632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988300" y="3222991"/>
            <a:ext cx="2544152" cy="90986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Cambria" panose="02040503050406030204" pitchFamily="18" charset="0"/>
              </a:rPr>
              <a:t>Волейбольная команда Дубенского муниципального района </a:t>
            </a:r>
            <a:endParaRPr lang="ru-RU" sz="16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6328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Закупки\Desktop\ЕД\ФОТО\8 мая пробег\IMG_6526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26459" y="279575"/>
            <a:ext cx="5842520" cy="2841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G:\DSC_0041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12304" y="4161656"/>
            <a:ext cx="8640960" cy="3143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12304" y="3231649"/>
            <a:ext cx="8640960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Легкоатлетическая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кольцевая эстафета в честь 1 Мая, </a:t>
            </a:r>
            <a:endParaRPr lang="ru-RU" sz="20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Традиционный Легкоатлетический пробег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честь Дня Победы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92" y="251709"/>
            <a:ext cx="2448272" cy="286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935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88" y="0"/>
            <a:ext cx="5488544" cy="36576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308848" y="417240"/>
            <a:ext cx="2664296" cy="11521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Cambria" panose="02040503050406030204" pitchFamily="18" charset="0"/>
              </a:rPr>
              <a:t>Соревнования памяти М.М. Казакова</a:t>
            </a:r>
            <a:endParaRPr lang="ru-RU" dirty="0">
              <a:latin typeface="Cambria" panose="020405030504060302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2744" y="3483802"/>
            <a:ext cx="5380856" cy="381961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43893" y="4097467"/>
            <a:ext cx="2880320" cy="12961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Cambria" panose="02040503050406030204" pitchFamily="18" charset="0"/>
              </a:rPr>
              <a:t>Соревнования, посвященные памяти депутата Верховного Совета СССР Е. А. Куликова</a:t>
            </a:r>
            <a:endParaRPr lang="ru-RU" sz="16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05805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Закупки\Desktop\520f4990-5611-4a64-9cf9-4ecf8d4ef8b9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4272" y="57200"/>
            <a:ext cx="4896544" cy="4007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020816" y="345232"/>
            <a:ext cx="3851385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 рамках 8 открытого Чемпионата России по пахоте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В.М.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Вантякшева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стала самой сильной женщиной в Республике Мордовии!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68888" y="2429734"/>
            <a:ext cx="4032448" cy="4885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420416" y="5092451"/>
            <a:ext cx="4248472" cy="20313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Кедяров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Дмитрий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Михайлович, 2001 г.р., кандидат в мастера спорта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1 место в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категории до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74 кг.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ткрытых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соревнований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 пауэрлифтингу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призы президента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СФНОП;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место в Первенстве Мордовии по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паурлифтингу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1390199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www.gsrm.ru/upload/medialibrary/d44/d44bce9b3c3e1303645f248c567234d6.jpg"/>
          <p:cNvPicPr/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7920" y="3912828"/>
            <a:ext cx="4523680" cy="2859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 descr="https://mordov.er.ru/media/userdata/news/2019/06/07/ce97cd357ce026875e452a06f540285f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91302" y="3864186"/>
            <a:ext cx="4414702" cy="2938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520006" y="6515120"/>
            <a:ext cx="2233594" cy="80008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Рабочий визит депутата Государственной Думы РФ Воробьева А. В.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4524" y="6157930"/>
            <a:ext cx="1944216" cy="11572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Рабочий визит депутата Государственной Думы РФ Ефимова В. Б.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265034" y="2429382"/>
            <a:ext cx="2549794" cy="130937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Cambria" panose="02040503050406030204" pitchFamily="18" charset="0"/>
              </a:rPr>
              <a:t>Поступило </a:t>
            </a:r>
            <a:r>
              <a:rPr lang="ru-RU" b="1" dirty="0" smtClean="0">
                <a:latin typeface="Cambria" panose="02040503050406030204" pitchFamily="18" charset="0"/>
              </a:rPr>
              <a:t>125</a:t>
            </a:r>
            <a:r>
              <a:rPr lang="ru-RU" dirty="0" smtClean="0">
                <a:latin typeface="Cambria" panose="02040503050406030204" pitchFamily="18" charset="0"/>
              </a:rPr>
              <a:t>  обращения, </a:t>
            </a:r>
            <a:r>
              <a:rPr lang="ru-RU" b="1" dirty="0" smtClean="0">
                <a:latin typeface="Cambria" panose="02040503050406030204" pitchFamily="18" charset="0"/>
              </a:rPr>
              <a:t>83</a:t>
            </a:r>
            <a:r>
              <a:rPr lang="ru-RU" dirty="0" smtClean="0">
                <a:latin typeface="Cambria" panose="02040503050406030204" pitchFamily="18" charset="0"/>
              </a:rPr>
              <a:t> в ходе личного приема граждан </a:t>
            </a:r>
            <a:endParaRPr lang="ru-RU" dirty="0">
              <a:latin typeface="Cambria" panose="020405030504060302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956920" y="800080"/>
            <a:ext cx="3600400" cy="142540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Документооборот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8045152" y="2345052"/>
            <a:ext cx="1080120" cy="648072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7840770" y="3128195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Cambria" panose="02040503050406030204" pitchFamily="18" charset="0"/>
              </a:rPr>
              <a:t>7104 документа</a:t>
            </a:r>
            <a:endParaRPr lang="ru-RU" dirty="0">
              <a:latin typeface="Cambria" panose="020405030504060302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33528" y="0"/>
            <a:ext cx="65167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Работа органов местного самоуправления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524" y="569304"/>
            <a:ext cx="4920186" cy="3191586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3805230" y="728642"/>
            <a:ext cx="2097684" cy="85725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Рабочий встреча депутата Государственной Думы РФ Пискарева В. И.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877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289" y="273224"/>
            <a:ext cx="5112568" cy="496384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734056" y="1443022"/>
            <a:ext cx="3714776" cy="27283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Рабочий визит Председателя Правительства  В. Ф. Сушкова и курирующих министров РМ.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863909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48608" y="104243"/>
            <a:ext cx="81369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Задачи на 2020 год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0776" y="753841"/>
            <a:ext cx="4845474" cy="308305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8288" y="1480673"/>
            <a:ext cx="370739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Cambria" panose="02040503050406030204" pitchFamily="18" charset="0"/>
              </a:rPr>
              <a:t>Реализация программы действия Послания</a:t>
            </a:r>
            <a:r>
              <a:rPr lang="en-US" sz="2000" dirty="0" smtClean="0">
                <a:latin typeface="Cambria" panose="02040503050406030204" pitchFamily="18" charset="0"/>
              </a:rPr>
              <a:t> </a:t>
            </a:r>
            <a:r>
              <a:rPr lang="ru-RU" sz="2000" dirty="0" smtClean="0">
                <a:latin typeface="Cambria" panose="02040503050406030204" pitchFamily="18" charset="0"/>
              </a:rPr>
              <a:t>Президента </a:t>
            </a:r>
            <a:r>
              <a:rPr lang="ru-RU" sz="2000" dirty="0">
                <a:latin typeface="Cambria" panose="02040503050406030204" pitchFamily="18" charset="0"/>
              </a:rPr>
              <a:t>Российской </a:t>
            </a:r>
            <a:r>
              <a:rPr lang="ru-RU" sz="2000" dirty="0" smtClean="0">
                <a:latin typeface="Cambria" panose="02040503050406030204" pitchFamily="18" charset="0"/>
              </a:rPr>
              <a:t>Федерации Федеральному Собранию РФ</a:t>
            </a:r>
            <a:endParaRPr lang="ru-RU" sz="2000" dirty="0">
              <a:latin typeface="Cambria" panose="020405030504060302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39326" y="5313784"/>
            <a:ext cx="44644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000" dirty="0">
                <a:solidFill>
                  <a:srgbClr val="000000"/>
                </a:solidFill>
                <a:latin typeface="Cambria" panose="02040503050406030204" pitchFamily="18" charset="0"/>
              </a:rPr>
              <a:t>Реализация программы действия Послания</a:t>
            </a:r>
            <a:r>
              <a:rPr lang="en-US" sz="2000" dirty="0">
                <a:solidFill>
                  <a:srgbClr val="000000"/>
                </a:solidFill>
                <a:latin typeface="Cambria" panose="02040503050406030204" pitchFamily="18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Cambria" panose="02040503050406030204" pitchFamily="18" charset="0"/>
              </a:rPr>
              <a:t>Главы Республики Мордовия Государственному Собранию РМ </a:t>
            </a:r>
            <a:endParaRPr lang="ru-RU" sz="2000" dirty="0">
              <a:solidFill>
                <a:srgbClr val="000000"/>
              </a:solidFill>
              <a:latin typeface="Cambria" panose="020405030504060302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23" y="4089648"/>
            <a:ext cx="5328592" cy="305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04571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0600" y="2286000"/>
            <a:ext cx="75438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9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44681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ambria">
      <a:maj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7EAADF"/>
    </a:accent1>
    <a:accent2>
      <a:srgbClr val="EA726F"/>
    </a:accent2>
    <a:accent3>
      <a:srgbClr val="A9D774"/>
    </a:accent3>
    <a:accent4>
      <a:srgbClr val="A78BC9"/>
    </a:accent4>
    <a:accent5>
      <a:srgbClr val="78CBE1"/>
    </a:accent5>
    <a:accent6>
      <a:srgbClr val="FCBF8C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  <a:tileRect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  <a:tileRect/>
      </a:gradFill>
    </a:fillStyleLst>
    <a:lnStyleLst>
      <a:ln w="9525" cmpd="sng" algn="ctr">
        <a:solidFill>
          <a:schemeClr val="phClr">
            <a:shade val="95000"/>
            <a:satMod val="105000"/>
          </a:schemeClr>
        </a:solidFill>
        <a:prstDash val="solid"/>
      </a:ln>
      <a:ln w="25400" cmpd="sng" algn="ctr">
        <a:solidFill>
          <a:schemeClr val="phClr"/>
        </a:solidFill>
        <a:prstDash val="solid"/>
      </a:ln>
      <a:ln w="38100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  <a:tileRect/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  <a:tileRect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2524</TotalTime>
  <Words>1425</Words>
  <Application>Microsoft Office PowerPoint</Application>
  <PresentationFormat>Произвольный</PresentationFormat>
  <Paragraphs>303</Paragraphs>
  <Slides>43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43</vt:i4>
      </vt:variant>
    </vt:vector>
  </HeadingPairs>
  <TitlesOfParts>
    <vt:vector size="57" baseType="lpstr">
      <vt:lpstr>Calibri</vt:lpstr>
      <vt:lpstr>Cambria</vt:lpstr>
      <vt:lpstr>Times New Roman</vt:lpstr>
      <vt:lpstr>Arial</vt:lpstr>
      <vt:lpstr>Gothic Uralic</vt:lpstr>
      <vt:lpstr>Franklin Gothic Medium</vt:lpstr>
      <vt:lpstr>Traditional Arabic</vt:lpstr>
      <vt:lpstr>Tunga</vt:lpstr>
      <vt:lpstr>Wingdings</vt:lpstr>
      <vt:lpstr>Franklin Gothic Book</vt:lpstr>
      <vt:lpstr>Sifonn</vt:lpstr>
      <vt:lpstr>Open Sans</vt:lpstr>
      <vt:lpstr>Углы</vt:lpstr>
      <vt:lpstr>Office Theme</vt:lpstr>
      <vt:lpstr>Презентация PowerPoint</vt:lpstr>
      <vt:lpstr>Презентация PowerPoint</vt:lpstr>
      <vt:lpstr>Всего налоговых и неналоговых доходов 48 106,2 тыс.руб.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March goals</dc:title>
  <dc:creator>1</dc:creator>
  <cp:lastModifiedBy>Учетная запись Майкрософт</cp:lastModifiedBy>
  <cp:revision>269</cp:revision>
  <cp:lastPrinted>2020-01-27T14:45:38Z</cp:lastPrinted>
  <dcterms:created xsi:type="dcterms:W3CDTF">2006-08-16T00:00:00Z</dcterms:created>
  <dcterms:modified xsi:type="dcterms:W3CDTF">2020-03-16T07:28:07Z</dcterms:modified>
  <dc:identifier>DADVNju_hzk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6773394</vt:lpwstr>
  </property>
  <property fmtid="{D5CDD505-2E9C-101B-9397-08002B2CF9AE}" name="NXPowerLiteSettings" pid="3">
    <vt:lpwstr>C7000400038000</vt:lpwstr>
  </property>
  <property fmtid="{D5CDD505-2E9C-101B-9397-08002B2CF9AE}" name="NXPowerLiteVersion" pid="4">
    <vt:lpwstr>S8.2.3</vt:lpwstr>
  </property>
</Properties>
</file>