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Override1.xml" ContentType="application/vnd.openxmlformats-officedocument.themeOverride+xml"/>
  <Override PartName="/ppt/tags/tag10.xml" ContentType="application/vnd.openxmlformats-officedocument.presentationml.tags+xml"/>
  <Override PartName="/ppt/theme/themeOverride2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Override3.xml" ContentType="application/vnd.openxmlformats-officedocument.themeOverr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Override4.xml" ContentType="application/vnd.openxmlformats-officedocument.themeOverr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heme/themeOverride5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heme/themeOverride6.xml" ContentType="application/vnd.openxmlformats-officedocument.themeOverr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heme/themeOverride7.xml" ContentType="application/vnd.openxmlformats-officedocument.themeOverr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heme/themeOverride8.xml" ContentType="application/vnd.openxmlformats-officedocument.themeOverr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heme/themeOverride9.xml" ContentType="application/vnd.openxmlformats-officedocument.themeOverr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heme/themeOverride10.xml" ContentType="application/vnd.openxmlformats-officedocument.themeOverr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heme/themeOverride11.xml" ContentType="application/vnd.openxmlformats-officedocument.themeOverr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heme/themeOverride12.xml" ContentType="application/vnd.openxmlformats-officedocument.themeOverr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heme/themeOverride13.xml" ContentType="application/vnd.openxmlformats-officedocument.themeOverr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heme/themeOverride14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heme/themeOverride15.xml" ContentType="application/vnd.openxmlformats-officedocument.themeOverr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heme/themeOverride16.xml" ContentType="application/vnd.openxmlformats-officedocument.themeOverr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heme/themeOverride17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heme/themeOverride18.xml" ContentType="application/vnd.openxmlformats-officedocument.themeOverr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heme/themeOverride19.xml" ContentType="application/vnd.openxmlformats-officedocument.themeOverr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heme/themeOverride20.xml" ContentType="application/vnd.openxmlformats-officedocument.themeOverr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heme/themeOverride21.xml" ContentType="application/vnd.openxmlformats-officedocument.themeOverr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heme/themeOverride22.xml" ContentType="application/vnd.openxmlformats-officedocument.themeOverrid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heme/themeOverride23.xml" ContentType="application/vnd.openxmlformats-officedocument.themeOverride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heme/themeOverride24.xml" ContentType="application/vnd.openxmlformats-officedocument.themeOverride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heme/themeOverride25.xml" ContentType="application/vnd.openxmlformats-officedocument.themeOverrid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heme/themeOverride26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heme/themeOverride27.xml" ContentType="application/vnd.openxmlformats-officedocument.themeOverride+xml"/>
  <Override PartName="/ppt/tags/tag109.xml" ContentType="application/vnd.openxmlformats-officedocument.presentationml.tags+xml"/>
  <Override PartName="/ppt/theme/themeOverride28.xml" ContentType="application/vnd.openxmlformats-officedocument.themeOverride+xml"/>
  <Override PartName="/ppt/tags/tag110.xml" ContentType="application/vnd.openxmlformats-officedocument.presentationml.tags+xml"/>
  <Override PartName="/ppt/theme/themeOverride29.xml" ContentType="application/vnd.openxmlformats-officedocument.themeOverride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heme/themeOverride30.xml" ContentType="application/vnd.openxmlformats-officedocument.themeOverride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heme/themeOverride31.xml" ContentType="application/vnd.openxmlformats-officedocument.themeOverride+xml"/>
  <Override PartName="/ppt/tags/tag119.xml" ContentType="application/vnd.openxmlformats-officedocument.presentationml.tags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2.xml" ContentType="application/vnd.openxmlformats-officedocument.theme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heme/theme3.xml" ContentType="application/vnd.openxmlformats-officedocument.them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2" r:id="rId4"/>
    <p:sldMasterId id="2147483897" r:id="rId5"/>
  </p:sldMasterIdLst>
  <p:notesMasterIdLst>
    <p:notesMasterId r:id="rId33"/>
  </p:notesMasterIdLst>
  <p:sldIdLst>
    <p:sldId id="276" r:id="rId6"/>
    <p:sldId id="1028" r:id="rId7"/>
    <p:sldId id="1053" r:id="rId8"/>
    <p:sldId id="1056" r:id="rId9"/>
    <p:sldId id="1029" r:id="rId10"/>
    <p:sldId id="1030" r:id="rId11"/>
    <p:sldId id="550" r:id="rId12"/>
    <p:sldId id="259" r:id="rId13"/>
    <p:sldId id="1059" r:id="rId14"/>
    <p:sldId id="1060" r:id="rId15"/>
    <p:sldId id="1037" r:id="rId16"/>
    <p:sldId id="1033" r:id="rId17"/>
    <p:sldId id="1034" r:id="rId18"/>
    <p:sldId id="1036" r:id="rId19"/>
    <p:sldId id="1040" r:id="rId20"/>
    <p:sldId id="1041" r:id="rId21"/>
    <p:sldId id="1042" r:id="rId22"/>
    <p:sldId id="1063" r:id="rId23"/>
    <p:sldId id="1064" r:id="rId24"/>
    <p:sldId id="1069" r:id="rId25"/>
    <p:sldId id="1049" r:id="rId26"/>
    <p:sldId id="1043" r:id="rId27"/>
    <p:sldId id="1044" r:id="rId28"/>
    <p:sldId id="1051" r:id="rId29"/>
    <p:sldId id="1054" r:id="rId30"/>
    <p:sldId id="1052" r:id="rId31"/>
    <p:sldId id="1057" r:id="rId32"/>
  </p:sldIdLst>
  <p:sldSz cx="12192000" cy="6858000"/>
  <p:notesSz cx="6797675" cy="9926638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PT Mono" panose="02060509020205020204" pitchFamily="49" charset="0"/>
      <p:regular r:id="rId40"/>
    </p:embeddedFont>
    <p:embeddedFont>
      <p:font typeface="PT Sans Caption" panose="020B0603020203020204" pitchFamily="34" charset="0"/>
      <p:regular r:id="rId41"/>
      <p:bold r:id="rId42"/>
    </p:embeddedFont>
    <p:embeddedFont>
      <p:font typeface="Segoe UI" panose="020B0502040204020203" pitchFamily="34" charset="0"/>
      <p:regular r:id="rId43"/>
      <p:bold r:id="rId44"/>
      <p:italic r:id="rId45"/>
      <p:boldItalic r:id="rId46"/>
    </p:embeddedFont>
    <p:embeddedFont>
      <p:font typeface="Segoe UI Semibold" panose="020B0702040204020203" pitchFamily="34" charset="0"/>
      <p:regular r:id="rId47"/>
      <p:bold r:id="rId48"/>
      <p:italic r:id="rId49"/>
      <p:boldItalic r:id="rId50"/>
    </p:embeddedFont>
    <p:embeddedFont>
      <p:font typeface="Trebuchet MS" panose="020B0703020202090204" pitchFamily="34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42E"/>
    <a:srgbClr val="6D6E71"/>
    <a:srgbClr val="595959"/>
    <a:srgbClr val="EFE95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81" autoAdjust="0"/>
    <p:restoredTop sz="86384"/>
  </p:normalViewPr>
  <p:slideViewPr>
    <p:cSldViewPr snapToGrid="0">
      <p:cViewPr varScale="1">
        <p:scale>
          <a:sx n="124" d="100"/>
          <a:sy n="124" d="100"/>
        </p:scale>
        <p:origin x="912" y="168"/>
      </p:cViewPr>
      <p:guideLst>
        <p:guide orient="horz" pos="2137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6.fntdata"/><Relationship Id="rId21" Type="http://schemas.openxmlformats.org/officeDocument/2006/relationships/slide" Target="slides/slide16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tags" Target="tags/tag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font" Target="fonts/font20.fntdata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font" Target="fonts/font1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font" Target="fonts/font8.fntdata"/><Relationship Id="rId54" Type="http://schemas.openxmlformats.org/officeDocument/2006/relationships/font" Target="fonts/font21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1DF2D-F383-498B-8DB2-83655FDE0E77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F575C-A085-4A06-96E6-19C69E9499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020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0347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Ребята, последним слайдом нужно добавить слайд про ЭДО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лайт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с фокусом на то, что мы даем возможность пользоваться ЭДО для маркировки даже тем УОТ, которые пока не пользуются коммерческим ЭДО.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Дать срез, что готово уже сейчас 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роадмап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развития.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0567A3-BBF3-40C3-9B0E-EE7FDE90F57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235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Ребята, последним слайдом нужно добавить слайд про ЭДО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лайт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с фокусом на то, что мы даем возможность пользоваться ЭДО для маркировки даже тем УОТ, которые пока не пользуются коммерческим ЭДО.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Дать срез, что готово уже сейчас 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роадмап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развития.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0567A3-BBF3-40C3-9B0E-EE7FDE90F57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737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Ребята, последним слайдом нужно добавить слайд про ЭДО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лайт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с фокусом на то, что мы даем возможность пользоваться ЭДО для маркировки даже тем УОТ, которые пока не пользуются коммерческим ЭДО.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Дать срез, что готово уже сейчас 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</a:rPr>
              <a:t>роадмап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</a:rPr>
              <a:t> развития.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0567A3-BBF3-40C3-9B0E-EE7FDE90F57F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072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840371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3.xml" Type="http://schemas.openxmlformats.org/officeDocument/2006/relationships/tags"/><Relationship Id="rId1" Target="../drawings/vmlDrawing2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.bin" Type="http://schemas.openxmlformats.org/officeDocument/2006/relationships/oleObject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5.pn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.bin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.bin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.bin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vmlDrawing" Target="../drawings/vmlDrawing6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.bin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7.vml"/><Relationship Id="rId1" Type="http://schemas.openxmlformats.org/officeDocument/2006/relationships/themeOverride" Target="../theme/themeOverride2.xml"/><Relationship Id="rId6" Type="http://schemas.openxmlformats.org/officeDocument/2006/relationships/oleObject" Target="../embeddings/oleObject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2.xml"/><Relationship Id="rId9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8.vml"/><Relationship Id="rId1" Type="http://schemas.openxmlformats.org/officeDocument/2006/relationships/themeOverride" Target="../theme/themeOverride3.xml"/><Relationship Id="rId6" Type="http://schemas.openxmlformats.org/officeDocument/2006/relationships/oleObject" Target="../embeddings/oleObject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Relationship Id="rId9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9.vml"/><Relationship Id="rId1" Type="http://schemas.openxmlformats.org/officeDocument/2006/relationships/themeOverride" Target="../theme/themeOverride4.xml"/><Relationship Id="rId6" Type="http://schemas.openxmlformats.org/officeDocument/2006/relationships/oleObject" Target="../embeddings/oleObject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6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0.vml"/><Relationship Id="rId1" Type="http://schemas.openxmlformats.org/officeDocument/2006/relationships/themeOverride" Target="../theme/themeOverride5.xml"/><Relationship Id="rId6" Type="http://schemas.openxmlformats.org/officeDocument/2006/relationships/oleObject" Target="../embeddings/oleObject1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8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1.vml"/><Relationship Id="rId1" Type="http://schemas.openxmlformats.org/officeDocument/2006/relationships/themeOverride" Target="../theme/themeOverride6.xml"/><Relationship Id="rId6" Type="http://schemas.openxmlformats.org/officeDocument/2006/relationships/oleObject" Target="../embeddings/oleObject1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0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2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2.vml"/><Relationship Id="rId1" Type="http://schemas.openxmlformats.org/officeDocument/2006/relationships/themeOverride" Target="../theme/themeOverride7.xml"/><Relationship Id="rId6" Type="http://schemas.openxmlformats.org/officeDocument/2006/relationships/oleObject" Target="../embeddings/oleObject1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2.xml"/><Relationship Id="rId9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24.xml"/><Relationship Id="rId7" Type="http://schemas.openxmlformats.org/officeDocument/2006/relationships/image" Target="../media/image8.png"/><Relationship Id="rId2" Type="http://schemas.openxmlformats.org/officeDocument/2006/relationships/tags" Target="../tags/tag23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3.bin"/><Relationship Id="rId4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25.xml"/><Relationship Id="rId7" Type="http://schemas.openxmlformats.org/officeDocument/2006/relationships/image" Target="../media/image9.emf"/><Relationship Id="rId2" Type="http://schemas.openxmlformats.org/officeDocument/2006/relationships/vmlDrawing" Target="../drawings/vmlDrawing14.vml"/><Relationship Id="rId1" Type="http://schemas.openxmlformats.org/officeDocument/2006/relationships/themeOverride" Target="../theme/themeOverride8.xml"/><Relationship Id="rId6" Type="http://schemas.openxmlformats.org/officeDocument/2006/relationships/oleObject" Target="../embeddings/oleObject1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6.xml"/><Relationship Id="rId9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7" Type="http://schemas.openxmlformats.org/officeDocument/2006/relationships/image" Target="../media/image8.png"/><Relationship Id="rId2" Type="http://schemas.openxmlformats.org/officeDocument/2006/relationships/tags" Target="../tags/tag2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5.bin"/><Relationship Id="rId4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2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6.vml"/><Relationship Id="rId1" Type="http://schemas.openxmlformats.org/officeDocument/2006/relationships/themeOverride" Target="../theme/themeOverride9.xml"/><Relationship Id="rId6" Type="http://schemas.openxmlformats.org/officeDocument/2006/relationships/oleObject" Target="../embeddings/oleObject1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0.xml"/><Relationship Id="rId9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7" Type="http://schemas.openxmlformats.org/officeDocument/2006/relationships/image" Target="../media/image8.png"/><Relationship Id="rId2" Type="http://schemas.openxmlformats.org/officeDocument/2006/relationships/tags" Target="../tags/tag31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7.bin"/><Relationship Id="rId4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3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8.vml"/><Relationship Id="rId1" Type="http://schemas.openxmlformats.org/officeDocument/2006/relationships/themeOverride" Target="../theme/themeOverride10.xml"/><Relationship Id="rId6" Type="http://schemas.openxmlformats.org/officeDocument/2006/relationships/oleObject" Target="../embeddings/oleObject1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4.xml"/><Relationship Id="rId9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7" Type="http://schemas.openxmlformats.org/officeDocument/2006/relationships/image" Target="../media/image8.png"/><Relationship Id="rId2" Type="http://schemas.openxmlformats.org/officeDocument/2006/relationships/tags" Target="../tags/tag3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9.bin"/><Relationship Id="rId4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20.vml"/><Relationship Id="rId1" Type="http://schemas.openxmlformats.org/officeDocument/2006/relationships/themeOverride" Target="../theme/themeOverride11.xml"/><Relationship Id="rId6" Type="http://schemas.openxmlformats.org/officeDocument/2006/relationships/oleObject" Target="../embeddings/oleObject2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8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1.bin"/><Relationship Id="rId4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1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2.bin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3.bin"/><Relationship Id="rId4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4.bin"/><Relationship Id="rId4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25.vml"/><Relationship Id="rId1" Type="http://schemas.openxmlformats.org/officeDocument/2006/relationships/themeOverride" Target="../theme/themeOverride12.xml"/><Relationship Id="rId6" Type="http://schemas.openxmlformats.org/officeDocument/2006/relationships/oleObject" Target="../embeddings/oleObject2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7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6.bin"/><Relationship Id="rId4" Type="http://schemas.openxmlformats.org/officeDocument/2006/relationships/slideMaster" Target="../slideMasters/slideMaster1.xml"/></Relationships>
</file>

<file path=ppt/slideLayouts/_rels/slideLayout26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50.xml" Type="http://schemas.openxmlformats.org/officeDocument/2006/relationships/tags"/><Relationship Id="rId1" Target="../drawings/vmlDrawing27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7.bin" Type="http://schemas.openxmlformats.org/officeDocument/2006/relationships/oleObject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8.bin"/><Relationship Id="rId4" Type="http://schemas.openxmlformats.org/officeDocument/2006/relationships/slideMaster" Target="../slideMasters/slideMaster1.xml"/></Relationships>
</file>

<file path=ppt/slideLayouts/_rels/slideLayout28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53.xml" Type="http://schemas.openxmlformats.org/officeDocument/2006/relationships/tags"/><Relationship Id="rId1" Target="../drawings/vmlDrawing29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9.bin" Type="http://schemas.openxmlformats.org/officeDocument/2006/relationships/oleObject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7" Type="http://schemas.openxmlformats.org/officeDocument/2006/relationships/image" Target="../media/image5.png"/><Relationship Id="rId2" Type="http://schemas.openxmlformats.org/officeDocument/2006/relationships/tags" Target="../tags/tag54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0.bin"/><Relationship Id="rId4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.bin"/><Relationship Id="rId4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2.bin"/><Relationship Id="rId4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0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3.bin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4.vml"/><Relationship Id="rId1" Type="http://schemas.openxmlformats.org/officeDocument/2006/relationships/themeOverride" Target="../theme/themeOverride13.xml"/><Relationship Id="rId6" Type="http://schemas.openxmlformats.org/officeDocument/2006/relationships/oleObject" Target="../embeddings/oleObject3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2.xml"/><Relationship Id="rId9" Type="http://schemas.openxmlformats.org/officeDocument/2006/relationships/image" Target="../media/image5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5.vml"/><Relationship Id="rId1" Type="http://schemas.openxmlformats.org/officeDocument/2006/relationships/themeOverride" Target="../theme/themeOverride14.xml"/><Relationship Id="rId6" Type="http://schemas.openxmlformats.org/officeDocument/2006/relationships/oleObject" Target="../embeddings/oleObject3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4.xml"/><Relationship Id="rId9" Type="http://schemas.openxmlformats.org/officeDocument/2006/relationships/image" Target="../media/image5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6.vml"/><Relationship Id="rId1" Type="http://schemas.openxmlformats.org/officeDocument/2006/relationships/themeOverride" Target="../theme/themeOverride15.xml"/><Relationship Id="rId6" Type="http://schemas.openxmlformats.org/officeDocument/2006/relationships/oleObject" Target="../embeddings/oleObject3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6.xml"/><Relationship Id="rId9" Type="http://schemas.openxmlformats.org/officeDocument/2006/relationships/image" Target="../media/image5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7.vml"/><Relationship Id="rId1" Type="http://schemas.openxmlformats.org/officeDocument/2006/relationships/themeOverride" Target="../theme/themeOverride16.xml"/><Relationship Id="rId6" Type="http://schemas.openxmlformats.org/officeDocument/2006/relationships/oleObject" Target="../embeddings/oleObject3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8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6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8.vml"/><Relationship Id="rId1" Type="http://schemas.openxmlformats.org/officeDocument/2006/relationships/themeOverride" Target="../theme/themeOverride17.xml"/><Relationship Id="rId6" Type="http://schemas.openxmlformats.org/officeDocument/2006/relationships/oleObject" Target="../embeddings/oleObject3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0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7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9.vml"/><Relationship Id="rId1" Type="http://schemas.openxmlformats.org/officeDocument/2006/relationships/themeOverride" Target="../theme/themeOverride18.xml"/><Relationship Id="rId6" Type="http://schemas.openxmlformats.org/officeDocument/2006/relationships/oleObject" Target="../embeddings/oleObject3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2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3.xml"/><Relationship Id="rId7" Type="http://schemas.openxmlformats.org/officeDocument/2006/relationships/image" Target="../media/image9.emf"/><Relationship Id="rId2" Type="http://schemas.openxmlformats.org/officeDocument/2006/relationships/vmlDrawing" Target="../drawings/vmlDrawing40.vml"/><Relationship Id="rId1" Type="http://schemas.openxmlformats.org/officeDocument/2006/relationships/themeOverride" Target="../theme/themeOverride19.xml"/><Relationship Id="rId6" Type="http://schemas.openxmlformats.org/officeDocument/2006/relationships/oleObject" Target="../embeddings/oleObject4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7" Type="http://schemas.openxmlformats.org/officeDocument/2006/relationships/image" Target="../media/image8.png"/><Relationship Id="rId2" Type="http://schemas.openxmlformats.org/officeDocument/2006/relationships/tags" Target="../tags/tag7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1.bin"/><Relationship Id="rId4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7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2.vml"/><Relationship Id="rId1" Type="http://schemas.openxmlformats.org/officeDocument/2006/relationships/themeOverride" Target="../theme/themeOverride20.xml"/><Relationship Id="rId6" Type="http://schemas.openxmlformats.org/officeDocument/2006/relationships/oleObject" Target="../embeddings/oleObject4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8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image" Target="../media/image8.png"/><Relationship Id="rId2" Type="http://schemas.openxmlformats.org/officeDocument/2006/relationships/tags" Target="../tags/tag79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3.bin"/><Relationship Id="rId4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8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4.vml"/><Relationship Id="rId1" Type="http://schemas.openxmlformats.org/officeDocument/2006/relationships/themeOverride" Target="../theme/themeOverride21.xml"/><Relationship Id="rId6" Type="http://schemas.openxmlformats.org/officeDocument/2006/relationships/oleObject" Target="../embeddings/oleObject4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7" Type="http://schemas.openxmlformats.org/officeDocument/2006/relationships/image" Target="../media/image8.png"/><Relationship Id="rId2" Type="http://schemas.openxmlformats.org/officeDocument/2006/relationships/tags" Target="../tags/tag83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5.bin"/><Relationship Id="rId4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8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6.vml"/><Relationship Id="rId1" Type="http://schemas.openxmlformats.org/officeDocument/2006/relationships/themeOverride" Target="../theme/themeOverride22.xml"/><Relationship Id="rId6" Type="http://schemas.openxmlformats.org/officeDocument/2006/relationships/oleObject" Target="../embeddings/oleObject4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6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7" Type="http://schemas.openxmlformats.org/officeDocument/2006/relationships/image" Target="../media/image8.png"/><Relationship Id="rId2" Type="http://schemas.openxmlformats.org/officeDocument/2006/relationships/tags" Target="../tags/tag8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7.bin"/><Relationship Id="rId4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8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8.vml"/><Relationship Id="rId1" Type="http://schemas.openxmlformats.org/officeDocument/2006/relationships/themeOverride" Target="../theme/themeOverride23.xml"/><Relationship Id="rId6" Type="http://schemas.openxmlformats.org/officeDocument/2006/relationships/oleObject" Target="../embeddings/oleObject4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0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9.bin"/><Relationship Id="rId4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3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1.pn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50.bin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.bin"/><Relationship Id="rId4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96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52.vml"/><Relationship Id="rId1" Type="http://schemas.openxmlformats.org/officeDocument/2006/relationships/themeOverride" Target="../theme/themeOverride24.xml"/><Relationship Id="rId6" Type="http://schemas.openxmlformats.org/officeDocument/2006/relationships/oleObject" Target="../embeddings/oleObject5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7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53.vml"/><Relationship Id="rId1" Type="http://schemas.openxmlformats.org/officeDocument/2006/relationships/themeOverride" Target="../theme/themeOverride25.xml"/><Relationship Id="rId6" Type="http://schemas.openxmlformats.org/officeDocument/2006/relationships/oleObject" Target="../embeddings/oleObject53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9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4.bin"/><Relationship Id="rId4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.bin"/><Relationship Id="rId4" Type="http://schemas.openxmlformats.org/officeDocument/2006/relationships/slideMaster" Target="../slideMasters/slideMaster1.xml"/></Relationships>
</file>

<file path=ppt/slideLayouts/_rels/slideLayout55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104.xml" Type="http://schemas.openxmlformats.org/officeDocument/2006/relationships/tags"/><Relationship Id="rId1" Target="../drawings/vmlDrawing56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56.bin" Type="http://schemas.openxmlformats.org/officeDocument/2006/relationships/oleObject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7.bin"/><Relationship Id="rId4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58.vml"/><Relationship Id="rId1" Type="http://schemas.openxmlformats.org/officeDocument/2006/relationships/themeOverride" Target="../theme/themeOverride26.xml"/><Relationship Id="rId6" Type="http://schemas.openxmlformats.org/officeDocument/2006/relationships/oleObject" Target="../embeddings/oleObject5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8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2" Type="http://schemas.openxmlformats.org/officeDocument/2006/relationships/vmlDrawing" Target="../drawings/vmlDrawing59.vml"/><Relationship Id="rId1" Type="http://schemas.openxmlformats.org/officeDocument/2006/relationships/themeOverride" Target="../theme/themeOverride27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59.bin"/><Relationship Id="rId4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tags" Target="../tags/tag110.xml"/><Relationship Id="rId2" Type="http://schemas.openxmlformats.org/officeDocument/2006/relationships/vmlDrawing" Target="../drawings/vmlDrawing60.vml"/><Relationship Id="rId1" Type="http://schemas.openxmlformats.org/officeDocument/2006/relationships/themeOverride" Target="../theme/themeOverride28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0.bin"/><Relationship Id="rId4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11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61.vml"/><Relationship Id="rId1" Type="http://schemas.openxmlformats.org/officeDocument/2006/relationships/themeOverride" Target="../theme/themeOverride29.xml"/><Relationship Id="rId6" Type="http://schemas.openxmlformats.org/officeDocument/2006/relationships/oleObject" Target="../embeddings/oleObject6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vmlDrawing" Target="../drawings/vmlDrawing6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2.bin"/><Relationship Id="rId4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5.xml"/><Relationship Id="rId1" Type="http://schemas.openxmlformats.org/officeDocument/2006/relationships/vmlDrawing" Target="../drawings/vmlDrawing6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3.bin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6.xml"/><Relationship Id="rId1" Type="http://schemas.openxmlformats.org/officeDocument/2006/relationships/vmlDrawing" Target="../drawings/vmlDrawing6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4.bin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117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65.vml"/><Relationship Id="rId1" Type="http://schemas.openxmlformats.org/officeDocument/2006/relationships/themeOverride" Target="../theme/themeOverride30.xml"/><Relationship Id="rId6" Type="http://schemas.openxmlformats.org/officeDocument/2006/relationships/oleObject" Target="../embeddings/oleObject6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8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tags" Target="../tags/tag119.xml"/><Relationship Id="rId7" Type="http://schemas.openxmlformats.org/officeDocument/2006/relationships/image" Target="../media/image7.png"/><Relationship Id="rId2" Type="http://schemas.openxmlformats.org/officeDocument/2006/relationships/vmlDrawing" Target="../drawings/vmlDrawing66.vml"/><Relationship Id="rId1" Type="http://schemas.openxmlformats.org/officeDocument/2006/relationships/themeOverride" Target="../theme/themeOverride3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6.bin"/><Relationship Id="rId4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7" Type="http://schemas.openxmlformats.org/officeDocument/2006/relationships/image" Target="../media/image2.emf"/><Relationship Id="rId2" Type="http://schemas.openxmlformats.org/officeDocument/2006/relationships/tags" Target="../tags/tag122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68.bin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4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4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Shape 56"/>
          <p:cNvPicPr preferRelativeResize="0"/>
          <p:nvPr userDrawn="1"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4934752" y="2034605"/>
            <a:ext cx="5698159" cy="1394494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направления деятельности ЦРПТ</a:t>
            </a:r>
            <a:br>
              <a:rPr lang="ru-RU" dirty="0"/>
            </a:br>
            <a:r>
              <a:rPr lang="ru-RU" dirty="0"/>
              <a:t>Июнь, 2018</a:t>
            </a:r>
          </a:p>
        </p:txBody>
      </p:sp>
    </p:spTree>
    <p:extLst>
      <p:ext uri="{BB962C8B-B14F-4D97-AF65-F5344CB8AC3E}">
        <p14:creationId xmlns:p14="http://schemas.microsoft.com/office/powerpoint/2010/main" val="42830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>
          <a:xfrm>
            <a:off x="0" y="0"/>
            <a:ext cx="12192000" cy="115570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1" y="342401"/>
            <a:ext cx="10945142" cy="470898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pic>
        <p:nvPicPr>
          <p:cNvPr id="9" name="Picture 8"/>
          <p:cNvPicPr preferRelativeResize="0"/>
          <p:nvPr userDrawn="1"/>
        </p:nvPicPr>
        <p:blipFill rotWithShape="1">
          <a:blip r:embed="rId7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78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 slice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 bwMode="ltGray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ltGray">
          <a:xfrm>
            <a:off x="630000" y="1544274"/>
            <a:ext cx="3452400" cy="1495794"/>
          </a:xfrm>
          <a:noFill/>
        </p:spPr>
        <p:txBody>
          <a:bodyPr wrap="square" lIns="0" tIns="0" rIns="320040" bIns="0" anchor="b">
            <a:noAutofit/>
          </a:bodyPr>
          <a:lstStyle>
            <a:lvl1pPr>
              <a:defRPr sz="32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5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9" name="Rectangle 58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1079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36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</p:spPr>
        <p:txBody>
          <a:bodyPr anchor="t">
            <a:noAutofit/>
          </a:bodyPr>
          <a:lstStyle>
            <a:lvl1pPr>
              <a:defRPr sz="5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cxnSp>
        <p:nvCxnSpPr>
          <p:cNvPr id="148" name="Straight Connector 147"/>
          <p:cNvCxnSpPr/>
          <p:nvPr userDrawn="1"/>
        </p:nvCxnSpPr>
        <p:spPr bwMode="white">
          <a:xfrm>
            <a:off x="618898" y="3680016"/>
            <a:ext cx="11576304" cy="0"/>
          </a:xfrm>
          <a:prstGeom prst="line">
            <a:avLst/>
          </a:prstGeom>
          <a:ln w="1905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376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7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6" name="Rectangle 25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7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6370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2" name="Picture 11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604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2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1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2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562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solidFill>
            <a:srgbClr val="F2F2F2"/>
          </a:solidFill>
        </p:spPr>
        <p:txBody>
          <a:bodyPr lIns="914400" tIns="914400" rIns="914400" bIns="914400"/>
          <a:lstStyle>
            <a:lvl1pPr algn="ctr">
              <a:defRPr sz="1800" baseline="0"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9879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0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solidFill>
            <a:srgbClr val="F2F2F2"/>
          </a:solidFill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16394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804650"/>
            <a:ext cx="624755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7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4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 baseline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3169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anchor="ctr" anchorCtr="0">
            <a:noAutofit/>
          </a:bodyPr>
          <a:lstStyle>
            <a:lvl1pPr>
              <a:defRPr sz="3200" baseline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  <p:pic>
        <p:nvPicPr>
          <p:cNvPr id="10" name="Picture 9"/>
          <p:cNvPicPr preferRelativeResize="0"/>
          <p:nvPr userDrawn="1"/>
        </p:nvPicPr>
        <p:blipFill rotWithShape="1">
          <a:blip r:embed="rId8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424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5" name="Picture 14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46354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2" b="6867"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350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4595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4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2" b="6867"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74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6" name="Picture 15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2417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2" b="6867"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299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0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92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3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rgbClr val="8888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888888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29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4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4" b="1258"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cial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78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 bwMode="white"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470898"/>
          </a:xfrm>
        </p:spPr>
        <p:txBody>
          <a:bodyPr/>
          <a:lstStyle>
            <a:lvl1pPr>
              <a:defRPr sz="3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72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30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472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5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3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74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384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98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" name="Group 48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50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51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77" name="Straight Connector 76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66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7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8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9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0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1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2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3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4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5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6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53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</p:txBody>
        </p:sp>
        <p:sp>
          <p:nvSpPr>
            <p:cNvPr id="54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57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58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61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2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3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4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5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59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60" name="Footnote example"/>
            <p:cNvSpPr txBox="1"/>
            <p:nvPr/>
          </p:nvSpPr>
          <p:spPr>
            <a:xfrm>
              <a:off x="629999" y="6144442"/>
              <a:ext cx="10151211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1.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2.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3.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27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2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itle 4"/>
          <p:cNvSpPr>
            <a:spLocks noGrp="1"/>
          </p:cNvSpPr>
          <p:nvPr>
            <p:ph type="title" hasCustomPrompt="1"/>
          </p:nvPr>
        </p:nvSpPr>
        <p:spPr>
          <a:xfrm>
            <a:off x="4934752" y="2034605"/>
            <a:ext cx="5698159" cy="1394494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направления деятельности ЦРПТ</a:t>
            </a:r>
            <a:br>
              <a:rPr lang="ru-RU" dirty="0"/>
            </a:br>
            <a:r>
              <a:rPr lang="ru-RU" dirty="0"/>
              <a:t>Июнь, 2018</a:t>
            </a:r>
          </a:p>
        </p:txBody>
      </p:sp>
    </p:spTree>
    <p:extLst>
      <p:ext uri="{BB962C8B-B14F-4D97-AF65-F5344CB8AC3E}">
        <p14:creationId xmlns:p14="http://schemas.microsoft.com/office/powerpoint/2010/main" val="316180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4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 userDrawn="1"/>
        </p:nvSpPr>
        <p:spPr>
          <a:xfrm>
            <a:off x="0" y="0"/>
            <a:ext cx="12192000" cy="115570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630000" y="411651"/>
            <a:ext cx="10912816" cy="332399"/>
          </a:xfrm>
        </p:spPr>
        <p:txBody>
          <a:bodyPr anchor="ctr" anchorCtr="0"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7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12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ay slice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7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7" name="Rectangle 6"/>
          <p:cNvSpPr/>
          <p:nvPr userDrawn="1"/>
        </p:nvSpPr>
        <p:spPr bwMode="white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30000" y="2158987"/>
            <a:ext cx="3744000" cy="541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1227048"/>
            <a:ext cx="3744000" cy="664797"/>
          </a:xfrm>
        </p:spPr>
        <p:txBody>
          <a:bodyPr anchor="t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80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94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6E6F73"/>
                </a:solidFill>
              </a14:hiddenLine>
            </a:ext>
          </a:extLst>
        </p:spPr>
        <p:txBody>
          <a:bodyPr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1" name="Rectangle 10"/>
          <p:cNvSpPr/>
          <p:nvPr userDrawn="1"/>
        </p:nvSpPr>
        <p:spPr bwMode="white">
          <a:xfrm>
            <a:off x="1280693" y="1424081"/>
            <a:ext cx="951721" cy="951721"/>
          </a:xfrm>
          <a:prstGeom prst="rect">
            <a:avLst/>
          </a:prstGeom>
          <a:noFill/>
          <a:ln>
            <a:solidFill>
              <a:srgbClr val="888888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82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18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  <a:ln/>
        </p:spPr>
        <p:txBody>
          <a:bodyPr anchor="t">
            <a:noAutofit/>
          </a:bodyPr>
          <a:lstStyle>
            <a:lvl1pPr>
              <a:defRPr sz="5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cxnSp>
        <p:nvCxnSpPr>
          <p:cNvPr id="10" name="Straight Connector 9"/>
          <p:cNvCxnSpPr/>
          <p:nvPr userDrawn="1"/>
        </p:nvCxnSpPr>
        <p:spPr bwMode="white">
          <a:xfrm>
            <a:off x="630000" y="3680016"/>
            <a:ext cx="11558587" cy="0"/>
          </a:xfrm>
          <a:prstGeom prst="line">
            <a:avLst/>
          </a:prstGeom>
          <a:ln w="19050" cmpd="sng">
            <a:solidFill>
              <a:srgbClr val="888888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17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White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42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8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7667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8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76529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6645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Four column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90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V="1">
            <a:off x="9029246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white">
          <a:xfrm>
            <a:off x="0" y="0"/>
            <a:ext cx="90342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8101584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print">
            <a:alphaModFix/>
          </a:blip>
          <a:srcRect l="-57" t="571" r="55" b="32592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92013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14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4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5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827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3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800" baseline="0"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137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62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936" y="1785600"/>
            <a:ext cx="624755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947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8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0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318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1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anchor="ctr" anchorCtr="0">
            <a:noAutofit/>
          </a:bodyPr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b="7716"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5527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34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0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0830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58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2" b="6867"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634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82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3513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2" b="6867"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220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30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0845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54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2" b="6867"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071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7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494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50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rgbClr val="8888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888888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36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526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4" b="1258"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0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pecial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55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332399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53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574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29999" y="2577934"/>
            <a:ext cx="2984057" cy="17617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400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Table of contents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6027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9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263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2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74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0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.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70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800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94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4" name="Group 143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145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146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170" name="Straight Connector 169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7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159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0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1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2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3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4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5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6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7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8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9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148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</p:txBody>
        </p:sp>
        <p:sp>
          <p:nvSpPr>
            <p:cNvPr id="149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150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151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154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5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6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7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8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152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153" name="Footnote example"/>
            <p:cNvSpPr txBox="1"/>
            <p:nvPr/>
          </p:nvSpPr>
          <p:spPr>
            <a:xfrm>
              <a:off x="630000" y="6144442"/>
              <a:ext cx="9794160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1.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2.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3.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31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ection Header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18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Rectangle 10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Rectangle 11"/>
          <p:cNvSpPr/>
          <p:nvPr userDrawn="1">
            <p:custDataLst>
              <p:tags r:id="rId4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630000" y="907199"/>
            <a:ext cx="3448800" cy="3588601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TextBox 1"/>
          <p:cNvSpPr txBox="1"/>
          <p:nvPr userDrawn="1"/>
        </p:nvSpPr>
        <p:spPr>
          <a:xfrm>
            <a:off x="977381" y="1115416"/>
            <a:ext cx="2753319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8760808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42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Rectangle 9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46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Full Width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66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7643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Two-Thi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90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630000" y="3207715"/>
            <a:ext cx="1547143" cy="4431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76482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14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Rectangle 7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Rectangle 9"/>
          <p:cNvSpPr/>
          <p:nvPr userDrawn="1">
            <p:custDataLst>
              <p:tags r:id="rId3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mpd="sng">
            <a:solidFill>
              <a:srgbClr val="6E6F7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 dirty="0">
              <a:solidFill>
                <a:srgbClr val="FFFFFF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30000" y="907198"/>
            <a:ext cx="3448800" cy="3614002"/>
          </a:xfrm>
          <a:prstGeom prst="rect">
            <a:avLst/>
          </a:prstGeom>
          <a:noFill/>
          <a:ln>
            <a:solidFill>
              <a:srgbClr val="6E6F73"/>
            </a:solidFill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dirty="0">
              <a:solidFill>
                <a:schemeClr val="accent4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9" name="TextBox 1"/>
          <p:cNvSpPr txBox="1"/>
          <p:nvPr userDrawn="1"/>
        </p:nvSpPr>
        <p:spPr>
          <a:xfrm>
            <a:off x="977381" y="1115416"/>
            <a:ext cx="2753318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 sz="5400">
                <a:solidFill>
                  <a:schemeClr val="accent4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7331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838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Rectangle 7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52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Full Width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862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  <p:cxnSp>
        <p:nvCxnSpPr>
          <p:cNvPr id="9" name="Straight Connector 8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mpd="sng">
            <a:solidFill>
              <a:srgbClr val="6E6F73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436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D. Two-Thi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8" t="8741" r="101" b="27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0000" y="3262145"/>
            <a:ext cx="1161047" cy="3323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7894081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D.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10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29999" y="2577934"/>
            <a:ext cx="3172743" cy="17617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400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Table of contents</a:t>
            </a:r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139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517034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da" smtClean="0"/>
              <a:pPr/>
              <a:t>‹#›</a:t>
            </a:fld>
            <a:endParaRPr lang="da"/>
          </a:p>
        </p:txBody>
      </p:sp>
    </p:spTree>
    <p:extLst>
      <p:ext uri="{BB962C8B-B14F-4D97-AF65-F5344CB8AC3E}">
        <p14:creationId xmlns:p14="http://schemas.microsoft.com/office/powerpoint/2010/main" val="68726049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da" smtClean="0"/>
              <a:pPr/>
              <a:t>‹#›</a:t>
            </a:fld>
            <a:endParaRPr lang="da"/>
          </a:p>
        </p:txBody>
      </p:sp>
    </p:spTree>
    <p:extLst>
      <p:ext uri="{BB962C8B-B14F-4D97-AF65-F5344CB8AC3E}">
        <p14:creationId xmlns:p14="http://schemas.microsoft.com/office/powerpoint/2010/main" val="3450533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текст">
  <p:cSld name="Заголовок и текст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3172" tIns="46573" rIns="93172" bIns="4657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44" b="0" i="0" u="none" strike="noStrike" cap="none">
              <a:solidFill>
                <a:schemeClr val="lt1"/>
              </a:solidFill>
              <a:latin typeface="PT Sans Caption"/>
              <a:ea typeface="PT Sans Caption"/>
              <a:cs typeface="PT Sans Caption"/>
              <a:sym typeface="PT Sans Caption"/>
            </a:endParaRPr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10822634" y="6238346"/>
            <a:ext cx="1102977" cy="365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1pPr>
            <a:lvl2pPr marL="0" marR="0" lvl="1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2pPr>
            <a:lvl3pPr marL="0" marR="0" lvl="2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3pPr>
            <a:lvl4pPr marL="0" marR="0" lvl="3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4pPr>
            <a:lvl5pPr marL="0" marR="0" lvl="4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5pPr>
            <a:lvl6pPr marL="0" marR="0" lvl="5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6pPr>
            <a:lvl7pPr marL="0" marR="0" lvl="6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7pPr>
            <a:lvl8pPr marL="0" marR="0" lvl="7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8pPr>
            <a:lvl9pPr marL="0" marR="0" lvl="8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9pPr>
          </a:lstStyle>
          <a:p>
            <a:r>
              <a:rPr lang="ru-RU"/>
              <a:t>СТР. </a:t>
            </a:r>
            <a:fld id="{00000000-1234-1234-1234-123412341234}" type="slidenum">
              <a:rPr lang="ru" smtClean="0"/>
              <a:pPr/>
              <a:t>‹#›</a:t>
            </a:fld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350" tIns="59675" rIns="119350" bIns="59675" anchor="t" anchorCtr="0"/>
          <a:lstStyle>
            <a:lvl1pPr marL="465906" marR="0" lvl="0" indent="-388254" algn="l" rtl="0">
              <a:spcBef>
                <a:spcPts val="489"/>
              </a:spcBef>
              <a:spcAft>
                <a:spcPts val="0"/>
              </a:spcAft>
              <a:buClr>
                <a:srgbClr val="57595B"/>
              </a:buClr>
              <a:buSzPts val="2400"/>
              <a:buFont typeface="Arial"/>
              <a:buChar char="•"/>
              <a:defRPr sz="2445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1pPr>
            <a:lvl2pPr marL="931811" marR="0" lvl="1" indent="-362371" algn="l" rtl="0">
              <a:spcBef>
                <a:spcPts val="408"/>
              </a:spcBef>
              <a:spcAft>
                <a:spcPts val="0"/>
              </a:spcAft>
              <a:buClr>
                <a:srgbClr val="57595B"/>
              </a:buClr>
              <a:buSzPts val="2000"/>
              <a:buFont typeface="Arial"/>
              <a:buChar char="–"/>
              <a:defRPr sz="2039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2pPr>
            <a:lvl3pPr marL="1397717" marR="0" lvl="2" indent="-336488" algn="l" rtl="0">
              <a:spcBef>
                <a:spcPts val="327"/>
              </a:spcBef>
              <a:spcAft>
                <a:spcPts val="0"/>
              </a:spcAft>
              <a:buClr>
                <a:srgbClr val="57595B"/>
              </a:buClr>
              <a:buSzPts val="1600"/>
              <a:buFont typeface="Arial"/>
              <a:buChar char="•"/>
              <a:defRPr sz="1631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3pPr>
            <a:lvl4pPr marL="1863623" marR="0" lvl="3" indent="-323545" algn="l" rtl="0">
              <a:spcBef>
                <a:spcPts val="285"/>
              </a:spcBef>
              <a:spcAft>
                <a:spcPts val="0"/>
              </a:spcAft>
              <a:buClr>
                <a:srgbClr val="57595B"/>
              </a:buClr>
              <a:buSzPts val="1400"/>
              <a:buFont typeface="Arial"/>
              <a:buChar char="–"/>
              <a:defRPr sz="1427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4pPr>
            <a:lvl5pPr marL="2329528" marR="0" lvl="4" indent="-323545" algn="l" rtl="0">
              <a:spcBef>
                <a:spcPts val="285"/>
              </a:spcBef>
              <a:spcAft>
                <a:spcPts val="0"/>
              </a:spcAft>
              <a:buClr>
                <a:srgbClr val="57595B"/>
              </a:buClr>
              <a:buSzPts val="1400"/>
              <a:buFont typeface="Arial"/>
              <a:buChar char="»"/>
              <a:defRPr sz="1427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5pPr>
            <a:lvl6pPr marL="2795434" marR="0" lvl="5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6pPr>
            <a:lvl7pPr marL="3261340" marR="0" lvl="6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7pPr>
            <a:lvl8pPr marL="3727245" marR="0" lvl="7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8pPr>
            <a:lvl9pPr marL="4193151" marR="0" lvl="8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9pPr>
          </a:lstStyle>
          <a:p>
            <a:endParaRPr/>
          </a:p>
        </p:txBody>
      </p:sp>
      <p:pic>
        <p:nvPicPr>
          <p:cNvPr id="8" name="Shape 134">
            <a:extLst>
              <a:ext uri="{FF2B5EF4-FFF2-40B4-BE49-F238E27FC236}">
                <a16:creationId xmlns:a16="http://schemas.microsoft.com/office/drawing/2014/main" id="{9331E853-7242-44DE-92DC-28E652CF083C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307"/>
            <a:ext cx="12191989" cy="1064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Shape 136">
            <a:extLst>
              <a:ext uri="{FF2B5EF4-FFF2-40B4-BE49-F238E27FC236}">
                <a16:creationId xmlns:a16="http://schemas.microsoft.com/office/drawing/2014/main" id="{5F5B941E-444A-449E-9664-69DB36ADFA41}"/>
              </a:ext>
            </a:extLst>
          </p:cNvPr>
          <p:cNvPicPr preferRelativeResize="0"/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939" y="110016"/>
            <a:ext cx="190995" cy="812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239418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62707" y="1508760"/>
            <a:ext cx="11074087" cy="4590288"/>
          </a:xfrm>
        </p:spPr>
        <p:txBody>
          <a:bodyPr lIns="0" tIns="0" rIns="0" bIns="0"/>
          <a:lstStyle>
            <a:lvl1pPr>
              <a:spcBef>
                <a:spcPts val="384"/>
              </a:spcBef>
              <a:defRPr/>
            </a:lvl1pPr>
            <a:lvl2pPr marL="457200" indent="-230400">
              <a:spcBef>
                <a:spcPts val="384"/>
              </a:spcBef>
              <a:defRPr/>
            </a:lvl2pPr>
            <a:lvl3pPr marL="914400" indent="-230400">
              <a:spcBef>
                <a:spcPts val="384"/>
              </a:spcBef>
              <a:defRPr/>
            </a:lvl3pPr>
            <a:lvl4pPr marL="1375200" indent="-234000">
              <a:spcBef>
                <a:spcPts val="384"/>
              </a:spcBef>
              <a:defRPr/>
            </a:lvl4pPr>
            <a:lvl5pPr marL="2059200" indent="-230400">
              <a:spcBef>
                <a:spcPts val="384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23389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24199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0314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26354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289627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6576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81092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37862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66986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421215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34929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20.05.2020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696598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86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2" name="Objec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89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id="{42D499EF-F77F-4566-8D9F-EE2002539E35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62473" cy="162051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394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493"/>
            <a:ext cx="5133975" cy="9896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598"/>
              </a:spcAft>
            </a:pP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Boston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Consulting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Group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,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Inc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.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All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rights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698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reserved</a:t>
            </a:r>
            <a:r>
              <a:rPr lang="ru-RU" sz="698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.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6880"/>
            <a:ext cx="2743200" cy="9896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598"/>
              </a:spcAft>
            </a:pPr>
            <a:r>
              <a:rPr lang="ru-RU" sz="698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ru-RU" sz="698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63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</p15:sldGuideLst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id="{83906052-BB93-4A9D-83D9-844459518E4F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eaLnBrk="1"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ru-RU" dirty="0"/>
          </a:p>
        </p:txBody>
      </p:sp>
      <p:sp>
        <p:nvSpPr>
          <p:cNvPr id="12" name="Title 7"/>
          <p:cNvSpPr>
            <a:spLocks noGrp="1"/>
          </p:cNvSpPr>
          <p:nvPr>
            <p:ph type="title" hasCustomPrompt="1"/>
          </p:nvPr>
        </p:nvSpPr>
        <p:spPr>
          <a:xfrm>
            <a:off x="629400" y="151901"/>
            <a:ext cx="10933801" cy="941796"/>
          </a:xfrm>
        </p:spPr>
        <p:txBody>
          <a:bodyPr anchor="ctr">
            <a:noAutofit/>
          </a:bodyPr>
          <a:lstStyle>
            <a:lvl1pPr>
              <a:defRPr>
                <a:solidFill>
                  <a:schemeClr val="bg1"/>
                </a:solidFill>
                <a:latin typeface="+mj-lt"/>
                <a:sym typeface="+mj-lt"/>
              </a:defRPr>
            </a:lvl1pPr>
          </a:lstStyle>
          <a:p>
            <a:r>
              <a:rPr lang="ru-RU"/>
              <a:t>Click to add title</a:t>
            </a:r>
            <a:endParaRPr lang="ru-RU" dirty="0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id="{F88B0A4A-81C2-4AF4-8CDF-D8E32859945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4" name="Copyright" hidden="1">
            <a:extLst>
              <a:ext uri="{FF2B5EF4-FFF2-40B4-BE49-F238E27FC236}">
                <a16:creationId xmlns:a16="http://schemas.microsoft.com/office/drawing/2014/main" id="{1858C75B-F07A-482D-9831-0E1B64875A66}"/>
              </a:ext>
            </a:extLst>
          </p:cNvPr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Group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,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Inc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.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All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rights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reserved.</a:t>
            </a:r>
          </a:p>
        </p:txBody>
      </p:sp>
      <p:sp>
        <p:nvSpPr>
          <p:cNvPr id="15" name="FooterSimple" hidden="1">
            <a:extLst>
              <a:ext uri="{FF2B5EF4-FFF2-40B4-BE49-F238E27FC236}">
                <a16:creationId xmlns:a16="http://schemas.microsoft.com/office/drawing/2014/main" id="{A721DD66-78CF-4C71-9C53-DDE41B927AE4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069411"/>
            <a:ext cx="2743200" cy="193899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20181031_Обзор проекта маркировки_Добродеев ВГТРК_v1.pptx</a:t>
            </a:r>
          </a:p>
        </p:txBody>
      </p:sp>
    </p:spTree>
    <p:extLst>
      <p:ext uri="{BB962C8B-B14F-4D97-AF65-F5344CB8AC3E}">
        <p14:creationId xmlns:p14="http://schemas.microsoft.com/office/powerpoint/2010/main" val="159625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18" Type="http://schemas.openxmlformats.org/officeDocument/2006/relationships/oleObject" Target="../embeddings/oleObject67.bin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tags" Target="../tags/tag121.xml"/><Relationship Id="rId2" Type="http://schemas.openxmlformats.org/officeDocument/2006/relationships/slideLayout" Target="../slideLayouts/slideLayout71.xml"/><Relationship Id="rId16" Type="http://schemas.openxmlformats.org/officeDocument/2006/relationships/tags" Target="../tags/tag120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vmlDrawing" Target="../drawings/vmlDrawing67.vml"/><Relationship Id="rId10" Type="http://schemas.openxmlformats.org/officeDocument/2006/relationships/slideLayout" Target="../slideLayouts/slideLayout79.xml"/><Relationship Id="rId19" Type="http://schemas.openxmlformats.org/officeDocument/2006/relationships/image" Target="../media/image15.emf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" name="Слайд think-cell" r:id="rId73" imgW="360" imgH="360" progId="">
                  <p:embed/>
                </p:oleObj>
              </mc:Choice>
              <mc:Fallback>
                <p:oleObj name="Слайд think-cell" r:id="rId73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630000" y="622800"/>
            <a:ext cx="109333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30000" y="1825625"/>
            <a:ext cx="1093335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Level six</a:t>
            </a:r>
          </a:p>
          <a:p>
            <a:pPr lvl="6"/>
            <a:r>
              <a:rPr lang="en-US" dirty="0"/>
              <a:t>Level seven</a:t>
            </a:r>
          </a:p>
          <a:p>
            <a:pPr lvl="7"/>
            <a:r>
              <a:rPr lang="en-US" dirty="0"/>
              <a:t>Level eight</a:t>
            </a:r>
          </a:p>
          <a:p>
            <a:pPr lvl="8"/>
            <a:r>
              <a:rPr lang="en-US" dirty="0"/>
              <a:t>Level nine</a:t>
            </a:r>
          </a:p>
        </p:txBody>
      </p:sp>
    </p:spTree>
    <p:extLst>
      <p:ext uri="{BB962C8B-B14F-4D97-AF65-F5344CB8AC3E}">
        <p14:creationId xmlns:p14="http://schemas.microsoft.com/office/powerpoint/2010/main" val="1020346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3" r:id="rId21"/>
    <p:sldLayoutId id="2147483684" r:id="rId22"/>
    <p:sldLayoutId id="2147483685" r:id="rId23"/>
    <p:sldLayoutId id="2147483686" r:id="rId24"/>
    <p:sldLayoutId id="2147483687" r:id="rId25"/>
    <p:sldLayoutId id="2147483688" r:id="rId26"/>
    <p:sldLayoutId id="2147483689" r:id="rId27"/>
    <p:sldLayoutId id="2147483690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  <p:sldLayoutId id="2147483697" r:id="rId35"/>
    <p:sldLayoutId id="2147483698" r:id="rId36"/>
    <p:sldLayoutId id="2147483699" r:id="rId37"/>
    <p:sldLayoutId id="2147483700" r:id="rId38"/>
    <p:sldLayoutId id="2147483701" r:id="rId39"/>
    <p:sldLayoutId id="2147483702" r:id="rId40"/>
    <p:sldLayoutId id="2147483703" r:id="rId41"/>
    <p:sldLayoutId id="2147483704" r:id="rId42"/>
    <p:sldLayoutId id="2147483705" r:id="rId43"/>
    <p:sldLayoutId id="2147483706" r:id="rId44"/>
    <p:sldLayoutId id="2147483707" r:id="rId45"/>
    <p:sldLayoutId id="2147483708" r:id="rId46"/>
    <p:sldLayoutId id="2147483709" r:id="rId47"/>
    <p:sldLayoutId id="2147483710" r:id="rId48"/>
    <p:sldLayoutId id="2147483711" r:id="rId49"/>
    <p:sldLayoutId id="2147483712" r:id="rId50"/>
    <p:sldLayoutId id="2147483713" r:id="rId51"/>
    <p:sldLayoutId id="2147483714" r:id="rId52"/>
    <p:sldLayoutId id="2147483715" r:id="rId53"/>
    <p:sldLayoutId id="2147483716" r:id="rId54"/>
    <p:sldLayoutId id="2147483717" r:id="rId55"/>
    <p:sldLayoutId id="2147483718" r:id="rId56"/>
    <p:sldLayoutId id="2147483719" r:id="rId57"/>
    <p:sldLayoutId id="2147483720" r:id="rId58"/>
    <p:sldLayoutId id="2147483721" r:id="rId59"/>
    <p:sldLayoutId id="2147483722" r:id="rId60"/>
    <p:sldLayoutId id="2147483723" r:id="rId61"/>
    <p:sldLayoutId id="2147483724" r:id="rId62"/>
    <p:sldLayoutId id="2147483725" r:id="rId63"/>
    <p:sldLayoutId id="2147483726" r:id="rId64"/>
    <p:sldLayoutId id="2147483727" r:id="rId65"/>
    <p:sldLayoutId id="2147483728" r:id="rId66"/>
    <p:sldLayoutId id="2147483729" r:id="rId67"/>
    <p:sldLayoutId id="2147483730" r:id="rId68"/>
    <p:sldLayoutId id="2147483731" r:id="rId69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rgbClr val="595959"/>
          </a:solidFill>
          <a:latin typeface="PT Sans Caption" panose="020B0603020203020204" charset="0"/>
          <a:ea typeface="+mj-ea"/>
          <a:cs typeface="+mj-cs"/>
          <a:sym typeface="PT Sans Caption" panose="020B060302020302020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60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1pPr>
      <a:lvl2pPr marL="284400" indent="-1728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•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2pPr>
      <a:lvl3pPr marL="511200" indent="-1656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rgbClr val="595959"/>
        </a:buClr>
        <a:buFont typeface="Trebuchet MS" panose="020B0603020202020204" pitchFamily="34" charset="0"/>
        <a:buChar char="–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3pPr>
      <a:lvl4pPr marL="0" indent="0" algn="l" defTabSz="914400" rtl="0" eaLnBrk="1" latinLnBrk="0" hangingPunct="1">
        <a:lnSpc>
          <a:spcPct val="110000"/>
        </a:lnSpc>
        <a:spcBef>
          <a:spcPts val="30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6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600" b="1" kern="120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5pPr>
      <a:lvl6pPr marL="269875" indent="-1524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rgbClr val="595959"/>
        </a:buClr>
        <a:buFont typeface="Arial" panose="020B0604020202020204" pitchFamily="34" charset="0"/>
        <a:buChar char="•"/>
        <a:defRPr lang="en-US" sz="1600" kern="120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6pPr>
      <a:lvl7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900"/>
        </a:spcAft>
        <a:buClr>
          <a:srgbClr val="595959"/>
        </a:buClr>
        <a:buFont typeface="Arial" panose="020B0604020202020204" pitchFamily="34" charset="0"/>
        <a:buChar char="​"/>
        <a:defRPr lang="en-US" sz="4400" kern="1200" baseline="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7pPr>
      <a:lvl8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0"/>
        </a:spcAft>
        <a:buClr>
          <a:srgbClr val="595959"/>
        </a:buClr>
        <a:buFont typeface="Arial" panose="020B0604020202020204" pitchFamily="34" charset="0"/>
        <a:buChar char="​"/>
        <a:defRPr lang="en-US" sz="5400" kern="1200" baseline="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rgbClr val="595959"/>
        </a:buClr>
        <a:buFont typeface="Arial" panose="020B0604020202020204" pitchFamily="34" charset="0"/>
        <a:buChar char="​"/>
        <a:defRPr lang="en-US" sz="2400" kern="1200" baseline="0" dirty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11">
          <p15:clr>
            <a:srgbClr val="F26B43"/>
          </p15:clr>
        </p15:guide>
        <p15:guide id="2" pos="396">
          <p15:clr>
            <a:srgbClr val="F26B43"/>
          </p15:clr>
        </p15:guide>
        <p15:guide id="3" pos="7284">
          <p15:clr>
            <a:srgbClr val="F26B43"/>
          </p15:clr>
        </p15:guide>
        <p15:guide id="4" orient="horz" pos="388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9EA9F157-7873-ED4E-8DA0-DC1D90D60E4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42062524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62" name="Слайд think-cell" r:id="rId18" imgW="360" imgH="360" progId="">
                  <p:embed/>
                </p:oleObj>
              </mc:Choice>
              <mc:Fallback>
                <p:oleObj name="Слайд think-cell" r:id="rId18" imgW="360" imgH="360" progId="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4A562F11-8B5C-CE40-AD1A-9F7F2ACF93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id="{594F0DEE-949A-7646-94BE-987B7A0428DF}"/>
              </a:ext>
            </a:extLst>
          </p:cNvPr>
          <p:cNvSpPr/>
          <p:nvPr userDrawn="1">
            <p:custDataLst>
              <p:tags r:id="rId17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ru-RU" sz="4400" b="0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00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09" r:id="rId12"/>
    <p:sldLayoutId id="2147483910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29.xml"/><Relationship Id="rId7" Type="http://schemas.openxmlformats.org/officeDocument/2006/relationships/oleObject" Target="../embeddings/oleObject69.bin"/><Relationship Id="rId2" Type="http://schemas.openxmlformats.org/officeDocument/2006/relationships/tags" Target="../tags/tag128.xml"/><Relationship Id="rId1" Type="http://schemas.openxmlformats.org/officeDocument/2006/relationships/vmlDrawing" Target="../drawings/vmlDrawing69.vml"/><Relationship Id="rId6" Type="http://schemas.openxmlformats.org/officeDocument/2006/relationships/image" Target="../media/image16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tags" Target="../tags/tag131.xml"/><Relationship Id="rId7" Type="http://schemas.openxmlformats.org/officeDocument/2006/relationships/image" Target="../media/image19.png"/><Relationship Id="rId2" Type="http://schemas.openxmlformats.org/officeDocument/2006/relationships/tags" Target="../tags/tag130.xml"/><Relationship Id="rId1" Type="http://schemas.openxmlformats.org/officeDocument/2006/relationships/vmlDrawing" Target="../drawings/vmlDrawing70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70.bin"/><Relationship Id="rId4" Type="http://schemas.openxmlformats.org/officeDocument/2006/relationships/slideLayout" Target="../slideLayouts/slideLayout81.xml"/></Relationships>
</file>

<file path=ppt/slides/_rels/slide5.xml.rels><?xml version="1.0" encoding="UTF-8" standalone="yes" ?><Relationships xmlns="http://schemas.openxmlformats.org/package/2006/relationships"><Relationship Id="rId3" Target="../media/image22.png" Type="http://schemas.openxmlformats.org/officeDocument/2006/relationships/image"/><Relationship Id="rId2" Target="../media/image21.png" Type="http://schemas.openxmlformats.org/officeDocument/2006/relationships/image"/><Relationship Id="rId1" Target="../slideLayouts/slideLayout81.xml" Type="http://schemas.openxmlformats.org/officeDocument/2006/relationships/slideLayout"/><Relationship Id="rId5" Target="../media/image24.png" Type="http://schemas.openxmlformats.org/officeDocument/2006/relationships/image"/><Relationship Id="rId4" Target="../media/image23.jpe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1.xml"/></Relationships>
</file>

<file path=ppt/slides/_rels/slide8.xml.rels><?xml version="1.0" encoding="UTF-8" standalone="yes" ?><Relationships xmlns="http://schemas.openxmlformats.org/package/2006/relationships"><Relationship Id="rId3" Target="../media/image29.png" Type="http://schemas.openxmlformats.org/officeDocument/2006/relationships/image"/><Relationship Id="rId2" Target="../media/image28.jpeg" Type="http://schemas.openxmlformats.org/officeDocument/2006/relationships/image"/><Relationship Id="rId1" Target="../slideLayouts/slideLayout70.xml" Type="http://schemas.openxmlformats.org/officeDocument/2006/relationships/slideLayout"/><Relationship Id="rId6" Target="../media/image32.png" Type="http://schemas.openxmlformats.org/officeDocument/2006/relationships/image"/><Relationship Id="rId5" Target="../media/image31.png" Type="http://schemas.openxmlformats.org/officeDocument/2006/relationships/image"/><Relationship Id="rId4" Target="../media/image30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1.xml"/></Relationships>
</file>

<file path=ppt/slides/_rels/slide14.xml.rels><?xml version="1.0" encoding="UTF-8" standalone="yes" ?><Relationships xmlns="http://schemas.openxmlformats.org/package/2006/relationships"><Relationship Id="rId2" Target="../media/image38.jpeg" Type="http://schemas.openxmlformats.org/officeDocument/2006/relationships/image"/><Relationship Id="rId1" Target="../slideLayouts/slideLayout81.xml" Type="http://schemas.openxmlformats.org/officeDocument/2006/relationships/slideLayout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tags" Target="../tags/tag133.xml"/><Relationship Id="rId7" Type="http://schemas.openxmlformats.org/officeDocument/2006/relationships/image" Target="../media/image2.emf"/><Relationship Id="rId2" Type="http://schemas.openxmlformats.org/officeDocument/2006/relationships/tags" Target="../tags/tag132.xml"/><Relationship Id="rId1" Type="http://schemas.openxmlformats.org/officeDocument/2006/relationships/vmlDrawing" Target="../drawings/vmlDrawing71.vml"/><Relationship Id="rId6" Type="http://schemas.openxmlformats.org/officeDocument/2006/relationships/oleObject" Target="../embeddings/oleObject69.bin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105AFC-CEFA-8F42-9D6E-2F11F000E9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903" y="-1"/>
            <a:ext cx="6491097" cy="6858000"/>
          </a:xfrm>
          <a:prstGeom prst="rect">
            <a:avLst/>
          </a:prstGeom>
        </p:spPr>
      </p:pic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98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1F73F6B-46B6-EF4B-B677-B2FA21DE481E}"/>
              </a:ext>
            </a:extLst>
          </p:cNvPr>
          <p:cNvSpPr/>
          <p:nvPr/>
        </p:nvSpPr>
        <p:spPr>
          <a:xfrm>
            <a:off x="0" y="-2"/>
            <a:ext cx="6096000" cy="6858001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742243"/>
            <a:ext cx="5034356" cy="47537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</a:t>
            </a:r>
          </a:p>
          <a:p>
            <a:pPr defTabSz="839852">
              <a:lnSpc>
                <a:spcPct val="100000"/>
              </a:lnSpc>
            </a:pPr>
            <a:r>
              <a:rPr lang="ru-RU" sz="2800" dirty="0">
                <a:solidFill>
                  <a:srgbClr val="F6F42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ТАБАЧНОЙ</a:t>
            </a:r>
            <a:endParaRPr lang="en-US" sz="28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r>
              <a:rPr lang="ru-RU" sz="2800" dirty="0">
                <a:solidFill>
                  <a:srgbClr val="F6F42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ПРОДУКЦИИ</a:t>
            </a:r>
            <a:endParaRPr lang="en-US" sz="28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en-US" sz="28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0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r>
              <a:rPr lang="ru-RU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Ян Витров</a:t>
            </a:r>
          </a:p>
          <a:p>
            <a:pPr defTabSz="839852">
              <a:lnSpc>
                <a:spcPct val="100000"/>
              </a:lnSpc>
            </a:pPr>
            <a: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Руководитель ТГ Табак</a:t>
            </a:r>
            <a:endParaRPr lang="en-US" sz="2000" dirty="0">
              <a:latin typeface="PT Sans Caption" pitchFamily="34" charset="-52"/>
            </a:endParaRPr>
          </a:p>
          <a:p>
            <a:pPr defTabSz="839852">
              <a:lnSpc>
                <a:spcPct val="100000"/>
              </a:lnSpc>
            </a:pPr>
            <a:endParaRPr lang="ru-RU" sz="28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800" dirty="0">
              <a:solidFill>
                <a:srgbClr val="6D6E71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br>
              <a:rPr lang="ru-RU" sz="2800" dirty="0">
                <a:solidFill>
                  <a:srgbClr val="6D6E71"/>
                </a:solidFill>
                <a:latin typeface="PT Sans Caption" panose="020B0603020203020204" pitchFamily="34" charset="-52"/>
                <a:ea typeface="PT Sans Caption" panose="020B0603020203020204" pitchFamily="34" charset="-52"/>
              </a:rPr>
            </a:br>
            <a:endParaRPr lang="en-US" sz="2800" dirty="0">
              <a:solidFill>
                <a:srgbClr val="6D6E71"/>
              </a:solidFill>
              <a:latin typeface="PT Sans Caption" pitchFamily="34" charset="-52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53192" y="2457083"/>
            <a:ext cx="4416038" cy="0"/>
          </a:xfrm>
          <a:prstGeom prst="line">
            <a:avLst/>
          </a:prstGeom>
          <a:ln w="41275">
            <a:solidFill>
              <a:srgbClr val="EAE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190" y="5015463"/>
            <a:ext cx="3920996" cy="73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942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F61C7DE-3795-4CDE-9963-A89C21C504A2}"/>
              </a:ext>
            </a:extLst>
          </p:cNvPr>
          <p:cNvSpPr/>
          <p:nvPr/>
        </p:nvSpPr>
        <p:spPr>
          <a:xfrm>
            <a:off x="675038" y="2551887"/>
            <a:ext cx="9954861" cy="1061469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3341" tIns="46671" rIns="93341" bIns="4667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2700"/>
            <a:r>
              <a:rPr lang="ru-RU" b="1" spc="10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Федеральный </a:t>
            </a:r>
            <a:r>
              <a:rPr lang="ru-RU" b="1" spc="5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закон </a:t>
            </a:r>
            <a:r>
              <a:rPr lang="en-US" b="1" spc="10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</a:t>
            </a:r>
            <a:r>
              <a:rPr lang="en-US" b="1" spc="-15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b="1" spc="10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15-</a:t>
            </a:r>
            <a:r>
              <a:rPr lang="ru-RU" b="1" spc="10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ФЗ</a:t>
            </a:r>
          </a:p>
          <a:p>
            <a:pPr marL="12700"/>
            <a:r>
              <a:rPr lang="ru-RU" sz="1400" spc="1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12700"/>
            <a:r>
              <a:rPr lang="ru-RU" sz="1400" spc="1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«Об </a:t>
            </a:r>
            <a:r>
              <a:rPr lang="ru-RU" sz="1400" spc="5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охране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здоровья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граждан </a:t>
            </a:r>
            <a:r>
              <a:rPr lang="ru-RU" sz="1400" spc="1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воздействия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окружающего</a:t>
            </a:r>
            <a:r>
              <a:rPr lang="ru-RU" sz="1400" spc="3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3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табачного</a:t>
            </a:r>
            <a:r>
              <a:rPr lang="ru-RU" sz="1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-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дыма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последствий потребления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табака»</a:t>
            </a:r>
            <a:r>
              <a:rPr lang="ru-RU" sz="1400" spc="3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12700"/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Статья 18</a:t>
            </a:r>
            <a:endParaRPr lang="ru-RU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4F61C7DE-3795-4CDE-9963-A89C21C504A2}"/>
              </a:ext>
            </a:extLst>
          </p:cNvPr>
          <p:cNvSpPr/>
          <p:nvPr/>
        </p:nvSpPr>
        <p:spPr>
          <a:xfrm>
            <a:off x="675038" y="4559085"/>
            <a:ext cx="10779900" cy="158505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3341" tIns="46671" rIns="93341" bIns="4667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2700">
              <a:spcBef>
                <a:spcPts val="114"/>
              </a:spcBef>
            </a:pPr>
            <a:r>
              <a:rPr lang="ru-RU" b="1" spc="5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Постановление правительства</a:t>
            </a:r>
            <a:r>
              <a:rPr lang="ru-RU" b="1" spc="-45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b="1" spc="10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№224</a:t>
            </a:r>
            <a:endParaRPr lang="ru-RU" spc="15" dirty="0">
              <a:solidFill>
                <a:srgbClr val="6D6E71"/>
              </a:solidFill>
              <a:highlight>
                <a:srgbClr val="FFFF00"/>
              </a:highligh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12700"/>
            <a:r>
              <a:rPr lang="ru-RU" sz="1400" spc="1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 </a:t>
            </a:r>
            <a:r>
              <a:rPr lang="ru-RU" sz="1400" spc="9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28 </a:t>
            </a:r>
            <a:r>
              <a:rPr lang="ru-RU" sz="1400" spc="4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февраля </a:t>
            </a:r>
            <a:r>
              <a:rPr lang="ru-RU" sz="1400" spc="9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2019</a:t>
            </a:r>
            <a:r>
              <a:rPr lang="ru-RU" sz="1400" spc="1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года</a:t>
            </a:r>
          </a:p>
          <a:p>
            <a:pPr marL="12700"/>
            <a:endParaRPr lang="ru-RU" sz="1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12700" marR="5080"/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Утверждены </a:t>
            </a:r>
            <a:r>
              <a:rPr lang="ru-RU" sz="1400" spc="3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правила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маркировки </a:t>
            </a:r>
            <a:r>
              <a:rPr lang="ru-RU" sz="1400" spc="3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табачной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продукции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средствами 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идентификации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особенности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внедрения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государственной 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информационной </a:t>
            </a:r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системы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мониторинга </a:t>
            </a:r>
            <a:r>
              <a:rPr lang="ru-RU" sz="1400" spc="4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</a:t>
            </a:r>
            <a:r>
              <a:rPr lang="ru-RU" sz="1400" spc="27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оборотом</a:t>
            </a:r>
            <a:r>
              <a:rPr lang="ru-RU" sz="1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товаров,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подлежащих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обязательной </a:t>
            </a:r>
            <a:r>
              <a:rPr lang="ru-RU" sz="1400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маркировке</a:t>
            </a:r>
            <a:r>
              <a:rPr lang="ru-RU" sz="1400" spc="-7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2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средствами 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идентификации, </a:t>
            </a:r>
            <a:r>
              <a:rPr lang="ru-RU" sz="1400" spc="5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lang="ru-RU" sz="1400" spc="2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отношении </a:t>
            </a:r>
            <a:r>
              <a:rPr lang="ru-RU" sz="1400" spc="3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табачной</a:t>
            </a:r>
            <a:r>
              <a:rPr lang="ru-RU" sz="1400" spc="-7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продукции</a:t>
            </a:r>
          </a:p>
          <a:p>
            <a:pPr marL="12700" marR="5080"/>
            <a:r>
              <a:rPr lang="ru-RU" sz="1400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Изменения в ППР №224 описанные в </a:t>
            </a:r>
            <a:r>
              <a:rPr lang="ru-RU" sz="1400" b="1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Постановлении Правительства №1250 от 26.09.2019 г.</a:t>
            </a:r>
            <a:endParaRPr lang="ru-RU" sz="14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9" name="Скругленный прямоугольник 28">
            <a:extLst>
              <a:ext uri="{FF2B5EF4-FFF2-40B4-BE49-F238E27FC236}">
                <a16:creationId xmlns:a16="http://schemas.microsoft.com/office/drawing/2014/main" id="{64FAC0FD-8DD8-C345-B9CD-152CE892BDD3}"/>
              </a:ext>
            </a:extLst>
          </p:cNvPr>
          <p:cNvSpPr/>
          <p:nvPr/>
        </p:nvSpPr>
        <p:spPr>
          <a:xfrm>
            <a:off x="675039" y="699679"/>
            <a:ext cx="9954861" cy="90647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95C4A65-3380-6448-A0C6-04186ED210DF}"/>
              </a:ext>
            </a:extLst>
          </p:cNvPr>
          <p:cNvSpPr txBox="1"/>
          <p:nvPr/>
        </p:nvSpPr>
        <p:spPr>
          <a:xfrm>
            <a:off x="888228" y="862103"/>
            <a:ext cx="9576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Нормативная база маркировки табачной продукции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1DAF4DA1-95C2-3E41-8F55-E91A5D0518E4}"/>
              </a:ext>
            </a:extLst>
          </p:cNvPr>
          <p:cNvCxnSpPr>
            <a:cxnSpLocks/>
          </p:cNvCxnSpPr>
          <p:nvPr/>
        </p:nvCxnSpPr>
        <p:spPr>
          <a:xfrm>
            <a:off x="774788" y="3952581"/>
            <a:ext cx="1068015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8A652215-D77E-8145-B07D-68914A82165F}"/>
              </a:ext>
            </a:extLst>
          </p:cNvPr>
          <p:cNvSpPr/>
          <p:nvPr/>
        </p:nvSpPr>
        <p:spPr>
          <a:xfrm>
            <a:off x="675039" y="699679"/>
            <a:ext cx="9023597" cy="84359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F7B024-2930-DE49-B0AF-6F242C1102BE}"/>
              </a:ext>
            </a:extLst>
          </p:cNvPr>
          <p:cNvSpPr txBox="1"/>
          <p:nvPr/>
        </p:nvSpPr>
        <p:spPr>
          <a:xfrm>
            <a:off x="888228" y="862103"/>
            <a:ext cx="8632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Табачная продукция, подлежащая маркировке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8FDC97-FF87-D74B-A39B-FD1FA720CFD3}"/>
              </a:ext>
            </a:extLst>
          </p:cNvPr>
          <p:cNvSpPr txBox="1"/>
          <p:nvPr/>
        </p:nvSpPr>
        <p:spPr>
          <a:xfrm>
            <a:off x="10408534" y="2032499"/>
            <a:ext cx="1273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1 июля </a:t>
            </a:r>
            <a:endParaRPr lang="en-US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2019</a:t>
            </a:r>
            <a:endParaRPr lang="ru-PT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CCE0BE4-ED9A-3441-B382-A1B8FA64CEE6}"/>
              </a:ext>
            </a:extLst>
          </p:cNvPr>
          <p:cNvSpPr txBox="1"/>
          <p:nvPr/>
        </p:nvSpPr>
        <p:spPr>
          <a:xfrm>
            <a:off x="604699" y="1821165"/>
            <a:ext cx="28680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Наименование продукции</a:t>
            </a:r>
            <a:endParaRPr lang="ru-PT" sz="1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6AA41C1-AADE-9647-AC1C-8F18DA322506}"/>
              </a:ext>
            </a:extLst>
          </p:cNvPr>
          <p:cNvSpPr txBox="1"/>
          <p:nvPr/>
        </p:nvSpPr>
        <p:spPr>
          <a:xfrm>
            <a:off x="5438163" y="1824824"/>
            <a:ext cx="13484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ОКПД2</a:t>
            </a:r>
            <a:endParaRPr lang="ru-PT" sz="1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51E5F07-F6EA-B94E-9149-719F0568AF6A}"/>
              </a:ext>
            </a:extLst>
          </p:cNvPr>
          <p:cNvSpPr txBox="1"/>
          <p:nvPr/>
        </p:nvSpPr>
        <p:spPr>
          <a:xfrm>
            <a:off x="7794157" y="1826162"/>
            <a:ext cx="19431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ТН ВЭД ЕАЭС</a:t>
            </a:r>
            <a:endParaRPr lang="ru-PT" sz="1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C1CBEF6-B37E-B142-8989-9A4256D6BD2A}"/>
              </a:ext>
            </a:extLst>
          </p:cNvPr>
          <p:cNvSpPr txBox="1"/>
          <p:nvPr/>
        </p:nvSpPr>
        <p:spPr>
          <a:xfrm>
            <a:off x="613223" y="2288296"/>
            <a:ext cx="2470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Сигареты, сигареты без фильтра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D0C2077-6723-5C47-B245-83A2385B27E8}"/>
              </a:ext>
            </a:extLst>
          </p:cNvPr>
          <p:cNvSpPr txBox="1"/>
          <p:nvPr/>
        </p:nvSpPr>
        <p:spPr>
          <a:xfrm>
            <a:off x="5438163" y="2292815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12.00.11.130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989FCA7-5DE8-FD4F-897C-2BB92FEDFAA0}"/>
              </a:ext>
            </a:extLst>
          </p:cNvPr>
          <p:cNvSpPr txBox="1"/>
          <p:nvPr/>
        </p:nvSpPr>
        <p:spPr>
          <a:xfrm>
            <a:off x="7821598" y="2297155"/>
            <a:ext cx="7264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2402 20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8D86166-75B8-C849-92CB-7CCE7CC39F49}"/>
              </a:ext>
            </a:extLst>
          </p:cNvPr>
          <p:cNvSpPr txBox="1"/>
          <p:nvPr/>
        </p:nvSpPr>
        <p:spPr>
          <a:xfrm>
            <a:off x="613223" y="2651255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Папиросы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C679C69-6943-634A-A379-953D33A205B3}"/>
              </a:ext>
            </a:extLst>
          </p:cNvPr>
          <p:cNvSpPr txBox="1"/>
          <p:nvPr/>
        </p:nvSpPr>
        <p:spPr>
          <a:xfrm>
            <a:off x="5438163" y="2655966"/>
            <a:ext cx="9525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12.00.11.14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DC3C33C-45EC-5C4D-BF8A-F62CF060127A}"/>
              </a:ext>
            </a:extLst>
          </p:cNvPr>
          <p:cNvSpPr txBox="1"/>
          <p:nvPr/>
        </p:nvSpPr>
        <p:spPr>
          <a:xfrm>
            <a:off x="7821598" y="2660306"/>
            <a:ext cx="7264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2402 20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CB88E0-7D1C-0F49-8BEF-A667064B262E}"/>
              </a:ext>
            </a:extLst>
          </p:cNvPr>
          <p:cNvSpPr txBox="1"/>
          <p:nvPr/>
        </p:nvSpPr>
        <p:spPr>
          <a:xfrm>
            <a:off x="10420662" y="4313967"/>
            <a:ext cx="1273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1 июля </a:t>
            </a:r>
            <a:endParaRPr lang="en-US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2020</a:t>
            </a:r>
            <a:endParaRPr lang="ru-PT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1B3F737-E206-3A45-AF3F-9F40B9182638}"/>
              </a:ext>
            </a:extLst>
          </p:cNvPr>
          <p:cNvSpPr txBox="1"/>
          <p:nvPr/>
        </p:nvSpPr>
        <p:spPr>
          <a:xfrm>
            <a:off x="613223" y="3011089"/>
            <a:ext cx="38555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Сигареты, сигары с обрезанными концами (</a:t>
            </a:r>
            <a:r>
              <a:rPr lang="ru-RU" sz="12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черуты</a:t>
            </a: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FF3091E-3A60-2F41-8AEB-5D9C6C64384F}"/>
              </a:ext>
            </a:extLst>
          </p:cNvPr>
          <p:cNvSpPr txBox="1"/>
          <p:nvPr/>
        </p:nvSpPr>
        <p:spPr>
          <a:xfrm>
            <a:off x="5438163" y="3015608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12.00.11.110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FEE721B-79E3-DA49-9EB8-CBA73C710404}"/>
              </a:ext>
            </a:extLst>
          </p:cNvPr>
          <p:cNvSpPr txBox="1"/>
          <p:nvPr/>
        </p:nvSpPr>
        <p:spPr>
          <a:xfrm>
            <a:off x="7821598" y="3019948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2402 10 000 0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DD6A0B2-4355-D84E-8B2F-940F42B46144}"/>
              </a:ext>
            </a:extLst>
          </p:cNvPr>
          <p:cNvSpPr txBox="1"/>
          <p:nvPr/>
        </p:nvSpPr>
        <p:spPr>
          <a:xfrm>
            <a:off x="613223" y="3374048"/>
            <a:ext cx="21194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Сигариллы</a:t>
            </a: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(сигары тонкие)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11C66F6-FD9F-234B-99B5-DDBEA8510A7C}"/>
              </a:ext>
            </a:extLst>
          </p:cNvPr>
          <p:cNvSpPr txBox="1"/>
          <p:nvPr/>
        </p:nvSpPr>
        <p:spPr>
          <a:xfrm>
            <a:off x="5438163" y="3378759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12.00.11.120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69A4F3B-AC84-C443-8D07-1025D7C1C010}"/>
              </a:ext>
            </a:extLst>
          </p:cNvPr>
          <p:cNvSpPr txBox="1"/>
          <p:nvPr/>
        </p:nvSpPr>
        <p:spPr>
          <a:xfrm>
            <a:off x="7821598" y="3383099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2402 10 000 0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248C48C-0427-5242-9F6D-AA0BA93E5535}"/>
              </a:ext>
            </a:extLst>
          </p:cNvPr>
          <p:cNvSpPr txBox="1"/>
          <p:nvPr/>
        </p:nvSpPr>
        <p:spPr>
          <a:xfrm>
            <a:off x="623584" y="3730912"/>
            <a:ext cx="5373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Биди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673D811-0364-2E49-A495-E55721312591}"/>
              </a:ext>
            </a:extLst>
          </p:cNvPr>
          <p:cNvSpPr txBox="1"/>
          <p:nvPr/>
        </p:nvSpPr>
        <p:spPr>
          <a:xfrm>
            <a:off x="5448524" y="373543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12.00.11.150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45FB8E3-889B-804F-9096-797912EBD14B}"/>
              </a:ext>
            </a:extLst>
          </p:cNvPr>
          <p:cNvSpPr txBox="1"/>
          <p:nvPr/>
        </p:nvSpPr>
        <p:spPr>
          <a:xfrm>
            <a:off x="7831959" y="3739771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2402 20 900 0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1007F8E-C859-F044-AFBF-8A5413C91F53}"/>
              </a:ext>
            </a:extLst>
          </p:cNvPr>
          <p:cNvSpPr txBox="1"/>
          <p:nvPr/>
        </p:nvSpPr>
        <p:spPr>
          <a:xfrm>
            <a:off x="623584" y="4093871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Кретек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00A37AE-B65D-D34D-B54E-A5CF8173B0BB}"/>
              </a:ext>
            </a:extLst>
          </p:cNvPr>
          <p:cNvSpPr txBox="1"/>
          <p:nvPr/>
        </p:nvSpPr>
        <p:spPr>
          <a:xfrm>
            <a:off x="5448524" y="4098582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12.00.11.160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FC8DDF9-2633-B445-BEC3-F630294229DE}"/>
              </a:ext>
            </a:extLst>
          </p:cNvPr>
          <p:cNvSpPr txBox="1"/>
          <p:nvPr/>
        </p:nvSpPr>
        <p:spPr>
          <a:xfrm>
            <a:off x="7831959" y="4102922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2402 20 100 0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8CE6869-EB90-8C46-B31E-439E32FE1AC4}"/>
              </a:ext>
            </a:extLst>
          </p:cNvPr>
          <p:cNvSpPr txBox="1"/>
          <p:nvPr/>
        </p:nvSpPr>
        <p:spPr>
          <a:xfrm>
            <a:off x="613223" y="4464332"/>
            <a:ext cx="15488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Табак курительный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9431546-43CC-7649-8FAC-0AA15815375F}"/>
              </a:ext>
            </a:extLst>
          </p:cNvPr>
          <p:cNvSpPr txBox="1"/>
          <p:nvPr/>
        </p:nvSpPr>
        <p:spPr>
          <a:xfrm>
            <a:off x="5438163" y="44688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12.00.19.110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C969B06-22C8-844C-98F3-84426C71A663}"/>
              </a:ext>
            </a:extLst>
          </p:cNvPr>
          <p:cNvSpPr txBox="1"/>
          <p:nvPr/>
        </p:nvSpPr>
        <p:spPr>
          <a:xfrm>
            <a:off x="7821598" y="4473191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2403 19 000 0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6961458-4CB4-C744-9078-90C89C2DDB2E}"/>
              </a:ext>
            </a:extLst>
          </p:cNvPr>
          <p:cNvSpPr txBox="1"/>
          <p:nvPr/>
        </p:nvSpPr>
        <p:spPr>
          <a:xfrm>
            <a:off x="613223" y="4827291"/>
            <a:ext cx="14093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Трубочный табак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02B41E0-25DD-4F4A-9AD7-2E614864490B}"/>
              </a:ext>
            </a:extLst>
          </p:cNvPr>
          <p:cNvSpPr txBox="1"/>
          <p:nvPr/>
        </p:nvSpPr>
        <p:spPr>
          <a:xfrm>
            <a:off x="5438163" y="4832002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12.00.19.120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87FF241-0702-1747-A541-201BD83B6C12}"/>
              </a:ext>
            </a:extLst>
          </p:cNvPr>
          <p:cNvSpPr txBox="1"/>
          <p:nvPr/>
        </p:nvSpPr>
        <p:spPr>
          <a:xfrm>
            <a:off x="7821598" y="4836342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2403 19 000 0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E00BA54-4621-8640-B73F-D8CDEB9052DB}"/>
              </a:ext>
            </a:extLst>
          </p:cNvPr>
          <p:cNvSpPr txBox="1"/>
          <p:nvPr/>
        </p:nvSpPr>
        <p:spPr>
          <a:xfrm>
            <a:off x="623584" y="5184155"/>
            <a:ext cx="14734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Табак для кальяна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8AF30BCD-3F25-2142-8D0B-C6258A8EF616}"/>
              </a:ext>
            </a:extLst>
          </p:cNvPr>
          <p:cNvSpPr txBox="1"/>
          <p:nvPr/>
        </p:nvSpPr>
        <p:spPr>
          <a:xfrm>
            <a:off x="5448524" y="5188674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12.00.19.130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B7EFCDE-4A22-9448-A816-7536CDDE0397}"/>
              </a:ext>
            </a:extLst>
          </p:cNvPr>
          <p:cNvSpPr txBox="1"/>
          <p:nvPr/>
        </p:nvSpPr>
        <p:spPr>
          <a:xfrm>
            <a:off x="7831959" y="5193014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2403 11 000 0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053BFF4-CC65-2C4A-9943-F0DCCC9A3D27}"/>
              </a:ext>
            </a:extLst>
          </p:cNvPr>
          <p:cNvSpPr txBox="1"/>
          <p:nvPr/>
        </p:nvSpPr>
        <p:spPr>
          <a:xfrm>
            <a:off x="623584" y="5547114"/>
            <a:ext cx="15744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Табак жевательный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C30069A-483F-5447-9E04-5C5F741BB3C5}"/>
              </a:ext>
            </a:extLst>
          </p:cNvPr>
          <p:cNvSpPr txBox="1"/>
          <p:nvPr/>
        </p:nvSpPr>
        <p:spPr>
          <a:xfrm>
            <a:off x="5448524" y="5551825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12.00.19.140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F70E935-BD97-0243-9FA9-6ED7B6C387D8}"/>
              </a:ext>
            </a:extLst>
          </p:cNvPr>
          <p:cNvSpPr txBox="1"/>
          <p:nvPr/>
        </p:nvSpPr>
        <p:spPr>
          <a:xfrm>
            <a:off x="7831959" y="5556165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2403 99 100 0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00A3D405-BB6D-3645-B401-246D551A7601}"/>
              </a:ext>
            </a:extLst>
          </p:cNvPr>
          <p:cNvCxnSpPr>
            <a:cxnSpLocks/>
          </p:cNvCxnSpPr>
          <p:nvPr/>
        </p:nvCxnSpPr>
        <p:spPr>
          <a:xfrm>
            <a:off x="716000" y="2238197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979716AC-5482-C04A-9C36-9F4BAD3ED906}"/>
              </a:ext>
            </a:extLst>
          </p:cNvPr>
          <p:cNvCxnSpPr>
            <a:cxnSpLocks/>
          </p:cNvCxnSpPr>
          <p:nvPr/>
        </p:nvCxnSpPr>
        <p:spPr>
          <a:xfrm>
            <a:off x="716000" y="2615450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6EAA4905-AA86-F741-9F02-D0338A3B87DE}"/>
              </a:ext>
            </a:extLst>
          </p:cNvPr>
          <p:cNvCxnSpPr>
            <a:cxnSpLocks/>
          </p:cNvCxnSpPr>
          <p:nvPr/>
        </p:nvCxnSpPr>
        <p:spPr>
          <a:xfrm>
            <a:off x="708609" y="2964059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>
            <a:extLst>
              <a:ext uri="{FF2B5EF4-FFF2-40B4-BE49-F238E27FC236}">
                <a16:creationId xmlns:a16="http://schemas.microsoft.com/office/drawing/2014/main" id="{D95132C2-01FD-E542-876E-715113952817}"/>
              </a:ext>
            </a:extLst>
          </p:cNvPr>
          <p:cNvCxnSpPr>
            <a:cxnSpLocks/>
          </p:cNvCxnSpPr>
          <p:nvPr/>
        </p:nvCxnSpPr>
        <p:spPr>
          <a:xfrm>
            <a:off x="716000" y="3338243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D42158D8-6E03-AC48-A248-4555F11A64BE}"/>
              </a:ext>
            </a:extLst>
          </p:cNvPr>
          <p:cNvCxnSpPr>
            <a:cxnSpLocks/>
          </p:cNvCxnSpPr>
          <p:nvPr/>
        </p:nvCxnSpPr>
        <p:spPr>
          <a:xfrm>
            <a:off x="708609" y="3686852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id="{B9B3E1BA-B97D-5E4E-AFFA-54BBD6374155}"/>
              </a:ext>
            </a:extLst>
          </p:cNvPr>
          <p:cNvCxnSpPr>
            <a:cxnSpLocks/>
          </p:cNvCxnSpPr>
          <p:nvPr/>
        </p:nvCxnSpPr>
        <p:spPr>
          <a:xfrm>
            <a:off x="724985" y="4058066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>
            <a:extLst>
              <a:ext uri="{FF2B5EF4-FFF2-40B4-BE49-F238E27FC236}">
                <a16:creationId xmlns:a16="http://schemas.microsoft.com/office/drawing/2014/main" id="{322289BA-CB26-5D45-87A8-758E24147533}"/>
              </a:ext>
            </a:extLst>
          </p:cNvPr>
          <p:cNvCxnSpPr>
            <a:cxnSpLocks/>
          </p:cNvCxnSpPr>
          <p:nvPr/>
        </p:nvCxnSpPr>
        <p:spPr>
          <a:xfrm>
            <a:off x="716000" y="4414233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>
            <a:extLst>
              <a:ext uri="{FF2B5EF4-FFF2-40B4-BE49-F238E27FC236}">
                <a16:creationId xmlns:a16="http://schemas.microsoft.com/office/drawing/2014/main" id="{31262855-4A04-694D-9389-649D3DB81448}"/>
              </a:ext>
            </a:extLst>
          </p:cNvPr>
          <p:cNvCxnSpPr>
            <a:cxnSpLocks/>
          </p:cNvCxnSpPr>
          <p:nvPr/>
        </p:nvCxnSpPr>
        <p:spPr>
          <a:xfrm>
            <a:off x="716000" y="4791486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id="{4C486B5A-AC21-9646-8759-B8BB31F4F7B2}"/>
              </a:ext>
            </a:extLst>
          </p:cNvPr>
          <p:cNvCxnSpPr>
            <a:cxnSpLocks/>
          </p:cNvCxnSpPr>
          <p:nvPr/>
        </p:nvCxnSpPr>
        <p:spPr>
          <a:xfrm>
            <a:off x="708609" y="5140095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BC619E89-B2AD-3744-B7C3-69E1AE697DFA}"/>
              </a:ext>
            </a:extLst>
          </p:cNvPr>
          <p:cNvCxnSpPr>
            <a:cxnSpLocks/>
          </p:cNvCxnSpPr>
          <p:nvPr/>
        </p:nvCxnSpPr>
        <p:spPr>
          <a:xfrm>
            <a:off x="724985" y="5511309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>
            <a:extLst>
              <a:ext uri="{FF2B5EF4-FFF2-40B4-BE49-F238E27FC236}">
                <a16:creationId xmlns:a16="http://schemas.microsoft.com/office/drawing/2014/main" id="{D7FF982D-4583-D24F-90B3-D5E24971D9EA}"/>
              </a:ext>
            </a:extLst>
          </p:cNvPr>
          <p:cNvCxnSpPr>
            <a:cxnSpLocks/>
          </p:cNvCxnSpPr>
          <p:nvPr/>
        </p:nvCxnSpPr>
        <p:spPr>
          <a:xfrm>
            <a:off x="717593" y="5859918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>
            <a:extLst>
              <a:ext uri="{FF2B5EF4-FFF2-40B4-BE49-F238E27FC236}">
                <a16:creationId xmlns:a16="http://schemas.microsoft.com/office/drawing/2014/main" id="{3D1E50CD-CD97-2C44-8D65-4E830B94652F}"/>
              </a:ext>
            </a:extLst>
          </p:cNvPr>
          <p:cNvCxnSpPr>
            <a:cxnSpLocks/>
          </p:cNvCxnSpPr>
          <p:nvPr/>
        </p:nvCxnSpPr>
        <p:spPr>
          <a:xfrm>
            <a:off x="716153" y="6211889"/>
            <a:ext cx="932443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C3C5E325-E0EE-BD40-A0CB-5953B53A3E5F}"/>
              </a:ext>
            </a:extLst>
          </p:cNvPr>
          <p:cNvSpPr txBox="1"/>
          <p:nvPr/>
        </p:nvSpPr>
        <p:spPr>
          <a:xfrm>
            <a:off x="621923" y="5899085"/>
            <a:ext cx="15808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Табак нюхательный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6A35F18-E7B0-2C40-8201-03A8752A938B}"/>
              </a:ext>
            </a:extLst>
          </p:cNvPr>
          <p:cNvSpPr txBox="1"/>
          <p:nvPr/>
        </p:nvSpPr>
        <p:spPr>
          <a:xfrm>
            <a:off x="5448524" y="5897898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12.00.19.140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FD9960B-1C4C-9248-85A9-693F452FC0B4}"/>
              </a:ext>
            </a:extLst>
          </p:cNvPr>
          <p:cNvSpPr txBox="1"/>
          <p:nvPr/>
        </p:nvSpPr>
        <p:spPr>
          <a:xfrm>
            <a:off x="7831959" y="5902238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2403 99 100 0</a:t>
            </a:r>
            <a:endParaRPr lang="ru-PT" sz="12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D63E54-A07C-904A-B7D6-D58BD466F41A}"/>
              </a:ext>
            </a:extLst>
          </p:cNvPr>
          <p:cNvSpPr/>
          <p:nvPr/>
        </p:nvSpPr>
        <p:spPr>
          <a:xfrm>
            <a:off x="10218088" y="1783077"/>
            <a:ext cx="59376" cy="114517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id="{ABF0229E-8366-AD4D-92CE-28375D2C0C05}"/>
              </a:ext>
            </a:extLst>
          </p:cNvPr>
          <p:cNvSpPr/>
          <p:nvPr/>
        </p:nvSpPr>
        <p:spPr>
          <a:xfrm>
            <a:off x="10219092" y="3062707"/>
            <a:ext cx="59376" cy="3168000"/>
          </a:xfrm>
          <a:prstGeom prst="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 dirty="0"/>
          </a:p>
        </p:txBody>
      </p:sp>
    </p:spTree>
    <p:extLst>
      <p:ext uri="{BB962C8B-B14F-4D97-AF65-F5344CB8AC3E}">
        <p14:creationId xmlns:p14="http://schemas.microsoft.com/office/powerpoint/2010/main" val="215528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6" name="Object 2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7430" y="10497"/>
          <a:ext cx="1583" cy="15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1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226" name="Object 225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30" y="10497"/>
                        <a:ext cx="1583" cy="158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 hidden="1">
            <a:extLst>
              <a:ext uri="{FF2B5EF4-FFF2-40B4-BE49-F238E27FC236}">
                <a16:creationId xmlns:a16="http://schemas.microsoft.com/office/drawing/2014/main" id="{5B92E28E-8A0D-4E41-B591-93C764BEBAD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5845" y="8913"/>
            <a:ext cx="158337" cy="158337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1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47" name="object 9"/>
          <p:cNvSpPr txBox="1"/>
          <p:nvPr/>
        </p:nvSpPr>
        <p:spPr>
          <a:xfrm>
            <a:off x="1986129" y="1395691"/>
            <a:ext cx="1307234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марта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2019 года</a:t>
            </a:r>
          </a:p>
        </p:txBody>
      </p:sp>
      <p:sp>
        <p:nvSpPr>
          <p:cNvPr id="48" name="object 10"/>
          <p:cNvSpPr txBox="1"/>
          <p:nvPr/>
        </p:nvSpPr>
        <p:spPr>
          <a:xfrm>
            <a:off x="1986129" y="2148138"/>
            <a:ext cx="2329393" cy="807218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200" b="1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Обязательная регистрация </a:t>
            </a: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производителей, импортеров и торговых точек в Национальной системе цифровой маркировки Честный ЗНАК.</a:t>
            </a:r>
          </a:p>
        </p:txBody>
      </p:sp>
      <p:sp>
        <p:nvSpPr>
          <p:cNvPr id="49" name="object 12"/>
          <p:cNvSpPr txBox="1"/>
          <p:nvPr/>
        </p:nvSpPr>
        <p:spPr>
          <a:xfrm>
            <a:off x="4542761" y="2148138"/>
            <a:ext cx="3685411" cy="1915213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Прекращение выпуска немаркированной продукции</a:t>
            </a: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endParaRPr lang="ru-RU" sz="1000" b="1" dirty="0">
              <a:solidFill>
                <a:srgbClr val="595959"/>
              </a:solidFill>
              <a:latin typeface="PT Sans Caption" panose="020B0603020203020204" pitchFamily="34" charset="-52"/>
              <a:ea typeface="PT Sans Caption" panose="020B0603020203020204" pitchFamily="34" charset="-52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При продаже сигарет на кассе нужно просканировать </a:t>
            </a:r>
            <a:r>
              <a:rPr lang="ru-RU" sz="1000" dirty="0" err="1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DataMatrix</a:t>
            </a: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 код с каждой пачки или блока, а касса должна передать в ОФД информацию о том, что в чеке содержится маркируемая продукция.</a:t>
            </a: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endParaRPr lang="ru-RU" sz="1000" dirty="0">
              <a:solidFill>
                <a:srgbClr val="595959"/>
              </a:solidFill>
              <a:latin typeface="PT Sans Caption" panose="020B0603020203020204" pitchFamily="34" charset="-52"/>
              <a:ea typeface="PT Sans Caption" panose="020B0603020203020204" pitchFamily="34" charset="-52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Поставка маркированных сигарет дистрибьютору напрямую от производителя сопровождается электронными УПД с указанием кодов продукции при помощи систем ЭДО</a:t>
            </a:r>
          </a:p>
        </p:txBody>
      </p:sp>
      <p:sp>
        <p:nvSpPr>
          <p:cNvPr id="53" name="Нашивка 52"/>
          <p:cNvSpPr/>
          <p:nvPr/>
        </p:nvSpPr>
        <p:spPr>
          <a:xfrm>
            <a:off x="8218013" y="2989024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55" name="object 9"/>
          <p:cNvSpPr txBox="1"/>
          <p:nvPr/>
        </p:nvSpPr>
        <p:spPr>
          <a:xfrm>
            <a:off x="4766281" y="1390072"/>
            <a:ext cx="2093241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июля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</a:t>
            </a:r>
            <a:r>
              <a:rPr lang="en-US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19</a:t>
            </a:r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 года</a:t>
            </a:r>
          </a:p>
        </p:txBody>
      </p:sp>
      <p:sp>
        <p:nvSpPr>
          <p:cNvPr id="56" name="object 9"/>
          <p:cNvSpPr txBox="1"/>
          <p:nvPr/>
        </p:nvSpPr>
        <p:spPr>
          <a:xfrm>
            <a:off x="8767118" y="1390072"/>
            <a:ext cx="2562961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июля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2020 года</a:t>
            </a:r>
          </a:p>
        </p:txBody>
      </p:sp>
      <p:sp>
        <p:nvSpPr>
          <p:cNvPr id="60" name="object 12"/>
          <p:cNvSpPr txBox="1"/>
          <p:nvPr/>
        </p:nvSpPr>
        <p:spPr>
          <a:xfrm>
            <a:off x="8553556" y="2148138"/>
            <a:ext cx="3043588" cy="1622826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ru-RU" sz="1200" b="1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Прекращение оборота немаркированной продукции</a:t>
            </a: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endParaRPr lang="ru-RU" sz="1100" b="1" dirty="0">
              <a:solidFill>
                <a:srgbClr val="595959"/>
              </a:solidFill>
              <a:latin typeface="PT Sans Caption" panose="020B0603020203020204" pitchFamily="34" charset="-52"/>
              <a:ea typeface="PT Sans Caption" panose="020B0603020203020204" pitchFamily="34" charset="-52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Поставка маркированных сигарет в розничную точку и </a:t>
            </a:r>
            <a:r>
              <a:rPr lang="ru-RU" sz="1000" dirty="0" err="1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субдистрибьютору</a:t>
            </a:r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 будет сопровождаться электронными универсальными передаточными документами (УПД) с указанием кодов продукции при помощи систем электронного документооборота.</a:t>
            </a:r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id="{CC18812D-96C7-5449-84F1-6319F3C0665F}"/>
              </a:ext>
            </a:extLst>
          </p:cNvPr>
          <p:cNvSpPr/>
          <p:nvPr/>
        </p:nvSpPr>
        <p:spPr>
          <a:xfrm>
            <a:off x="313642" y="299429"/>
            <a:ext cx="11511102" cy="89115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E319BB-E71A-5C47-B10A-0D77D27A8D79}"/>
              </a:ext>
            </a:extLst>
          </p:cNvPr>
          <p:cNvSpPr txBox="1"/>
          <p:nvPr/>
        </p:nvSpPr>
        <p:spPr>
          <a:xfrm>
            <a:off x="553825" y="468125"/>
            <a:ext cx="112709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Этапы внедрения обязательной маркировки табачной продукции</a:t>
            </a:r>
          </a:p>
        </p:txBody>
      </p: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81CB296E-1D3D-8449-9DAC-2344FFDA7E11}"/>
              </a:ext>
            </a:extLst>
          </p:cNvPr>
          <p:cNvCxnSpPr>
            <a:cxnSpLocks/>
          </p:cNvCxnSpPr>
          <p:nvPr/>
        </p:nvCxnSpPr>
        <p:spPr>
          <a:xfrm>
            <a:off x="3208046" y="1564232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CB111A72-3A57-4845-A2E1-D550FBF51F2D}"/>
              </a:ext>
            </a:extLst>
          </p:cNvPr>
          <p:cNvCxnSpPr>
            <a:cxnSpLocks/>
          </p:cNvCxnSpPr>
          <p:nvPr/>
        </p:nvCxnSpPr>
        <p:spPr>
          <a:xfrm>
            <a:off x="5983744" y="1564232"/>
            <a:ext cx="240254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ject 9">
            <a:extLst>
              <a:ext uri="{FF2B5EF4-FFF2-40B4-BE49-F238E27FC236}">
                <a16:creationId xmlns:a16="http://schemas.microsoft.com/office/drawing/2014/main" id="{F56F377A-06CF-D646-A82C-B55D363BA308}"/>
              </a:ext>
            </a:extLst>
          </p:cNvPr>
          <p:cNvSpPr txBox="1"/>
          <p:nvPr/>
        </p:nvSpPr>
        <p:spPr>
          <a:xfrm>
            <a:off x="1996289" y="4162683"/>
            <a:ext cx="1307234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марта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2019 года</a:t>
            </a:r>
          </a:p>
        </p:txBody>
      </p:sp>
      <p:sp>
        <p:nvSpPr>
          <p:cNvPr id="22" name="object 10">
            <a:extLst>
              <a:ext uri="{FF2B5EF4-FFF2-40B4-BE49-F238E27FC236}">
                <a16:creationId xmlns:a16="http://schemas.microsoft.com/office/drawing/2014/main" id="{85952240-04C6-304E-B1D7-2F7395349E06}"/>
              </a:ext>
            </a:extLst>
          </p:cNvPr>
          <p:cNvSpPr txBox="1"/>
          <p:nvPr/>
        </p:nvSpPr>
        <p:spPr>
          <a:xfrm>
            <a:off x="1996289" y="4870524"/>
            <a:ext cx="2174267" cy="837995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200" b="1" dirty="0">
                <a:solidFill>
                  <a:srgbClr val="595959"/>
                </a:solidFill>
                <a:latin typeface="PT Sans Caption" panose="020B0603020203020204" pitchFamily="34" charset="0"/>
              </a:rPr>
              <a:t>Регистрация импортеров и производителей</a:t>
            </a:r>
            <a:endParaRPr lang="ru-RU" sz="1000" b="1" dirty="0">
              <a:solidFill>
                <a:srgbClr val="595959"/>
              </a:solidFill>
              <a:latin typeface="PT Sans Caption" panose="020B0603020203020204" pitchFamily="34" charset="0"/>
            </a:endParaRPr>
          </a:p>
          <a:p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0"/>
              </a:rPr>
              <a:t>табачной продукции​ в Национальной системе цифровой </a:t>
            </a:r>
          </a:p>
        </p:txBody>
      </p:sp>
      <p:sp>
        <p:nvSpPr>
          <p:cNvPr id="23" name="object 12">
            <a:extLst>
              <a:ext uri="{FF2B5EF4-FFF2-40B4-BE49-F238E27FC236}">
                <a16:creationId xmlns:a16="http://schemas.microsoft.com/office/drawing/2014/main" id="{6DA387C1-AAE9-C541-8E1D-6A4E8E8F215E}"/>
              </a:ext>
            </a:extLst>
          </p:cNvPr>
          <p:cNvSpPr txBox="1"/>
          <p:nvPr/>
        </p:nvSpPr>
        <p:spPr>
          <a:xfrm>
            <a:off x="4552922" y="4870526"/>
            <a:ext cx="3468524" cy="1761325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en-US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Прекращение </a:t>
            </a:r>
            <a:r>
              <a:rPr lang="en-US" sz="12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ввоза</a:t>
            </a:r>
            <a:r>
              <a:rPr lang="en-US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2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</a:t>
            </a:r>
            <a:r>
              <a:rPr lang="en-US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2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территорию</a:t>
            </a:r>
            <a:r>
              <a:rPr lang="en-US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РФ</a:t>
            </a:r>
            <a:endParaRPr lang="ru-RU" sz="12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ru-RU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en-US" sz="12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немаркированной</a:t>
            </a:r>
            <a:r>
              <a:rPr lang="en-US" sz="12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2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продукции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​</a:t>
            </a:r>
            <a:endParaRPr lang="ru-RU" sz="10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Прекращение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производства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территории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РФ</a:t>
            </a:r>
            <a:endParaRPr lang="ru-RU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ru-RU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немаркированной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продукции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​</a:t>
            </a:r>
            <a:endParaRPr lang="ru-RU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endParaRPr lang="en-US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Регистрация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продажи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маркированной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продукции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конечным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потребителям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помощи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ККТ.​</a:t>
            </a:r>
            <a:endParaRPr lang="ru-RU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endParaRPr lang="en-US" sz="1000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07935" indent="-207935" fontAlgn="base">
              <a:buFont typeface="Wingdings" panose="05000000000000000000" pitchFamily="2" charset="2"/>
              <a:buChar char="§"/>
            </a:pP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Регистрация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оборота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маркированной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продукции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между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участниками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использованием</a:t>
            </a:r>
            <a:r>
              <a:rPr lang="en-US" sz="1000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УПД​</a:t>
            </a:r>
          </a:p>
        </p:txBody>
      </p:sp>
      <p:sp>
        <p:nvSpPr>
          <p:cNvPr id="24" name="Нашивка 23">
            <a:extLst>
              <a:ext uri="{FF2B5EF4-FFF2-40B4-BE49-F238E27FC236}">
                <a16:creationId xmlns:a16="http://schemas.microsoft.com/office/drawing/2014/main" id="{0332DFEC-FC76-8C44-BAD0-B8DF5EF7CCD8}"/>
              </a:ext>
            </a:extLst>
          </p:cNvPr>
          <p:cNvSpPr/>
          <p:nvPr/>
        </p:nvSpPr>
        <p:spPr>
          <a:xfrm>
            <a:off x="8228173" y="6402784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25" name="object 9">
            <a:extLst>
              <a:ext uri="{FF2B5EF4-FFF2-40B4-BE49-F238E27FC236}">
                <a16:creationId xmlns:a16="http://schemas.microsoft.com/office/drawing/2014/main" id="{1E3544B2-19A8-1B47-8EC9-2EBB3EB0D1C7}"/>
              </a:ext>
            </a:extLst>
          </p:cNvPr>
          <p:cNvSpPr txBox="1"/>
          <p:nvPr/>
        </p:nvSpPr>
        <p:spPr>
          <a:xfrm>
            <a:off x="4776441" y="4157064"/>
            <a:ext cx="2093241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июля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2020 года</a:t>
            </a:r>
          </a:p>
        </p:txBody>
      </p:sp>
      <p:sp>
        <p:nvSpPr>
          <p:cNvPr id="28" name="object 9">
            <a:extLst>
              <a:ext uri="{FF2B5EF4-FFF2-40B4-BE49-F238E27FC236}">
                <a16:creationId xmlns:a16="http://schemas.microsoft.com/office/drawing/2014/main" id="{1E8C1DA6-EAD2-FF4A-A1CA-509EBA22DF0A}"/>
              </a:ext>
            </a:extLst>
          </p:cNvPr>
          <p:cNvSpPr txBox="1"/>
          <p:nvPr/>
        </p:nvSpPr>
        <p:spPr>
          <a:xfrm>
            <a:off x="8754977" y="4157064"/>
            <a:ext cx="2562961" cy="6060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1 июля </a:t>
            </a:r>
          </a:p>
          <a:p>
            <a:r>
              <a:rPr lang="ru-RU" sz="194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  <a:cs typeface="Tahoma" panose="020B0604030504040204" pitchFamily="34" charset="0"/>
              </a:rPr>
              <a:t>2021 года</a:t>
            </a:r>
          </a:p>
        </p:txBody>
      </p:sp>
      <p:sp>
        <p:nvSpPr>
          <p:cNvPr id="29" name="object 12">
            <a:extLst>
              <a:ext uri="{FF2B5EF4-FFF2-40B4-BE49-F238E27FC236}">
                <a16:creationId xmlns:a16="http://schemas.microsoft.com/office/drawing/2014/main" id="{87AFDE69-369D-274C-87A6-A430B4D868AC}"/>
              </a:ext>
            </a:extLst>
          </p:cNvPr>
          <p:cNvSpPr txBox="1"/>
          <p:nvPr/>
        </p:nvSpPr>
        <p:spPr>
          <a:xfrm>
            <a:off x="8781156" y="4870524"/>
            <a:ext cx="3043588" cy="853384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fontAlgn="base"/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Прекращение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оборота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немаркированной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продукции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(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том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числе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​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оптовом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звене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 </a:t>
            </a:r>
            <a:endParaRPr lang="ru-RU" sz="11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endParaRPr lang="ru-RU" sz="11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1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июля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2021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складские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остатки</a:t>
            </a:r>
            <a:endParaRPr lang="ru-RU" sz="11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ase"/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должны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быть</a:t>
            </a:r>
            <a:r>
              <a:rPr lang="en-US" sz="1100" b="1" dirty="0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100" b="1" dirty="0" err="1">
                <a:solidFill>
                  <a:srgbClr val="595959"/>
                </a:solidFill>
                <a:latin typeface="PT Sans Caption" panose="020B0603020203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маркированы</a:t>
            </a:r>
            <a:endParaRPr lang="en-US" sz="1100" b="1" dirty="0">
              <a:solidFill>
                <a:srgbClr val="595959"/>
              </a:solidFill>
              <a:latin typeface="PT Sans Caption" panose="020B0603020203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4925B1F7-6BB3-1347-BBF1-CA7010843ECA}"/>
              </a:ext>
            </a:extLst>
          </p:cNvPr>
          <p:cNvCxnSpPr>
            <a:cxnSpLocks/>
          </p:cNvCxnSpPr>
          <p:nvPr/>
        </p:nvCxnSpPr>
        <p:spPr>
          <a:xfrm>
            <a:off x="3218206" y="4331224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AB06CF12-EE8B-174B-A4D3-0EF72B181D19}"/>
              </a:ext>
            </a:extLst>
          </p:cNvPr>
          <p:cNvCxnSpPr>
            <a:cxnSpLocks/>
          </p:cNvCxnSpPr>
          <p:nvPr/>
        </p:nvCxnSpPr>
        <p:spPr>
          <a:xfrm>
            <a:off x="5993904" y="4331224"/>
            <a:ext cx="240254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72E58F-620D-EE4C-A100-176814DAEF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00" y="1880724"/>
            <a:ext cx="621468" cy="62146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A0D251B-13A2-CD41-8476-D2874BDACB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71" y="4448750"/>
            <a:ext cx="746251" cy="74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3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BD267036-C8C7-834A-9F78-76A868F901D0}"/>
              </a:ext>
            </a:extLst>
          </p:cNvPr>
          <p:cNvSpPr/>
          <p:nvPr/>
        </p:nvSpPr>
        <p:spPr>
          <a:xfrm>
            <a:off x="832016" y="3676198"/>
            <a:ext cx="1712787" cy="65420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7842F3E-A0DE-48EC-AB23-5058409AFA96}"/>
              </a:ext>
            </a:extLst>
          </p:cNvPr>
          <p:cNvSpPr txBox="1"/>
          <p:nvPr/>
        </p:nvSpPr>
        <p:spPr>
          <a:xfrm>
            <a:off x="294146" y="4514229"/>
            <a:ext cx="257341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lang="ru-RU" sz="1200" b="1" spc="2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Участников  </a:t>
            </a:r>
            <a:r>
              <a:rPr lang="ru-RU" sz="1200" b="1" spc="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зареги</a:t>
            </a:r>
            <a:r>
              <a:rPr lang="ru-RU" sz="1200" b="1" spc="3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стрировано</a:t>
            </a:r>
            <a:endParaRPr lang="ru-RU" sz="1200" b="1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7" name="Прямоугольник 11">
            <a:extLst>
              <a:ext uri="{FF2B5EF4-FFF2-40B4-BE49-F238E27FC236}">
                <a16:creationId xmlns:a16="http://schemas.microsoft.com/office/drawing/2014/main" id="{7A1FE3FB-8398-478F-8EE3-2B7ECEADF802}"/>
              </a:ext>
            </a:extLst>
          </p:cNvPr>
          <p:cNvSpPr txBox="1"/>
          <p:nvPr/>
        </p:nvSpPr>
        <p:spPr>
          <a:xfrm>
            <a:off x="832016" y="3666495"/>
            <a:ext cx="1712787" cy="5865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lnSpc>
                <a:spcPct val="150000"/>
              </a:lnSpc>
              <a:spcBef>
                <a:spcPts val="1500"/>
              </a:spcBef>
              <a:defRPr sz="2800" b="1"/>
            </a:pPr>
            <a:r>
              <a:rPr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lang="ru-RU"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60</a:t>
            </a:r>
            <a:r>
              <a:rPr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000</a:t>
            </a:r>
          </a:p>
        </p:txBody>
      </p:sp>
      <p:sp>
        <p:nvSpPr>
          <p:cNvPr id="23" name="Прямоугольник 36">
            <a:extLst>
              <a:ext uri="{FF2B5EF4-FFF2-40B4-BE49-F238E27FC236}">
                <a16:creationId xmlns:a16="http://schemas.microsoft.com/office/drawing/2014/main" id="{C53BAD3D-E610-4C2E-847F-F9E5E487B798}"/>
              </a:ext>
            </a:extLst>
          </p:cNvPr>
          <p:cNvSpPr txBox="1"/>
          <p:nvPr/>
        </p:nvSpPr>
        <p:spPr>
          <a:xfrm>
            <a:off x="8774566" y="4462067"/>
            <a:ext cx="2439853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600" b="1"/>
            </a:pPr>
            <a:r>
              <a:rPr lang="ru-RU" sz="1200" b="1" spc="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Пачек п</a:t>
            </a:r>
            <a:r>
              <a:rPr lang="ru-RU" sz="1200" b="1" spc="1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родукции  </a:t>
            </a:r>
            <a:r>
              <a:rPr lang="ru-RU" sz="1200" b="1" spc="2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промаркировано</a:t>
            </a:r>
            <a:endParaRPr sz="1200" b="1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34" name="Прямоугольник 36">
            <a:extLst>
              <a:ext uri="{FF2B5EF4-FFF2-40B4-BE49-F238E27FC236}">
                <a16:creationId xmlns:a16="http://schemas.microsoft.com/office/drawing/2014/main" id="{C53BAD3D-E610-4C2E-847F-F9E5E487B798}"/>
              </a:ext>
            </a:extLst>
          </p:cNvPr>
          <p:cNvSpPr txBox="1"/>
          <p:nvPr/>
        </p:nvSpPr>
        <p:spPr>
          <a:xfrm>
            <a:off x="8797995" y="5942655"/>
            <a:ext cx="2335194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1600" b="1"/>
            </a:pPr>
            <a:r>
              <a:rPr lang="ru-RU" sz="1200" b="1" spc="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Пачек п</a:t>
            </a:r>
            <a:r>
              <a:rPr lang="ru-RU" sz="1200" b="1" spc="1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родано </a:t>
            </a:r>
            <a:r>
              <a:rPr lang="ru-RU" sz="1200" b="1" spc="4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в</a:t>
            </a:r>
            <a:r>
              <a:rPr lang="ru-RU" sz="1200" b="1" spc="8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 </a:t>
            </a:r>
            <a:r>
              <a:rPr lang="ru-RU" sz="1200" b="1" spc="2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розницу</a:t>
            </a:r>
            <a:endParaRPr sz="1200" b="1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sp>
        <p:nvSpPr>
          <p:cNvPr id="37" name="Прямоугольник 5">
            <a:extLst>
              <a:ext uri="{FF2B5EF4-FFF2-40B4-BE49-F238E27FC236}">
                <a16:creationId xmlns:a16="http://schemas.microsoft.com/office/drawing/2014/main" id="{A7842F3E-A0DE-48EC-AB23-5058409AFA96}"/>
              </a:ext>
            </a:extLst>
          </p:cNvPr>
          <p:cNvSpPr txBox="1"/>
          <p:nvPr/>
        </p:nvSpPr>
        <p:spPr>
          <a:xfrm>
            <a:off x="3133036" y="4520783"/>
            <a:ext cx="2573412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lang="ru-RU" sz="1200" b="1" spc="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Производителей сигарет</a:t>
            </a:r>
            <a:r>
              <a:rPr lang="ru-RU" sz="1200" b="1" spc="3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 </a:t>
            </a:r>
            <a:r>
              <a:rPr lang="ru-RU" sz="1200" b="1" spc="2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выпускают исключительно маркированную продукцию</a:t>
            </a:r>
            <a:endParaRPr lang="ru-RU" sz="1200" b="1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2B12AEF5-3C93-0A4E-92E8-9815F142C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979" y="2033469"/>
            <a:ext cx="1856477" cy="1569639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41" name="Рисунок 40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F27B831D-AA8B-7F45-B4E8-9BCA0DE7A0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57" b="7"/>
          <a:stretch/>
        </p:blipFill>
        <p:spPr>
          <a:xfrm>
            <a:off x="3175028" y="1756265"/>
            <a:ext cx="2190435" cy="2190435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F1DEBF7-B405-8C4C-BE61-3B13ED5DCB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78093" y="1543269"/>
            <a:ext cx="2335195" cy="2335195"/>
          </a:xfrm>
          <a:prstGeom prst="rect">
            <a:avLst/>
          </a:prstGeom>
        </p:spPr>
      </p:pic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id="{3C2424B6-40AE-7B4E-8937-D4EBC38E6606}"/>
              </a:ext>
            </a:extLst>
          </p:cNvPr>
          <p:cNvSpPr/>
          <p:nvPr/>
        </p:nvSpPr>
        <p:spPr>
          <a:xfrm>
            <a:off x="675039" y="699679"/>
            <a:ext cx="5744811" cy="84359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E2F341D-8DBC-7345-8733-4F94FB636917}"/>
              </a:ext>
            </a:extLst>
          </p:cNvPr>
          <p:cNvSpPr txBox="1"/>
          <p:nvPr/>
        </p:nvSpPr>
        <p:spPr>
          <a:xfrm>
            <a:off x="888228" y="862103"/>
            <a:ext cx="531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сигарет сегодня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5" name="Скругленный прямоугольник 44">
            <a:extLst>
              <a:ext uri="{FF2B5EF4-FFF2-40B4-BE49-F238E27FC236}">
                <a16:creationId xmlns:a16="http://schemas.microsoft.com/office/drawing/2014/main" id="{D167EB62-BBFC-C649-ADFD-696EACADFB4C}"/>
              </a:ext>
            </a:extLst>
          </p:cNvPr>
          <p:cNvSpPr/>
          <p:nvPr/>
        </p:nvSpPr>
        <p:spPr>
          <a:xfrm>
            <a:off x="3716128" y="3682824"/>
            <a:ext cx="1427376" cy="65420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083AA85-5829-4219-BD07-EE4912ADD8F9}"/>
              </a:ext>
            </a:extLst>
          </p:cNvPr>
          <p:cNvSpPr/>
          <p:nvPr/>
        </p:nvSpPr>
        <p:spPr>
          <a:xfrm>
            <a:off x="3716127" y="3791394"/>
            <a:ext cx="14273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800" b="1"/>
            </a:pPr>
            <a:r>
              <a:rPr lang="ru-RU"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100 %</a:t>
            </a:r>
          </a:p>
        </p:txBody>
      </p:sp>
      <p:sp>
        <p:nvSpPr>
          <p:cNvPr id="20" name="Прямоугольник 33">
            <a:extLst>
              <a:ext uri="{FF2B5EF4-FFF2-40B4-BE49-F238E27FC236}">
                <a16:creationId xmlns:a16="http://schemas.microsoft.com/office/drawing/2014/main" id="{D1651FC3-BA45-4713-BFBF-74C18ED41657}"/>
              </a:ext>
            </a:extLst>
          </p:cNvPr>
          <p:cNvSpPr txBox="1"/>
          <p:nvPr/>
        </p:nvSpPr>
        <p:spPr>
          <a:xfrm>
            <a:off x="5806875" y="3699060"/>
            <a:ext cx="2770097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600" b="1"/>
            </a:lvl1pPr>
          </a:lstStyle>
          <a:p>
            <a:pPr marL="12700" marR="166370" algn="ctr">
              <a:lnSpc>
                <a:spcPct val="100000"/>
              </a:lnSpc>
              <a:spcBef>
                <a:spcPts val="105"/>
              </a:spcBef>
            </a:pPr>
            <a:r>
              <a:rPr lang="ru-RU" sz="1200" spc="-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Мобильное  </a:t>
            </a:r>
            <a:r>
              <a:rPr lang="ru-RU" sz="1200" spc="1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прил</a:t>
            </a:r>
            <a:r>
              <a:rPr lang="ru-RU" sz="1200" spc="-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ож</a:t>
            </a:r>
            <a:r>
              <a:rPr lang="ru-RU" sz="1200" spc="2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ение</a:t>
            </a:r>
            <a:endParaRPr lang="ru-RU" sz="1200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  <a:p>
            <a:pPr marL="12700" marR="5080" algn="ctr">
              <a:lnSpc>
                <a:spcPct val="100000"/>
              </a:lnSpc>
              <a:spcBef>
                <a:spcPts val="20"/>
              </a:spcBef>
            </a:pPr>
            <a:r>
              <a:rPr lang="ru-RU" sz="1200" spc="229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–</a:t>
            </a:r>
            <a:r>
              <a:rPr lang="ru-RU" sz="1200" spc="-23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 </a:t>
            </a:r>
            <a:r>
              <a:rPr lang="ru-RU" sz="1200" spc="1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инструмент  </a:t>
            </a:r>
            <a:r>
              <a:rPr lang="ru-RU" sz="1200" spc="2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гражданс</a:t>
            </a:r>
            <a:r>
              <a:rPr lang="ru-RU" sz="1200" spc="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к</a:t>
            </a:r>
            <a:r>
              <a:rPr lang="ru-RU" sz="1200" spc="2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о</a:t>
            </a:r>
            <a:r>
              <a:rPr lang="ru-RU" sz="1200" spc="15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г</a:t>
            </a:r>
            <a:r>
              <a:rPr lang="ru-RU" sz="1200" spc="10" dirty="0">
                <a:solidFill>
                  <a:srgbClr val="595959"/>
                </a:solidFill>
                <a:latin typeface="Segoe UI Semibold" panose="020B0502040204020203" pitchFamily="34" charset="0"/>
                <a:ea typeface="Segoe UI Semibold" panose="020B0502040204020203" pitchFamily="34" charset="0"/>
                <a:cs typeface="Segoe UI Semibold" panose="020B0502040204020203" pitchFamily="34" charset="0"/>
              </a:rPr>
              <a:t>о  контроля</a:t>
            </a:r>
            <a:endParaRPr lang="ru-RU" sz="1200" dirty="0">
              <a:solidFill>
                <a:srgbClr val="595959"/>
              </a:solidFill>
              <a:latin typeface="Segoe UI Semibold" panose="020B0502040204020203" pitchFamily="34" charset="0"/>
              <a:ea typeface="Segoe UI Semibold" panose="020B0502040204020203" pitchFamily="34" charset="0"/>
              <a:cs typeface="Segoe UI Semibold" panose="020B0502040204020203" pitchFamily="34" charset="0"/>
            </a:endParaRPr>
          </a:p>
        </p:txBody>
      </p:sp>
      <p:pic>
        <p:nvPicPr>
          <p:cNvPr id="18" name="Рисунок 17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4862F60B-C337-764B-B8D1-52FB59284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7802" y="1687120"/>
            <a:ext cx="2198838" cy="2198838"/>
          </a:xfrm>
          <a:prstGeom prst="rect">
            <a:avLst/>
          </a:prstGeom>
        </p:spPr>
      </p:pic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1897BCFB-0D01-2F40-B430-2721E175067C}"/>
              </a:ext>
            </a:extLst>
          </p:cNvPr>
          <p:cNvSpPr/>
          <p:nvPr/>
        </p:nvSpPr>
        <p:spPr>
          <a:xfrm>
            <a:off x="8879225" y="3667515"/>
            <a:ext cx="2335194" cy="65420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 dirty="0"/>
          </a:p>
        </p:txBody>
      </p:sp>
      <p:sp>
        <p:nvSpPr>
          <p:cNvPr id="24" name="Прямоугольник 37">
            <a:extLst>
              <a:ext uri="{FF2B5EF4-FFF2-40B4-BE49-F238E27FC236}">
                <a16:creationId xmlns:a16="http://schemas.microsoft.com/office/drawing/2014/main" id="{32D331AF-57F4-4152-9FC6-41981E947BB5}"/>
              </a:ext>
            </a:extLst>
          </p:cNvPr>
          <p:cNvSpPr txBox="1"/>
          <p:nvPr/>
        </p:nvSpPr>
        <p:spPr>
          <a:xfrm>
            <a:off x="9199257" y="3652688"/>
            <a:ext cx="2529676" cy="5865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ct val="150000"/>
              </a:lnSpc>
              <a:spcBef>
                <a:spcPts val="1500"/>
              </a:spcBef>
              <a:defRPr sz="2800" b="1"/>
            </a:pPr>
            <a:r>
              <a:rPr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lang="ru-RU" sz="2400" b="1" spc="85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 </a:t>
            </a:r>
            <a:r>
              <a:rPr lang="ru-RU" sz="2400" b="1" spc="-2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млрд </a:t>
            </a:r>
            <a:endParaRPr sz="2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9A2E389A-811B-A441-A22E-AF0C2450B16E}"/>
              </a:ext>
            </a:extLst>
          </p:cNvPr>
          <p:cNvSpPr/>
          <p:nvPr/>
        </p:nvSpPr>
        <p:spPr>
          <a:xfrm>
            <a:off x="8797995" y="5155072"/>
            <a:ext cx="2335194" cy="65420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 dirty="0"/>
          </a:p>
        </p:txBody>
      </p:sp>
      <p:sp>
        <p:nvSpPr>
          <p:cNvPr id="48" name="Прямоугольник 37">
            <a:extLst>
              <a:ext uri="{FF2B5EF4-FFF2-40B4-BE49-F238E27FC236}">
                <a16:creationId xmlns:a16="http://schemas.microsoft.com/office/drawing/2014/main" id="{1AD029EB-68D2-0240-8ABB-A9124970D577}"/>
              </a:ext>
            </a:extLst>
          </p:cNvPr>
          <p:cNvSpPr txBox="1"/>
          <p:nvPr/>
        </p:nvSpPr>
        <p:spPr>
          <a:xfrm>
            <a:off x="9118027" y="5140245"/>
            <a:ext cx="2529676" cy="5865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ct val="150000"/>
              </a:lnSpc>
              <a:spcBef>
                <a:spcPts val="1500"/>
              </a:spcBef>
              <a:defRPr sz="2800" b="1"/>
            </a:pPr>
            <a:r>
              <a:rPr sz="2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 </a:t>
            </a:r>
            <a:r>
              <a:rPr lang="ru-RU" sz="2400" b="1" spc="85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 </a:t>
            </a:r>
            <a:r>
              <a:rPr lang="ru-RU" sz="2400" b="1" spc="-2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млрд </a:t>
            </a:r>
            <a:endParaRPr sz="2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/>
          <p:cNvSpPr txBox="1"/>
          <p:nvPr/>
        </p:nvSpPr>
        <p:spPr>
          <a:xfrm>
            <a:off x="1086019" y="4289786"/>
            <a:ext cx="2379924" cy="558112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Производители</a:t>
            </a:r>
            <a:r>
              <a:rPr lang="ru-RU"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маркируют </a:t>
            </a:r>
            <a:r>
              <a:rPr sz="1182" spc="6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каждую </a:t>
            </a:r>
            <a:r>
              <a:rPr sz="1182" spc="2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пачку </a:t>
            </a:r>
            <a:r>
              <a:rPr sz="1182" spc="24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сигарет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уникальным </a:t>
            </a:r>
            <a:r>
              <a:rPr sz="1182" spc="-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Data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Matrix </a:t>
            </a:r>
            <a:r>
              <a:rPr sz="118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кодом</a:t>
            </a:r>
            <a:endParaRPr sz="1182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object 12"/>
          <p:cNvSpPr txBox="1"/>
          <p:nvPr/>
        </p:nvSpPr>
        <p:spPr>
          <a:xfrm>
            <a:off x="4656938" y="4289786"/>
            <a:ext cx="2878123" cy="1281322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sz="1182" spc="2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Поставка </a:t>
            </a:r>
            <a:r>
              <a:rPr sz="1182" spc="24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маркированных сигарет</a:t>
            </a:r>
            <a:r>
              <a:rPr sz="1182" spc="6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дистрибьютору 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</a:t>
            </a:r>
            <a:r>
              <a:rPr sz="1182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sz="1182" spc="2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розничную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точку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сопровождается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электрон</a:t>
            </a:r>
            <a:r>
              <a:rPr sz="118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ными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универсальными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передаточными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докумен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тами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(УПД) </a:t>
            </a:r>
            <a:r>
              <a:rPr sz="1182" spc="3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указанием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кодов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продукции </a:t>
            </a:r>
            <a:r>
              <a:rPr sz="1182" spc="2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</a:t>
            </a:r>
            <a:r>
              <a:rPr sz="1182" spc="24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</a:t>
            </a:r>
            <a:r>
              <a:rPr sz="1182" spc="6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мощи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систем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электронного</a:t>
            </a:r>
            <a:r>
              <a:rPr sz="1182" spc="9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sz="1182" spc="12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документооборота</a:t>
            </a:r>
            <a:endParaRPr sz="1182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ject 14"/>
          <p:cNvSpPr txBox="1"/>
          <p:nvPr/>
        </p:nvSpPr>
        <p:spPr>
          <a:xfrm>
            <a:off x="8681958" y="4289786"/>
            <a:ext cx="2790781" cy="1311458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sz="1182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продаже </a:t>
            </a:r>
            <a:r>
              <a:rPr sz="1182" spc="24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сигарет </a:t>
            </a:r>
            <a:r>
              <a:rPr sz="1182" spc="2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кассе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нужно </a:t>
            </a:r>
            <a:r>
              <a:rPr sz="1182" spc="2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проска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нировать </a:t>
            </a:r>
            <a:r>
              <a:rPr sz="1182" spc="-6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DataMatrix </a:t>
            </a:r>
            <a:r>
              <a:rPr sz="1182" spc="3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 </a:t>
            </a:r>
            <a:r>
              <a:rPr sz="1182" spc="3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каждой </a:t>
            </a:r>
            <a:r>
              <a:rPr sz="1182" spc="24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пачки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или </a:t>
            </a:r>
            <a:r>
              <a:rPr sz="1182" spc="6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блока. </a:t>
            </a:r>
            <a:endParaRPr lang="ru-RU" sz="1182" spc="6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sz="1182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продаже </a:t>
            </a:r>
            <a:r>
              <a:rPr sz="1182" spc="2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товара </a:t>
            </a:r>
            <a:r>
              <a:rPr sz="1182" spc="2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касса </a:t>
            </a:r>
            <a:r>
              <a:rPr sz="1182" spc="3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должна </a:t>
            </a:r>
            <a:r>
              <a:rPr sz="1182" spc="27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редать </a:t>
            </a:r>
            <a:r>
              <a:rPr sz="1182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sz="1182" spc="4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ОФД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информацию </a:t>
            </a:r>
            <a:endParaRPr lang="ru-RU" sz="1182" spc="18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 </a:t>
            </a:r>
            <a:r>
              <a:rPr sz="1182" spc="-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том, </a:t>
            </a:r>
            <a:r>
              <a:rPr sz="1182" spc="18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</a:t>
            </a:r>
            <a:r>
              <a:rPr sz="1182" spc="30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sz="1182" spc="2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чеке </a:t>
            </a:r>
            <a:r>
              <a:rPr sz="1182" spc="9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содержится маркируемая</a:t>
            </a:r>
            <a:r>
              <a:rPr sz="1182" spc="9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sz="1182" spc="15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продукция</a:t>
            </a:r>
            <a:endParaRPr sz="1182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3862978" y="3009914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8005353" y="3007987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pic>
        <p:nvPicPr>
          <p:cNvPr id="23" name="Рисунок 22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04B35BE6-072A-9A46-9E2A-17D4D24A5C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7" b="7"/>
          <a:stretch/>
        </p:blipFill>
        <p:spPr>
          <a:xfrm>
            <a:off x="1180763" y="1761141"/>
            <a:ext cx="2190435" cy="2190435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24" name="Рисунок 23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6993A765-3894-AF43-AF0B-346248539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1303" y="1719817"/>
            <a:ext cx="2258872" cy="2258872"/>
          </a:xfrm>
          <a:prstGeom prst="rect">
            <a:avLst/>
          </a:prstGeom>
        </p:spPr>
      </p:pic>
      <p:pic>
        <p:nvPicPr>
          <p:cNvPr id="25" name="Рисунок 24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11B334C9-1A26-F644-8E60-FEE80DC83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8740" y="1770616"/>
            <a:ext cx="2258872" cy="225887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1A59679-E8FC-F649-BE92-8127669098A5}"/>
              </a:ext>
            </a:extLst>
          </p:cNvPr>
          <p:cNvSpPr txBox="1"/>
          <p:nvPr/>
        </p:nvSpPr>
        <p:spPr>
          <a:xfrm>
            <a:off x="1160979" y="3764138"/>
            <a:ext cx="2173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ПРОИЗВОДИТЕЛЬ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2CA58B8-16F9-3042-A432-AD8D078F4490}"/>
              </a:ext>
            </a:extLst>
          </p:cNvPr>
          <p:cNvSpPr txBox="1"/>
          <p:nvPr/>
        </p:nvSpPr>
        <p:spPr>
          <a:xfrm>
            <a:off x="5176856" y="3748750"/>
            <a:ext cx="18495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ДИСТРИБЬЮТОР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F0EB926-A6D5-FC4E-9031-0D2369BD2746}"/>
              </a:ext>
            </a:extLst>
          </p:cNvPr>
          <p:cNvSpPr txBox="1"/>
          <p:nvPr/>
        </p:nvSpPr>
        <p:spPr>
          <a:xfrm>
            <a:off x="9152571" y="3748750"/>
            <a:ext cx="18495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МАГАЗИН</a:t>
            </a:r>
          </a:p>
        </p:txBody>
      </p: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4C802DA2-CABA-3849-810F-FD725B1D3C96}"/>
              </a:ext>
            </a:extLst>
          </p:cNvPr>
          <p:cNvCxnSpPr>
            <a:cxnSpLocks/>
          </p:cNvCxnSpPr>
          <p:nvPr/>
        </p:nvCxnSpPr>
        <p:spPr>
          <a:xfrm>
            <a:off x="3451277" y="3031137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EB6BC22C-7059-224E-81BF-A174FDB1C0DD}"/>
              </a:ext>
            </a:extLst>
          </p:cNvPr>
          <p:cNvCxnSpPr>
            <a:cxnSpLocks/>
          </p:cNvCxnSpPr>
          <p:nvPr/>
        </p:nvCxnSpPr>
        <p:spPr>
          <a:xfrm>
            <a:off x="7336801" y="2995437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Скругленный прямоугольник 30">
            <a:extLst>
              <a:ext uri="{FF2B5EF4-FFF2-40B4-BE49-F238E27FC236}">
                <a16:creationId xmlns:a16="http://schemas.microsoft.com/office/drawing/2014/main" id="{FA1BF4FE-3958-AD4A-911E-258F4575AD6C}"/>
              </a:ext>
            </a:extLst>
          </p:cNvPr>
          <p:cNvSpPr/>
          <p:nvPr/>
        </p:nvSpPr>
        <p:spPr>
          <a:xfrm>
            <a:off x="675039" y="699679"/>
            <a:ext cx="9308949" cy="84359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6D12C66-93FD-2A41-BCAF-BFF7A561A16E}"/>
              </a:ext>
            </a:extLst>
          </p:cNvPr>
          <p:cNvSpPr txBox="1"/>
          <p:nvPr/>
        </p:nvSpPr>
        <p:spPr>
          <a:xfrm>
            <a:off x="888228" y="862103"/>
            <a:ext cx="9095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Модель функционирования системы маркировки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65D24A-E7E1-D14C-8642-1809D606E7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91" r="13337"/>
          <a:stretch/>
        </p:blipFill>
        <p:spPr>
          <a:xfrm>
            <a:off x="278638" y="1453151"/>
            <a:ext cx="2222924" cy="3042321"/>
          </a:xfrm>
          <a:prstGeom prst="rect">
            <a:avLst/>
          </a:prstGeom>
        </p:spPr>
      </p:pic>
      <p:sp>
        <p:nvSpPr>
          <p:cNvPr id="132" name="Скругленный прямоугольник 131">
            <a:extLst>
              <a:ext uri="{FF2B5EF4-FFF2-40B4-BE49-F238E27FC236}">
                <a16:creationId xmlns:a16="http://schemas.microsoft.com/office/drawing/2014/main" id="{21A2895F-4D39-2442-8E97-01B2403C45DD}"/>
              </a:ext>
            </a:extLst>
          </p:cNvPr>
          <p:cNvSpPr/>
          <p:nvPr/>
        </p:nvSpPr>
        <p:spPr>
          <a:xfrm>
            <a:off x="675039" y="699679"/>
            <a:ext cx="5696264" cy="88927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4853F060-6A52-894B-AC6C-9D9D16D54E6A}"/>
              </a:ext>
            </a:extLst>
          </p:cNvPr>
          <p:cNvSpPr txBox="1"/>
          <p:nvPr/>
        </p:nvSpPr>
        <p:spPr>
          <a:xfrm>
            <a:off x="7723334" y="699679"/>
            <a:ext cx="3672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*</a:t>
            </a:r>
            <a:r>
              <a:rPr lang="ru-RU" sz="12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Присутствие в коде маркировки </a:t>
            </a:r>
            <a:r>
              <a:rPr lang="en-US" sz="12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</a:t>
            </a:r>
            <a:r>
              <a:rPr lang="ru-RU" sz="12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максимальной розничной цены ускорит продажу и избавит от ошибок</a:t>
            </a: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id="{D08B4492-78A9-3341-908C-F1F52DF5962C}"/>
              </a:ext>
            </a:extLst>
          </p:cNvPr>
          <p:cNvSpPr/>
          <p:nvPr/>
        </p:nvSpPr>
        <p:spPr>
          <a:xfrm>
            <a:off x="5061783" y="2568624"/>
            <a:ext cx="2101898" cy="73866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 dirty="0">
              <a:highlight>
                <a:srgbClr val="FFFF00"/>
              </a:highlight>
            </a:endParaRPr>
          </a:p>
        </p:txBody>
      </p:sp>
      <p:sp>
        <p:nvSpPr>
          <p:cNvPr id="28" name="Rectangle 179">
            <a:extLst>
              <a:ext uri="{FF2B5EF4-FFF2-40B4-BE49-F238E27FC236}">
                <a16:creationId xmlns:a16="http://schemas.microsoft.com/office/drawing/2014/main" id="{F1D3A42F-82AB-424A-86E8-1F748BE559AC}"/>
              </a:ext>
            </a:extLst>
          </p:cNvPr>
          <p:cNvSpPr/>
          <p:nvPr/>
        </p:nvSpPr>
        <p:spPr>
          <a:xfrm>
            <a:off x="5061782" y="2748605"/>
            <a:ext cx="2101899" cy="38199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7 цифр </a:t>
            </a:r>
          </a:p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(серийный номер)</a:t>
            </a: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id="{A00ADF40-3BCF-B541-B78E-E6D4787859B8}"/>
              </a:ext>
            </a:extLst>
          </p:cNvPr>
          <p:cNvSpPr/>
          <p:nvPr/>
        </p:nvSpPr>
        <p:spPr>
          <a:xfrm>
            <a:off x="2363669" y="2543825"/>
            <a:ext cx="351058" cy="73866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200" b="1">
                <a:solidFill>
                  <a:srgbClr val="58595B"/>
                </a:solidFill>
              </a:defRPr>
            </a:lvl1pPr>
          </a:lstStyle>
          <a:p>
            <a:pPr algn="ctr"/>
            <a:r>
              <a:rPr lang="en-US" sz="4800" dirty="0">
                <a:solidFill>
                  <a:schemeClr val="bg1">
                    <a:lumMod val="8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</a:rPr>
              <a:t>=</a:t>
            </a:r>
            <a:endParaRPr lang="ru-RU" sz="4800" dirty="0">
              <a:solidFill>
                <a:schemeClr val="bg1">
                  <a:lumMod val="85000"/>
                </a:schemeClr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id="{6EC2292A-BA7F-454E-A9C8-A815971409F9}"/>
              </a:ext>
            </a:extLst>
          </p:cNvPr>
          <p:cNvSpPr/>
          <p:nvPr/>
        </p:nvSpPr>
        <p:spPr>
          <a:xfrm>
            <a:off x="7310284" y="2568634"/>
            <a:ext cx="351058" cy="73866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200" b="1">
                <a:solidFill>
                  <a:srgbClr val="58595B"/>
                </a:solidFill>
              </a:defRPr>
            </a:lvl1pPr>
          </a:lstStyle>
          <a:p>
            <a:pPr algn="ctr"/>
            <a:r>
              <a:rPr lang="en-US" sz="4800" dirty="0">
                <a:solidFill>
                  <a:schemeClr val="bg1">
                    <a:lumMod val="8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</a:rPr>
              <a:t>+</a:t>
            </a:r>
            <a:endParaRPr lang="ru-RU" sz="4800" dirty="0">
              <a:solidFill>
                <a:schemeClr val="bg1">
                  <a:lumMod val="85000"/>
                </a:schemeClr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EF92EF17-058D-F349-96E1-0C2172A62B7C}"/>
              </a:ext>
            </a:extLst>
          </p:cNvPr>
          <p:cNvGrpSpPr/>
          <p:nvPr/>
        </p:nvGrpSpPr>
        <p:grpSpPr>
          <a:xfrm>
            <a:off x="7787118" y="2568634"/>
            <a:ext cx="1354453" cy="738664"/>
            <a:chOff x="8006329" y="3716900"/>
            <a:chExt cx="1354453" cy="738664"/>
          </a:xfrm>
        </p:grpSpPr>
        <p:sp>
          <p:nvSpPr>
            <p:cNvPr id="42" name="Скругленный прямоугольник 41">
              <a:extLst>
                <a:ext uri="{FF2B5EF4-FFF2-40B4-BE49-F238E27FC236}">
                  <a16:creationId xmlns:a16="http://schemas.microsoft.com/office/drawing/2014/main" id="{C91466E4-B9C5-CC45-88EE-2BF8CB681F20}"/>
                </a:ext>
              </a:extLst>
            </p:cNvPr>
            <p:cNvSpPr/>
            <p:nvPr/>
          </p:nvSpPr>
          <p:spPr>
            <a:xfrm>
              <a:off x="8006329" y="3716900"/>
              <a:ext cx="1354453" cy="738664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34" name="Rectangle 179">
              <a:extLst>
                <a:ext uri="{FF2B5EF4-FFF2-40B4-BE49-F238E27FC236}">
                  <a16:creationId xmlns:a16="http://schemas.microsoft.com/office/drawing/2014/main" id="{0957DCF3-4355-974C-BCF5-79D3971BFD85}"/>
                </a:ext>
              </a:extLst>
            </p:cNvPr>
            <p:cNvSpPr/>
            <p:nvPr/>
          </p:nvSpPr>
          <p:spPr>
            <a:xfrm>
              <a:off x="8006329" y="3876519"/>
              <a:ext cx="1354453" cy="399712"/>
            </a:xfrm>
            <a:prstGeom prst="rect">
              <a:avLst/>
            </a:prstGeom>
            <a:noFill/>
            <a:ln w="9525" cap="rnd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 cap="rnd" cmpd="sng" algn="ctr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4 символа</a:t>
              </a:r>
            </a:p>
            <a:p>
              <a:pPr algn="ctr"/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(МРЦ)</a:t>
              </a:r>
            </a:p>
          </p:txBody>
        </p:sp>
      </p:grpSp>
      <p:sp>
        <p:nvSpPr>
          <p:cNvPr id="38" name="Скругленный прямоугольник 37">
            <a:extLst>
              <a:ext uri="{FF2B5EF4-FFF2-40B4-BE49-F238E27FC236}">
                <a16:creationId xmlns:a16="http://schemas.microsoft.com/office/drawing/2014/main" id="{F72C5EED-7BE7-0148-B6E2-8853E9496E94}"/>
              </a:ext>
            </a:extLst>
          </p:cNvPr>
          <p:cNvSpPr/>
          <p:nvPr/>
        </p:nvSpPr>
        <p:spPr>
          <a:xfrm>
            <a:off x="2898535" y="2543825"/>
            <a:ext cx="1539810" cy="73866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26" name="Rectangle 179">
            <a:extLst>
              <a:ext uri="{FF2B5EF4-FFF2-40B4-BE49-F238E27FC236}">
                <a16:creationId xmlns:a16="http://schemas.microsoft.com/office/drawing/2014/main" id="{ADDC9312-149B-CC49-B831-A6D07FE84325}"/>
              </a:ext>
            </a:extLst>
          </p:cNvPr>
          <p:cNvSpPr/>
          <p:nvPr/>
        </p:nvSpPr>
        <p:spPr>
          <a:xfrm>
            <a:off x="2898535" y="2715073"/>
            <a:ext cx="1501632" cy="396167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14 цифр</a:t>
            </a:r>
          </a:p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(код товара)</a:t>
            </a:r>
          </a:p>
        </p:txBody>
      </p:sp>
      <p:sp>
        <p:nvSpPr>
          <p:cNvPr id="44" name="Rectangle 24">
            <a:extLst>
              <a:ext uri="{FF2B5EF4-FFF2-40B4-BE49-F238E27FC236}">
                <a16:creationId xmlns:a16="http://schemas.microsoft.com/office/drawing/2014/main" id="{E0A77279-DA29-234E-998D-240F7A646A86}"/>
              </a:ext>
            </a:extLst>
          </p:cNvPr>
          <p:cNvSpPr/>
          <p:nvPr/>
        </p:nvSpPr>
        <p:spPr>
          <a:xfrm>
            <a:off x="4574534" y="2543825"/>
            <a:ext cx="351058" cy="73866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200" b="1">
                <a:solidFill>
                  <a:srgbClr val="58595B"/>
                </a:solidFill>
              </a:defRPr>
            </a:lvl1pPr>
          </a:lstStyle>
          <a:p>
            <a:pPr algn="ctr"/>
            <a:r>
              <a:rPr lang="en-US" sz="4800" dirty="0">
                <a:solidFill>
                  <a:schemeClr val="bg1">
                    <a:lumMod val="8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</a:rPr>
              <a:t>+</a:t>
            </a:r>
            <a:endParaRPr lang="ru-RU" sz="4800" dirty="0">
              <a:solidFill>
                <a:schemeClr val="bg1">
                  <a:lumMod val="85000"/>
                </a:schemeClr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7AA83DB-F2A6-DD45-8459-6C272C3ECA24}"/>
              </a:ext>
            </a:extLst>
          </p:cNvPr>
          <p:cNvGrpSpPr/>
          <p:nvPr/>
        </p:nvGrpSpPr>
        <p:grpSpPr>
          <a:xfrm>
            <a:off x="9765007" y="2568634"/>
            <a:ext cx="1722402" cy="738664"/>
            <a:chOff x="9765007" y="3716900"/>
            <a:chExt cx="1722402" cy="738664"/>
          </a:xfrm>
        </p:grpSpPr>
        <p:sp>
          <p:nvSpPr>
            <p:cNvPr id="16" name="Скругленный прямоугольник 15">
              <a:extLst>
                <a:ext uri="{FF2B5EF4-FFF2-40B4-BE49-F238E27FC236}">
                  <a16:creationId xmlns:a16="http://schemas.microsoft.com/office/drawing/2014/main" id="{D5F94569-3B1A-C745-A4EA-458307D9DDC6}"/>
                </a:ext>
              </a:extLst>
            </p:cNvPr>
            <p:cNvSpPr/>
            <p:nvPr/>
          </p:nvSpPr>
          <p:spPr>
            <a:xfrm>
              <a:off x="9765007" y="3716900"/>
              <a:ext cx="1722402" cy="738664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17" name="Rectangle 179">
              <a:extLst>
                <a:ext uri="{FF2B5EF4-FFF2-40B4-BE49-F238E27FC236}">
                  <a16:creationId xmlns:a16="http://schemas.microsoft.com/office/drawing/2014/main" id="{FAF10F7C-83E9-4440-985A-7D082EB870D9}"/>
                </a:ext>
              </a:extLst>
            </p:cNvPr>
            <p:cNvSpPr/>
            <p:nvPr/>
          </p:nvSpPr>
          <p:spPr>
            <a:xfrm>
              <a:off x="9765007" y="3876519"/>
              <a:ext cx="1722402" cy="399712"/>
            </a:xfrm>
            <a:prstGeom prst="rect">
              <a:avLst/>
            </a:prstGeom>
            <a:noFill/>
            <a:ln w="9525" cap="rnd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 cap="rnd" cmpd="sng" algn="ctr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4 символа</a:t>
              </a:r>
            </a:p>
            <a:p>
              <a:pPr algn="ctr"/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(код проверки)</a:t>
              </a:r>
            </a:p>
          </p:txBody>
        </p:sp>
      </p:grpSp>
      <p:sp>
        <p:nvSpPr>
          <p:cNvPr id="22" name="Rectangle 24">
            <a:extLst>
              <a:ext uri="{FF2B5EF4-FFF2-40B4-BE49-F238E27FC236}">
                <a16:creationId xmlns:a16="http://schemas.microsoft.com/office/drawing/2014/main" id="{F4FE40AB-DC22-6943-AE66-CBCEF5248238}"/>
              </a:ext>
            </a:extLst>
          </p:cNvPr>
          <p:cNvSpPr/>
          <p:nvPr/>
        </p:nvSpPr>
        <p:spPr>
          <a:xfrm>
            <a:off x="9295838" y="2568634"/>
            <a:ext cx="351058" cy="73866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200" b="1">
                <a:solidFill>
                  <a:srgbClr val="58595B"/>
                </a:solidFill>
              </a:defRPr>
            </a:lvl1pPr>
          </a:lstStyle>
          <a:p>
            <a:pPr algn="ctr"/>
            <a:r>
              <a:rPr lang="en-US" sz="4800" dirty="0">
                <a:solidFill>
                  <a:schemeClr val="bg1">
                    <a:lumMod val="85000"/>
                  </a:schemeClr>
                </a:solidFill>
                <a:latin typeface="PT Sans Caption" panose="020B0603020203020204" pitchFamily="34" charset="-52"/>
                <a:ea typeface="PT Sans Caption" panose="020B0603020203020204" pitchFamily="34" charset="-52"/>
              </a:rPr>
              <a:t>+</a:t>
            </a:r>
            <a:endParaRPr lang="ru-RU" sz="4800" dirty="0">
              <a:solidFill>
                <a:schemeClr val="bg1">
                  <a:lumMod val="85000"/>
                </a:schemeClr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23" name="object 12">
            <a:extLst>
              <a:ext uri="{FF2B5EF4-FFF2-40B4-BE49-F238E27FC236}">
                <a16:creationId xmlns:a16="http://schemas.microsoft.com/office/drawing/2014/main" id="{9C782491-D229-654D-93C3-A7A08E96D0B6}"/>
              </a:ext>
            </a:extLst>
          </p:cNvPr>
          <p:cNvSpPr txBox="1"/>
          <p:nvPr/>
        </p:nvSpPr>
        <p:spPr>
          <a:xfrm>
            <a:off x="2898535" y="3487269"/>
            <a:ext cx="1675999" cy="514830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1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Первая группа состоит из 14 цифр </a:t>
            </a:r>
            <a:r>
              <a:rPr lang="ru-RU" sz="11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содержит код товара (</a:t>
            </a:r>
            <a:r>
              <a:rPr lang="en-US" sz="11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GTIN)</a:t>
            </a:r>
            <a:endParaRPr lang="ru-RU" sz="11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object 12">
            <a:extLst>
              <a:ext uri="{FF2B5EF4-FFF2-40B4-BE49-F238E27FC236}">
                <a16:creationId xmlns:a16="http://schemas.microsoft.com/office/drawing/2014/main" id="{E6CCF84A-D100-174E-A7F6-2AA9146E2A04}"/>
              </a:ext>
            </a:extLst>
          </p:cNvPr>
          <p:cNvSpPr txBox="1"/>
          <p:nvPr/>
        </p:nvSpPr>
        <p:spPr>
          <a:xfrm>
            <a:off x="5053906" y="3487269"/>
            <a:ext cx="2101898" cy="1361216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1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Вторая группа состоит из 7 символов </a:t>
            </a:r>
            <a:r>
              <a:rPr lang="ru-RU" sz="11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(цифр, строчных и прописных букв латинского алфавита, а также специальных символов) и содержит индивидуальный серийный номер упаковки табачной продукции</a:t>
            </a:r>
          </a:p>
        </p:txBody>
      </p:sp>
      <p:sp>
        <p:nvSpPr>
          <p:cNvPr id="27" name="object 12">
            <a:extLst>
              <a:ext uri="{FF2B5EF4-FFF2-40B4-BE49-F238E27FC236}">
                <a16:creationId xmlns:a16="http://schemas.microsoft.com/office/drawing/2014/main" id="{35F39251-F99F-9240-8620-78DDD15CBCCD}"/>
              </a:ext>
            </a:extLst>
          </p:cNvPr>
          <p:cNvSpPr txBox="1"/>
          <p:nvPr/>
        </p:nvSpPr>
        <p:spPr>
          <a:xfrm>
            <a:off x="7757917" y="3487269"/>
            <a:ext cx="1383654" cy="2715432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1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Третья группа цифр состоит из 4 символов </a:t>
            </a:r>
            <a:r>
              <a:rPr lang="ru-RU" sz="11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(цифр, строчных и прописных букв латинского алфавита, а также специальных символов) и содержит в перекодированном виде максимальную розничную цену потребительской упаковки с точностью до одной копейки</a:t>
            </a:r>
          </a:p>
        </p:txBody>
      </p:sp>
      <p:sp>
        <p:nvSpPr>
          <p:cNvPr id="29" name="object 12">
            <a:extLst>
              <a:ext uri="{FF2B5EF4-FFF2-40B4-BE49-F238E27FC236}">
                <a16:creationId xmlns:a16="http://schemas.microsoft.com/office/drawing/2014/main" id="{730E41C8-1D9D-A64D-9A7E-3A2061115559}"/>
              </a:ext>
            </a:extLst>
          </p:cNvPr>
          <p:cNvSpPr txBox="1"/>
          <p:nvPr/>
        </p:nvSpPr>
        <p:spPr>
          <a:xfrm>
            <a:off x="9760137" y="3487269"/>
            <a:ext cx="1722401" cy="1361216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r>
              <a:rPr lang="ru-RU" sz="11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Четвертая группа состоит из 4 символов </a:t>
            </a:r>
            <a:r>
              <a:rPr lang="ru-RU" sz="11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(цифр, строчных и прописных букв латинского алфавита, а также специальных символов) и содержит код проверки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C5B7610-35F6-F342-8C1A-FE26E50F96AF}"/>
              </a:ext>
            </a:extLst>
          </p:cNvPr>
          <p:cNvSpPr txBox="1"/>
          <p:nvPr/>
        </p:nvSpPr>
        <p:spPr>
          <a:xfrm>
            <a:off x="888228" y="862103"/>
            <a:ext cx="5198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Структура кода маркировки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84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человек, внутренний, держит, рука&#10;&#10;Автоматически созданное описание">
            <a:extLst>
              <a:ext uri="{FF2B5EF4-FFF2-40B4-BE49-F238E27FC236}">
                <a16:creationId xmlns:a16="http://schemas.microsoft.com/office/drawing/2014/main" id="{E5446474-42D2-2E49-A4B4-7D6C218A6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0826"/>
          </a:xfrm>
          <a:prstGeom prst="rect">
            <a:avLst/>
          </a:prstGeom>
        </p:spPr>
      </p:pic>
      <p:pic>
        <p:nvPicPr>
          <p:cNvPr id="6" name="Рисунок 5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25C8CA87-AF8B-8549-AA45-043A05408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4702" y="5406900"/>
            <a:ext cx="1800000" cy="5400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BF9DA059-1991-0D44-AF43-3CDA4637B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0" y="5406900"/>
            <a:ext cx="1800000" cy="540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BAEAF02-D638-7244-B5F5-FF05609DF17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42656" y="3980124"/>
            <a:ext cx="1054688" cy="1080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84F7E43-C661-A041-A21F-B1F76C6436AD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498988" y="3961612"/>
            <a:ext cx="1071429" cy="1080000"/>
          </a:xfrm>
          <a:prstGeom prst="rect">
            <a:avLst/>
          </a:prstGeom>
        </p:spPr>
      </p:pic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6F16881D-776E-E54A-A6A0-DCF911987BEB}"/>
              </a:ext>
            </a:extLst>
          </p:cNvPr>
          <p:cNvSpPr/>
          <p:nvPr/>
        </p:nvSpPr>
        <p:spPr>
          <a:xfrm>
            <a:off x="675039" y="699679"/>
            <a:ext cx="2982561" cy="13335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C9C1AA-659D-BD48-8F21-6A598556F497}"/>
              </a:ext>
            </a:extLst>
          </p:cNvPr>
          <p:cNvSpPr txBox="1"/>
          <p:nvPr/>
        </p:nvSpPr>
        <p:spPr>
          <a:xfrm>
            <a:off x="754663" y="862103"/>
            <a:ext cx="29899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Общественный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контроль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495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309CF8DE-9779-CF48-972C-BA0E3DD5734A}"/>
              </a:ext>
            </a:extLst>
          </p:cNvPr>
          <p:cNvSpPr/>
          <p:nvPr/>
        </p:nvSpPr>
        <p:spPr>
          <a:xfrm>
            <a:off x="675039" y="699679"/>
            <a:ext cx="8482815" cy="90052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09FF48-9571-584B-9A7E-0D2C9FB3F0BD}"/>
              </a:ext>
            </a:extLst>
          </p:cNvPr>
          <p:cNvSpPr txBox="1"/>
          <p:nvPr/>
        </p:nvSpPr>
        <p:spPr>
          <a:xfrm>
            <a:off x="973440" y="862103"/>
            <a:ext cx="974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Личный кабинет. Список документов</a:t>
            </a:r>
          </a:p>
        </p:txBody>
      </p:sp>
      <p:pic>
        <p:nvPicPr>
          <p:cNvPr id="3" name="Рисунок 2" descr="Изображение выглядит как монитор, компьютер, ноутбук&#10;&#10;Автоматически созданное описание">
            <a:extLst>
              <a:ext uri="{FF2B5EF4-FFF2-40B4-BE49-F238E27FC236}">
                <a16:creationId xmlns:a16="http://schemas.microsoft.com/office/drawing/2014/main" id="{83360B0C-0CDE-BA42-BDA7-D4473BA36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63" y="1332264"/>
            <a:ext cx="8836765" cy="604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3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id="{309CF8DE-9779-CF48-972C-BA0E3DD5734A}"/>
              </a:ext>
            </a:extLst>
          </p:cNvPr>
          <p:cNvSpPr/>
          <p:nvPr/>
        </p:nvSpPr>
        <p:spPr>
          <a:xfrm>
            <a:off x="675039" y="699679"/>
            <a:ext cx="8482815" cy="90052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09FF48-9571-584B-9A7E-0D2C9FB3F0BD}"/>
              </a:ext>
            </a:extLst>
          </p:cNvPr>
          <p:cNvSpPr txBox="1"/>
          <p:nvPr/>
        </p:nvSpPr>
        <p:spPr>
          <a:xfrm>
            <a:off x="973440" y="862103"/>
            <a:ext cx="974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Личный кабинет. Аналитические отчеты</a:t>
            </a:r>
          </a:p>
        </p:txBody>
      </p:sp>
      <p:pic>
        <p:nvPicPr>
          <p:cNvPr id="3" name="Рисунок 2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AD8C6C5E-C500-DD4D-99FE-8F7B3AB96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22" y="1123713"/>
            <a:ext cx="8603886" cy="588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10"/>
          <p:cNvSpPr txBox="1"/>
          <p:nvPr/>
        </p:nvSpPr>
        <p:spPr>
          <a:xfrm>
            <a:off x="1012369" y="4283212"/>
            <a:ext cx="2656114" cy="1126151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Все участники оборота сигарет и папирос должны подтверждать приемку и отгрузку продукции с помощью электронных универсальных передаточных документов (УПД)</a:t>
            </a:r>
            <a:endParaRPr sz="1182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object 12"/>
          <p:cNvSpPr txBox="1"/>
          <p:nvPr/>
        </p:nvSpPr>
        <p:spPr>
          <a:xfrm>
            <a:off x="4595678" y="4283213"/>
            <a:ext cx="3030122" cy="1499202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marR="3081" algn="ctr">
              <a:lnSpc>
                <a:spcPct val="101499"/>
              </a:lnSpc>
              <a:spcBef>
                <a:spcPts val="55"/>
              </a:spcBef>
            </a:pPr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покупке маркированной табачной продукции должны получить УПД в электронном виде от поставщика. Как правило, получение документов через ЭДО бесплатно для розницы. Оплачивать необходимо только исходящие документы, которые магазинам формировать не нужно</a:t>
            </a:r>
            <a:endParaRPr sz="1182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object 14"/>
          <p:cNvSpPr txBox="1"/>
          <p:nvPr/>
        </p:nvSpPr>
        <p:spPr>
          <a:xfrm>
            <a:off x="8428774" y="4283213"/>
            <a:ext cx="3102428" cy="1299660"/>
          </a:xfrm>
          <a:prstGeom prst="rect">
            <a:avLst/>
          </a:prstGeom>
        </p:spPr>
        <p:txBody>
          <a:bodyPr vert="horz" wrap="square" lIns="0" tIns="6931" rIns="0" bIns="0" rtlCol="0">
            <a:spAutoFit/>
          </a:bodyPr>
          <a:lstStyle/>
          <a:p>
            <a:pPr algn="ctr" fontAlgn="base"/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УПД должны содержаться коды маркировки поставляемой продукции. Это могут быть коды как отдельных пачек, так и коды блоков или коробов. Магазину необходимо сравнить коды маркировки, указанные в документе, и нанесенные на принимаемую продукцию</a:t>
            </a:r>
          </a:p>
        </p:txBody>
      </p:sp>
      <p:sp>
        <p:nvSpPr>
          <p:cNvPr id="12" name="Нашивка 11"/>
          <p:cNvSpPr/>
          <p:nvPr/>
        </p:nvSpPr>
        <p:spPr>
          <a:xfrm>
            <a:off x="3884750" y="2567033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7820291" y="2565106"/>
            <a:ext cx="168278" cy="374328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 dirty="0">
              <a:solidFill>
                <a:schemeClr val="tx1"/>
              </a:solidFill>
              <a:latin typeface="PT Sans Caption" panose="020B0603020203020204" pitchFamily="34" charset="-52"/>
              <a:ea typeface="PT Sans Caption" panose="020B0603020203020204" pitchFamily="34" charset="-52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5282951" y="2121214"/>
            <a:ext cx="1250731" cy="12507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кругленный прямоугольник 22">
            <a:extLst>
              <a:ext uri="{FF2B5EF4-FFF2-40B4-BE49-F238E27FC236}">
                <a16:creationId xmlns:a16="http://schemas.microsoft.com/office/drawing/2014/main" id="{27402552-90E0-934D-AF76-D5182E0D92DA}"/>
              </a:ext>
            </a:extLst>
          </p:cNvPr>
          <p:cNvSpPr/>
          <p:nvPr/>
        </p:nvSpPr>
        <p:spPr>
          <a:xfrm>
            <a:off x="675039" y="699679"/>
            <a:ext cx="7916511" cy="84359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092B4A4-8EBD-5843-B00C-7CA7EEAFA313}"/>
              </a:ext>
            </a:extLst>
          </p:cNvPr>
          <p:cNvSpPr txBox="1"/>
          <p:nvPr/>
        </p:nvSpPr>
        <p:spPr>
          <a:xfrm>
            <a:off x="888228" y="862103"/>
            <a:ext cx="7470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Правила маркировки с 1 июля 2020 года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EA71CDE-2BFE-7E4C-82E9-6AA2FBA7F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81303" y="1767943"/>
            <a:ext cx="2258872" cy="225887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BE61AAF-6A92-C846-AA81-EAC117EE5F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48740" y="2115959"/>
            <a:ext cx="2062497" cy="152812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285E9EE-50D0-6C42-AA3C-B4B979202D31}"/>
              </a:ext>
            </a:extLst>
          </p:cNvPr>
          <p:cNvSpPr txBox="1"/>
          <p:nvPr/>
        </p:nvSpPr>
        <p:spPr>
          <a:xfrm>
            <a:off x="1160979" y="3764138"/>
            <a:ext cx="21735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1 ИЮЛЯ 2020 ГОДА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AA07EC-9283-9542-860B-E181705924C3}"/>
              </a:ext>
            </a:extLst>
          </p:cNvPr>
          <p:cNvSpPr txBox="1"/>
          <p:nvPr/>
        </p:nvSpPr>
        <p:spPr>
          <a:xfrm>
            <a:off x="4783734" y="3748750"/>
            <a:ext cx="2625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РОЗНИЧНЫЕ МАГАЗИНЫ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C7CFB96-386C-5F4F-B9FC-919ADE3ED732}"/>
              </a:ext>
            </a:extLst>
          </p:cNvPr>
          <p:cNvSpPr txBox="1"/>
          <p:nvPr/>
        </p:nvSpPr>
        <p:spPr>
          <a:xfrm>
            <a:off x="8681958" y="3748750"/>
            <a:ext cx="2801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КОДЫ МАРКИРОВКИ В УПД</a:t>
            </a:r>
          </a:p>
        </p:txBody>
      </p: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044B9201-708B-214F-9ECB-AD4E45E8D4A8}"/>
              </a:ext>
            </a:extLst>
          </p:cNvPr>
          <p:cNvCxnSpPr>
            <a:cxnSpLocks/>
          </p:cNvCxnSpPr>
          <p:nvPr/>
        </p:nvCxnSpPr>
        <p:spPr>
          <a:xfrm>
            <a:off x="3451277" y="3031137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B7D20CEC-0CF4-F64C-B222-8E2A8431CD47}"/>
              </a:ext>
            </a:extLst>
          </p:cNvPr>
          <p:cNvCxnSpPr>
            <a:cxnSpLocks/>
          </p:cNvCxnSpPr>
          <p:nvPr/>
        </p:nvCxnSpPr>
        <p:spPr>
          <a:xfrm>
            <a:off x="7336801" y="2995437"/>
            <a:ext cx="1345157" cy="0"/>
          </a:xfrm>
          <a:prstGeom prst="straightConnector1">
            <a:avLst/>
          </a:prstGeom>
          <a:ln w="2222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4DF4246-C027-104D-9E07-4DE2E55A55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11" y="2188405"/>
            <a:ext cx="1764346" cy="13338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id="{A4578CB5-802E-C541-AD84-10B9C2552EA4}"/>
              </a:ext>
            </a:extLst>
          </p:cNvPr>
          <p:cNvSpPr/>
          <p:nvPr/>
        </p:nvSpPr>
        <p:spPr>
          <a:xfrm>
            <a:off x="675040" y="699679"/>
            <a:ext cx="4936340" cy="17796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FB7467-AE0C-724E-BE7C-AB50EB53CB52}"/>
              </a:ext>
            </a:extLst>
          </p:cNvPr>
          <p:cNvSpPr txBox="1"/>
          <p:nvPr/>
        </p:nvSpPr>
        <p:spPr>
          <a:xfrm>
            <a:off x="973440" y="862103"/>
            <a:ext cx="10543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Требования к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организациям оптовой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торговли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object 10"/>
          <p:cNvSpPr txBox="1"/>
          <p:nvPr/>
        </p:nvSpPr>
        <p:spPr>
          <a:xfrm>
            <a:off x="6245200" y="3232930"/>
            <a:ext cx="5271760" cy="332526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Компания оптовой торговли получает электронную накладную от производителя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Необходимо сверить коды упаковок или агрегации в накладной с теми, которые пришли по факту при помощи 2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сканера штрих-кода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Если фактичекские коды и указанные в электронной накладной сходятся, то необходимо принять накладную. Если нет, внести корректировки или полностью отказаться от накладной 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Срок подачи сведений, составляет 3 рабочих дня с даты приемки табачной продукции, но не позднее даты передачи этой табачной продукции третьим лицам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itchFamily="34" charset="0"/>
              <a:buChar char="•"/>
              <a:defRPr/>
            </a:pP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9" name="object 6"/>
          <p:cNvSpPr txBox="1"/>
          <p:nvPr/>
        </p:nvSpPr>
        <p:spPr>
          <a:xfrm>
            <a:off x="6279490" y="699679"/>
            <a:ext cx="4802620" cy="133818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defTabSz="895773"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</a:t>
            </a:r>
            <a:r>
              <a:rPr lang="ru-RU" sz="1600" b="1" dirty="0">
                <a:solidFill>
                  <a:srgbClr val="6D6E71"/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Внимание! 1 июля  2020 года:</a:t>
            </a:r>
          </a:p>
          <a:p>
            <a:pPr defTabSz="895773">
              <a:defRPr sz="1200">
                <a:solidFill>
                  <a:srgbClr val="58595B"/>
                </a:solidFill>
              </a:defRPr>
            </a:pP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defTabSz="895773">
              <a:buFont typeface="Arial" panose="020B0604020202020204" pitchFamily="34" charset="0"/>
              <a:buChar char="•"/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Обязательная регистрация оптового оборота сигарет</a:t>
            </a:r>
          </a:p>
          <a:p>
            <a:pPr marL="285750" indent="-285750" defTabSz="895773">
              <a:buFont typeface="Arial" panose="020B0604020202020204" pitchFamily="34" charset="0"/>
              <a:buChar char="•"/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Прекращение оборота не маркированной продукции </a:t>
            </a:r>
          </a:p>
        </p:txBody>
      </p:sp>
      <p:pic>
        <p:nvPicPr>
          <p:cNvPr id="13" name="Рисунок 12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id="{A21F06DD-43C1-EC4A-95F2-8D13D5998D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3"/>
          <a:stretch/>
        </p:blipFill>
        <p:spPr>
          <a:xfrm>
            <a:off x="287213" y="2675875"/>
            <a:ext cx="4314709" cy="4035821"/>
          </a:xfrm>
          <a:prstGeom prst="rect">
            <a:avLst/>
          </a:prstGeom>
        </p:spPr>
      </p:pic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71046869-7D10-DD44-AA5B-59DB42B3610C}"/>
              </a:ext>
            </a:extLst>
          </p:cNvPr>
          <p:cNvCxnSpPr>
            <a:cxnSpLocks/>
          </p:cNvCxnSpPr>
          <p:nvPr/>
        </p:nvCxnSpPr>
        <p:spPr>
          <a:xfrm>
            <a:off x="6583285" y="2669636"/>
            <a:ext cx="4933675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0"/>
          <p:cNvSpPr txBox="1"/>
          <p:nvPr/>
        </p:nvSpPr>
        <p:spPr>
          <a:xfrm>
            <a:off x="458776" y="2646483"/>
            <a:ext cx="5027626" cy="34714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Согласно № 54-ФЗ для торговли подакцизными товарами необходимо использовать онлайн-кассу с возможностью расшифровки номенклатуры </a:t>
            </a:r>
          </a:p>
          <a:p>
            <a:pPr marL="34290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DataMatrix </a:t>
            </a: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каждой пачки или блока сканируется при продаже. Сканер штрих-кода для ЕГАИС подойдет для работы с маркировкой</a:t>
            </a:r>
          </a:p>
          <a:p>
            <a:pPr marL="34290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 кассовой техники должно формировать и отправлять в ОФД электронный кассовый чек с указанием кода маркировки товара </a:t>
            </a:r>
          </a:p>
          <a:p>
            <a:pPr marL="34290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ОФД передает электронный кассовый чек с указанием кода маркировки товара в систему Честный ЗНАК</a:t>
            </a:r>
          </a:p>
          <a:p>
            <a:pPr marL="34290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ru-RU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Переход от бумажного документооборота на электронную накладную в форме УПД (универсальный передаточный документ) с 1 июля 2020 года</a:t>
            </a:r>
          </a:p>
          <a:p>
            <a:pPr marL="342900" indent="-342900" defTabSz="1193566" hangingPunct="0">
              <a:spcBef>
                <a:spcPts val="500"/>
              </a:spcBef>
              <a:buFont typeface="Arial" pitchFamily="34" charset="0"/>
              <a:buChar char="•"/>
              <a:defRPr/>
            </a:pPr>
            <a:r>
              <a:rPr lang="ru-RU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Предпринимателям, которые используют кассы без передачи данных в ОФД, будет необходимо 1 раз в 30 дней вносить данные о кодах проданных пачек в личный кабинет системы "Честный ЗНАК"</a:t>
            </a: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7" name="object 6"/>
          <p:cNvSpPr txBox="1"/>
          <p:nvPr/>
        </p:nvSpPr>
        <p:spPr>
          <a:xfrm>
            <a:off x="825337" y="942049"/>
            <a:ext cx="4810069" cy="87652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defTabSz="895773"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1 июля 2019 года </a:t>
            </a:r>
          </a:p>
          <a:p>
            <a:pPr defTabSz="895773"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З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апрещается розничная продажа маркированных сигарет без передачи сведений в систему Честный ЗНАК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09BB1E7-3A6B-994A-BAF3-ABA867A7C95A}"/>
              </a:ext>
            </a:extLst>
          </p:cNvPr>
          <p:cNvSpPr/>
          <p:nvPr/>
        </p:nvSpPr>
        <p:spPr>
          <a:xfrm>
            <a:off x="6096000" y="1"/>
            <a:ext cx="6096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715EBA-F2AB-254E-9BC3-DE0C34B82E35}"/>
              </a:ext>
            </a:extLst>
          </p:cNvPr>
          <p:cNvSpPr txBox="1"/>
          <p:nvPr/>
        </p:nvSpPr>
        <p:spPr>
          <a:xfrm>
            <a:off x="6984228" y="862103"/>
            <a:ext cx="38507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Требования к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организации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розничной торговли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Рисунок 12" descr="Изображение выглядит как легкий, часы&#10;&#10;Автоматически созданное описание">
            <a:extLst>
              <a:ext uri="{FF2B5EF4-FFF2-40B4-BE49-F238E27FC236}">
                <a16:creationId xmlns:a16="http://schemas.microsoft.com/office/drawing/2014/main" id="{6312BD2B-066C-7C41-8E66-F75E4890C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803" y="3109200"/>
            <a:ext cx="3700168" cy="3352734"/>
          </a:xfrm>
          <a:prstGeom prst="rect">
            <a:avLst/>
          </a:prstGeom>
        </p:spPr>
      </p:pic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68B37730-2FB9-B04A-B26D-9ADCEBACF0F4}"/>
              </a:ext>
            </a:extLst>
          </p:cNvPr>
          <p:cNvCxnSpPr>
            <a:cxnSpLocks/>
          </p:cNvCxnSpPr>
          <p:nvPr/>
        </p:nvCxnSpPr>
        <p:spPr>
          <a:xfrm>
            <a:off x="825337" y="2203810"/>
            <a:ext cx="4557547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C7FABF4-D4A7-4A4E-A63D-37B4CE828910}"/>
              </a:ext>
            </a:extLst>
          </p:cNvPr>
          <p:cNvSpPr/>
          <p:nvPr/>
        </p:nvSpPr>
        <p:spPr>
          <a:xfrm>
            <a:off x="675040" y="699679"/>
            <a:ext cx="4920217" cy="90052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BCEDC8-9B7D-7046-A70D-47BEE4EEEE22}"/>
              </a:ext>
            </a:extLst>
          </p:cNvPr>
          <p:cNvSpPr txBox="1"/>
          <p:nvPr/>
        </p:nvSpPr>
        <p:spPr>
          <a:xfrm>
            <a:off x="973440" y="862103"/>
            <a:ext cx="10543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Рекомендации рознице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FC6C55-B1A3-4988-A408-0F6A1C2E791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1904" y="699680"/>
            <a:ext cx="2510101" cy="5436430"/>
          </a:xfrm>
          <a:prstGeom prst="rect">
            <a:avLst/>
          </a:prstGeom>
        </p:spPr>
      </p:pic>
      <p:sp>
        <p:nvSpPr>
          <p:cNvPr id="6" name="object 10"/>
          <p:cNvSpPr txBox="1"/>
          <p:nvPr/>
        </p:nvSpPr>
        <p:spPr>
          <a:xfrm>
            <a:off x="707569" y="4188302"/>
            <a:ext cx="7723789" cy="19103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5750" lvl="0" indent="-285750" defTabSz="1193566" hangingPunct="0">
              <a:lnSpc>
                <a:spcPct val="150000"/>
              </a:lnSpc>
              <a:buClr>
                <a:srgbClr val="595959"/>
              </a:buClr>
              <a:buFont typeface="Wingdings" pitchFamily="2" charset="2"/>
              <a:buChar char="§"/>
              <a:defRPr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Все производители сигарет выпускают </a:t>
            </a: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исключительно маркированную продукцию</a:t>
            </a:r>
          </a:p>
          <a:p>
            <a:pPr marL="285750" lvl="0" indent="-285750" defTabSz="1193566" hangingPunct="0">
              <a:lnSpc>
                <a:spcPct val="150000"/>
              </a:lnSpc>
              <a:buClr>
                <a:srgbClr val="595959"/>
              </a:buClr>
              <a:buFont typeface="Wingdings" pitchFamily="2" charset="2"/>
              <a:buChar char="§"/>
              <a:defRPr/>
            </a:pP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Обращайте внимание на дату производства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 приемке.</a:t>
            </a:r>
            <a:b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</a:b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Вся произведенная </a:t>
            </a: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после 1 июля 2019 года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продукция должна быть промаркирована</a:t>
            </a:r>
          </a:p>
          <a:p>
            <a:pPr marL="285750" lvl="0" indent="-285750" defTabSz="1193566" hangingPunct="0">
              <a:lnSpc>
                <a:spcPct val="150000"/>
              </a:lnSpc>
              <a:buClr>
                <a:srgbClr val="595959"/>
              </a:buClr>
              <a:buFont typeface="Wingdings" pitchFamily="2" charset="2"/>
              <a:buChar char="§"/>
              <a:defRPr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Проверяйте продукцию при помощи </a:t>
            </a: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мобильного приложения Честный знак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. </a:t>
            </a:r>
          </a:p>
          <a:p>
            <a:pPr marL="285750" lvl="0" indent="-285750" defTabSz="1193566" hangingPunct="0">
              <a:lnSpc>
                <a:spcPct val="150000"/>
              </a:lnSpc>
              <a:buClr>
                <a:srgbClr val="595959"/>
              </a:buClr>
              <a:buFont typeface="Wingdings" pitchFamily="2" charset="2"/>
              <a:buChar char="§"/>
              <a:defRPr/>
            </a:pP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Более 200 тыс. потребителей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уже используют приложение для проверок</a:t>
            </a:r>
          </a:p>
          <a:p>
            <a:pPr marL="285750" lvl="0" indent="-285750" defTabSz="1193566" hangingPunct="0">
              <a:lnSpc>
                <a:spcPct val="150000"/>
              </a:lnSpc>
              <a:buClr>
                <a:srgbClr val="595959"/>
              </a:buClr>
              <a:buFont typeface="Wingdings" pitchFamily="2" charset="2"/>
              <a:buChar char="§"/>
              <a:defRPr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Потребители могут </a:t>
            </a: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проверять регистрацию торговой точки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 системе маркировки</a:t>
            </a:r>
          </a:p>
        </p:txBody>
      </p:sp>
      <p:sp>
        <p:nvSpPr>
          <p:cNvPr id="9" name="object 6"/>
          <p:cNvSpPr txBox="1"/>
          <p:nvPr/>
        </p:nvSpPr>
        <p:spPr>
          <a:xfrm>
            <a:off x="707569" y="2460397"/>
            <a:ext cx="7117993" cy="10919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defTabSz="895773">
              <a:defRPr sz="1200">
                <a:solidFill>
                  <a:srgbClr val="58595B"/>
                </a:solidFill>
              </a:defRPr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Внимание! </a:t>
            </a:r>
          </a:p>
          <a:p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После 1 июля 2019 года прекращено производство сигарет без маркировки.</a:t>
            </a:r>
          </a:p>
          <a:p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За продажу немаркированной продукции выпущенной после 1 июля 2019 предусмотрены штрафы согласно статье 15.12 КоАП до 150 тыс. рублей с конфискацией продукции.</a:t>
            </a:r>
            <a:endParaRPr lang="ru-RU" sz="1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9EF33F6F-A830-5241-9FE2-F016FCFE1E9D}"/>
              </a:ext>
            </a:extLst>
          </p:cNvPr>
          <p:cNvCxnSpPr>
            <a:cxnSpLocks/>
          </p:cNvCxnSpPr>
          <p:nvPr/>
        </p:nvCxnSpPr>
        <p:spPr>
          <a:xfrm>
            <a:off x="707569" y="2083039"/>
            <a:ext cx="7401261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F9274D34-9305-9349-AB66-243C410B1856}"/>
              </a:ext>
            </a:extLst>
          </p:cNvPr>
          <p:cNvCxnSpPr>
            <a:cxnSpLocks/>
          </p:cNvCxnSpPr>
          <p:nvPr/>
        </p:nvCxnSpPr>
        <p:spPr>
          <a:xfrm>
            <a:off x="707568" y="3926216"/>
            <a:ext cx="7401261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31F8C5B-8D78-5B42-8FED-DFD2552072BF}"/>
              </a:ext>
            </a:extLst>
          </p:cNvPr>
          <p:cNvSpPr/>
          <p:nvPr/>
        </p:nvSpPr>
        <p:spPr>
          <a:xfrm>
            <a:off x="6150900" y="1"/>
            <a:ext cx="6096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5ECBC58-562C-D74C-9D28-40B67C2D0CBF}"/>
              </a:ext>
            </a:extLst>
          </p:cNvPr>
          <p:cNvSpPr txBox="1"/>
          <p:nvPr/>
        </p:nvSpPr>
        <p:spPr>
          <a:xfrm>
            <a:off x="7039128" y="862103"/>
            <a:ext cx="3632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работать с УПД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object 10"/>
          <p:cNvSpPr txBox="1"/>
          <p:nvPr/>
        </p:nvSpPr>
        <p:spPr>
          <a:xfrm>
            <a:off x="842457" y="3498424"/>
            <a:ext cx="4741910" cy="2596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Варианты работы с электронными документами:</a:t>
            </a:r>
          </a:p>
          <a:p>
            <a:pPr fontAlgn="base"/>
            <a:endParaRPr lang="ru-RU" sz="1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Личный кабинет оператора ЭДО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 — позволяет выполнять все действия по приемке табачной продукции. </a:t>
            </a:r>
          </a:p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Прием документов бесплатный в базовых пакетах!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Учетное и кассовое ПО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интегрированное с системами ЭДО — для настройки интеграции с ЭДО необходимо обратиться к поставщику программного продукта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6C1A53E-2110-1045-82B5-98CB7806E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5407" y="3298033"/>
            <a:ext cx="3700168" cy="2797256"/>
          </a:xfrm>
          <a:prstGeom prst="rect">
            <a:avLst/>
          </a:prstGeom>
        </p:spPr>
      </p:pic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AAEC5010-C933-0041-A23F-2B7479148832}"/>
              </a:ext>
            </a:extLst>
          </p:cNvPr>
          <p:cNvCxnSpPr>
            <a:cxnSpLocks/>
          </p:cNvCxnSpPr>
          <p:nvPr/>
        </p:nvCxnSpPr>
        <p:spPr>
          <a:xfrm>
            <a:off x="842457" y="4037241"/>
            <a:ext cx="4428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9"/>
          <p:cNvSpPr/>
          <p:nvPr/>
        </p:nvSpPr>
        <p:spPr>
          <a:xfrm>
            <a:off x="6920036" y="894222"/>
            <a:ext cx="4419594" cy="972991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ru-RU" sz="16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Варианты проверки соответствия кодов на товаре и в электронном документе:</a:t>
            </a:r>
          </a:p>
        </p:txBody>
      </p:sp>
      <p:sp>
        <p:nvSpPr>
          <p:cNvPr id="12" name="object 10"/>
          <p:cNvSpPr txBox="1"/>
          <p:nvPr/>
        </p:nvSpPr>
        <p:spPr>
          <a:xfrm>
            <a:off x="6710668" y="2678312"/>
            <a:ext cx="4529354" cy="28123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5750" indent="-285750" fontAlgn="base">
              <a:buFont typeface="Wingdings" pitchFamily="2" charset="2"/>
              <a:buChar char="§"/>
            </a:pP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Доверительная приемка 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— приемка продукции выполняется без проверки, на основании документа поставщика продукции</a:t>
            </a:r>
            <a:endParaRPr lang="en-US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Частичная проверка 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— проверка соответствия кода нескольких единиц товара из поставки</a:t>
            </a: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(Необходим 2D сканер штрих-кода)</a:t>
            </a:r>
            <a:endParaRPr lang="en-US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Полная проверка 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— проверка соответствия кодов всех упаковок из поставки</a:t>
            </a: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(Необходим 2D сканер штрих-кода)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B7A6DF7-9B6A-1242-A2D6-C5897ECD6094}"/>
              </a:ext>
            </a:extLst>
          </p:cNvPr>
          <p:cNvSpPr/>
          <p:nvPr/>
        </p:nvSpPr>
        <p:spPr>
          <a:xfrm>
            <a:off x="0" y="1"/>
            <a:ext cx="6096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E0FD6A-59D8-B549-BEAE-AB6C0072FD80}"/>
              </a:ext>
            </a:extLst>
          </p:cNvPr>
          <p:cNvSpPr txBox="1"/>
          <p:nvPr/>
        </p:nvSpPr>
        <p:spPr>
          <a:xfrm>
            <a:off x="888228" y="862103"/>
            <a:ext cx="43364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Проверка соответствия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кодов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3838E47-BF6D-6142-9ABE-47D4ED73C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28" y="2678312"/>
            <a:ext cx="3639083" cy="3468235"/>
          </a:xfrm>
          <a:prstGeom prst="rect">
            <a:avLst/>
          </a:prstGeom>
        </p:spPr>
      </p:pic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691699B6-D311-A049-BCF5-8369FBE01318}"/>
              </a:ext>
            </a:extLst>
          </p:cNvPr>
          <p:cNvCxnSpPr>
            <a:cxnSpLocks/>
          </p:cNvCxnSpPr>
          <p:nvPr/>
        </p:nvCxnSpPr>
        <p:spPr>
          <a:xfrm>
            <a:off x="7013341" y="2045716"/>
            <a:ext cx="4326289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43F1D02-1E0F-BD4D-9382-4972383EDD48}"/>
              </a:ext>
            </a:extLst>
          </p:cNvPr>
          <p:cNvSpPr/>
          <p:nvPr/>
        </p:nvSpPr>
        <p:spPr>
          <a:xfrm>
            <a:off x="0" y="1"/>
            <a:ext cx="6096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6" name="Rectangle 179"/>
          <p:cNvSpPr/>
          <p:nvPr/>
        </p:nvSpPr>
        <p:spPr>
          <a:xfrm>
            <a:off x="6709550" y="954509"/>
            <a:ext cx="10592465" cy="5759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ru-RU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нужно сделать для получения </a:t>
            </a:r>
          </a:p>
          <a:p>
            <a:pPr fontAlgn="base"/>
            <a:r>
              <a:rPr lang="ru-RU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маркированной продукции по ЭДО:</a:t>
            </a:r>
          </a:p>
        </p:txBody>
      </p:sp>
      <p:sp>
        <p:nvSpPr>
          <p:cNvPr id="7" name="object 10"/>
          <p:cNvSpPr txBox="1"/>
          <p:nvPr/>
        </p:nvSpPr>
        <p:spPr>
          <a:xfrm>
            <a:off x="7580819" y="2644991"/>
            <a:ext cx="3847926" cy="34586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Заключить договор с оператором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электронного документооборота, получить идентификатор участника ЭДО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Заключить дополнительное соглашение с поставщиком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табачной продукции об использовании электронных документов (УПД)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Отправить приглашение поставщику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для дальнейшего обмена с ним по ЭДО. </a:t>
            </a: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необходимости, обратитесь за консультацией в поддержку оператора ЭДО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EDAA7FF9-EA53-B34A-937A-726055AB5D8D}"/>
              </a:ext>
            </a:extLst>
          </p:cNvPr>
          <p:cNvGrpSpPr/>
          <p:nvPr/>
        </p:nvGrpSpPr>
        <p:grpSpPr>
          <a:xfrm>
            <a:off x="6755969" y="2678593"/>
            <a:ext cx="575920" cy="575920"/>
            <a:chOff x="6678629" y="1933571"/>
            <a:chExt cx="575920" cy="575920"/>
          </a:xfrm>
        </p:grpSpPr>
        <p:sp>
          <p:nvSpPr>
            <p:cNvPr id="19" name="Скругленный прямоугольник 18">
              <a:extLst>
                <a:ext uri="{FF2B5EF4-FFF2-40B4-BE49-F238E27FC236}">
                  <a16:creationId xmlns:a16="http://schemas.microsoft.com/office/drawing/2014/main" id="{9A6DC853-CBDB-C944-96DC-26889068AB69}"/>
                </a:ext>
              </a:extLst>
            </p:cNvPr>
            <p:cNvSpPr/>
            <p:nvPr/>
          </p:nvSpPr>
          <p:spPr>
            <a:xfrm>
              <a:off x="6678629" y="1933571"/>
              <a:ext cx="575920" cy="575920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80FAD156-A4B1-7741-B70F-D0479578A75D}"/>
                </a:ext>
              </a:extLst>
            </p:cNvPr>
            <p:cNvSpPr/>
            <p:nvPr/>
          </p:nvSpPr>
          <p:spPr>
            <a:xfrm>
              <a:off x="6775203" y="2045043"/>
              <a:ext cx="382772" cy="327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ru-RU" sz="1600" b="1" dirty="0">
                  <a:solidFill>
                    <a:srgbClr val="595959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DA5D5B5E-3C3B-E446-A13C-F9C9D6B90952}"/>
              </a:ext>
            </a:extLst>
          </p:cNvPr>
          <p:cNvGrpSpPr/>
          <p:nvPr/>
        </p:nvGrpSpPr>
        <p:grpSpPr>
          <a:xfrm>
            <a:off x="6755969" y="3866299"/>
            <a:ext cx="575920" cy="575920"/>
            <a:chOff x="6678629" y="1933571"/>
            <a:chExt cx="575920" cy="575920"/>
          </a:xfrm>
        </p:grpSpPr>
        <p:sp>
          <p:nvSpPr>
            <p:cNvPr id="22" name="Скругленный прямоугольник 21">
              <a:extLst>
                <a:ext uri="{FF2B5EF4-FFF2-40B4-BE49-F238E27FC236}">
                  <a16:creationId xmlns:a16="http://schemas.microsoft.com/office/drawing/2014/main" id="{B45038D3-C99E-A240-AB91-12426FB3F3B4}"/>
                </a:ext>
              </a:extLst>
            </p:cNvPr>
            <p:cNvSpPr/>
            <p:nvPr/>
          </p:nvSpPr>
          <p:spPr>
            <a:xfrm>
              <a:off x="6678629" y="1933571"/>
              <a:ext cx="575920" cy="575920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169ADDBE-0071-6744-A80F-2DEF1CAD56C0}"/>
                </a:ext>
              </a:extLst>
            </p:cNvPr>
            <p:cNvSpPr/>
            <p:nvPr/>
          </p:nvSpPr>
          <p:spPr>
            <a:xfrm>
              <a:off x="6775203" y="2045043"/>
              <a:ext cx="382772" cy="327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ru-RU" sz="1600" b="1" dirty="0">
                  <a:solidFill>
                    <a:srgbClr val="595959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79742096-47D0-9440-A7ED-BE708862E082}"/>
              </a:ext>
            </a:extLst>
          </p:cNvPr>
          <p:cNvGrpSpPr/>
          <p:nvPr/>
        </p:nvGrpSpPr>
        <p:grpSpPr>
          <a:xfrm>
            <a:off x="6755969" y="5263142"/>
            <a:ext cx="575920" cy="575920"/>
            <a:chOff x="6678629" y="1933571"/>
            <a:chExt cx="575920" cy="575920"/>
          </a:xfrm>
        </p:grpSpPr>
        <p:sp>
          <p:nvSpPr>
            <p:cNvPr id="25" name="Скругленный прямоугольник 24">
              <a:extLst>
                <a:ext uri="{FF2B5EF4-FFF2-40B4-BE49-F238E27FC236}">
                  <a16:creationId xmlns:a16="http://schemas.microsoft.com/office/drawing/2014/main" id="{7CA25986-0F6B-684A-B1AC-1E9E817CD03C}"/>
                </a:ext>
              </a:extLst>
            </p:cNvPr>
            <p:cNvSpPr/>
            <p:nvPr/>
          </p:nvSpPr>
          <p:spPr>
            <a:xfrm>
              <a:off x="6678629" y="1933571"/>
              <a:ext cx="575920" cy="575920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8CCA4AE9-1807-D741-AD86-C9686749E796}"/>
                </a:ext>
              </a:extLst>
            </p:cNvPr>
            <p:cNvSpPr/>
            <p:nvPr/>
          </p:nvSpPr>
          <p:spPr>
            <a:xfrm>
              <a:off x="6775203" y="2045043"/>
              <a:ext cx="382772" cy="327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ru-RU" sz="1600" b="1" dirty="0">
                  <a:solidFill>
                    <a:srgbClr val="595959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3</a:t>
              </a:r>
            </a:p>
          </p:txBody>
        </p:sp>
      </p:grp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CE7CFD70-AEFD-CC4A-A930-985F11BD3E9B}"/>
              </a:ext>
            </a:extLst>
          </p:cNvPr>
          <p:cNvSpPr/>
          <p:nvPr/>
        </p:nvSpPr>
        <p:spPr>
          <a:xfrm>
            <a:off x="675040" y="699679"/>
            <a:ext cx="4196971" cy="12639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B382ACD-D8E4-9245-A106-83854DB9866A}"/>
              </a:ext>
            </a:extLst>
          </p:cNvPr>
          <p:cNvSpPr txBox="1"/>
          <p:nvPr/>
        </p:nvSpPr>
        <p:spPr>
          <a:xfrm>
            <a:off x="888228" y="862103"/>
            <a:ext cx="39837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Инструкция по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подключению к ЭДО</a:t>
            </a:r>
          </a:p>
        </p:txBody>
      </p: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5DD3945B-B188-FB40-8339-D288F94D738B}"/>
              </a:ext>
            </a:extLst>
          </p:cNvPr>
          <p:cNvCxnSpPr>
            <a:cxnSpLocks/>
          </p:cNvCxnSpPr>
          <p:nvPr/>
        </p:nvCxnSpPr>
        <p:spPr>
          <a:xfrm>
            <a:off x="6755969" y="2015036"/>
            <a:ext cx="442910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Рисунок 41" descr="Изображение выглядит как часы&#10;&#10;Автоматически созданное описание">
            <a:extLst>
              <a:ext uri="{FF2B5EF4-FFF2-40B4-BE49-F238E27FC236}">
                <a16:creationId xmlns:a16="http://schemas.microsoft.com/office/drawing/2014/main" id="{9E267FD7-A018-6948-972A-CA03FA4EC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67" y="3494791"/>
            <a:ext cx="2399170" cy="23540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47D74C6-B4B6-4677-B463-0C59882A9188}"/>
              </a:ext>
            </a:extLst>
          </p:cNvPr>
          <p:cNvSpPr/>
          <p:nvPr/>
        </p:nvSpPr>
        <p:spPr>
          <a:xfrm>
            <a:off x="575160" y="1600200"/>
            <a:ext cx="11041680" cy="500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такое ЭДО-</a:t>
            </a:r>
            <a:r>
              <a:rPr lang="ru-RU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?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Бесплатный функционал для работы с электронными документами по отгрузке и приемке маркированных товаров. Функционал встроен в Личный Кабинет зарегистрированного участника оборота «Честный Знак».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Что реализовано в ЭДО-</a:t>
            </a:r>
            <a:r>
              <a:rPr lang="ru-RU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? 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Обмен документами только с контрагентами, зарегистрированными  в ГИС МТ в качестве участников оборота маркируемой продукции;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Обмен только формализованными документами, содержащими коды маркировки: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УПД (СЧФДОП, ДОП);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УКД (КСЧФДОП, ДИС).</a:t>
            </a:r>
          </a:p>
          <a:p>
            <a:pPr marL="285750" indent="-285750" algn="just">
              <a:buFont typeface="Wingdings" pitchFamily="2" charset="2"/>
              <a:buChar char="§"/>
            </a:pP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Ограничения в ЭДО-</a:t>
            </a:r>
            <a:r>
              <a:rPr lang="ru-RU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? 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доступен обмен формализованными документами, которые НЕ содержат кодов маркировки.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доступен обмен неформализованными документами между участниками.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Ограничение по работе с </a:t>
            </a:r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API </a:t>
            </a: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ЭДО </a:t>
            </a:r>
            <a:r>
              <a:rPr lang="ru-RU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составляет – 1000 исходящих документов в год.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Может ли ЭДО-</a:t>
            </a:r>
            <a:r>
              <a:rPr lang="ru-RU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работать с другими ЭДО-операторами?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Роуминг с ЭДО- операторами будет реализован, в том числе функционал УПД/</a:t>
            </a:r>
            <a:r>
              <a:rPr lang="ru-RU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УПДи</a:t>
            </a: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УКД/</a:t>
            </a:r>
            <a:r>
              <a:rPr lang="ru-RU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УКДи</a:t>
            </a: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</a:p>
          <a:p>
            <a:pPr algn="just"/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Может ли УПД  в ЭДО- </a:t>
            </a:r>
            <a:r>
              <a:rPr lang="ru-RU" sz="1400" b="1" dirty="0" err="1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Лайт</a:t>
            </a:r>
            <a:r>
              <a: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содержать товары не подлежащие маркировке?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Да, УПД может содержать как маркированный так и немаркированный товар.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DDB08A3D-F2DE-2A4E-BAEB-47FA0BA07CE8}"/>
              </a:ext>
            </a:extLst>
          </p:cNvPr>
          <p:cNvSpPr/>
          <p:nvPr/>
        </p:nvSpPr>
        <p:spPr>
          <a:xfrm>
            <a:off x="398814" y="411842"/>
            <a:ext cx="8515456" cy="90052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BF903C-0D91-0F43-97C6-E52E19580AA5}"/>
              </a:ext>
            </a:extLst>
          </p:cNvPr>
          <p:cNvSpPr txBox="1"/>
          <p:nvPr/>
        </p:nvSpPr>
        <p:spPr>
          <a:xfrm>
            <a:off x="575160" y="600492"/>
            <a:ext cx="974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ЭДО</a:t>
            </a:r>
            <a:r>
              <a:rPr lang="en-US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lite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72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79"/>
          <p:cNvSpPr/>
          <p:nvPr/>
        </p:nvSpPr>
        <p:spPr>
          <a:xfrm>
            <a:off x="641790" y="2769745"/>
            <a:ext cx="4789728" cy="940351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Поставщик формирует поставку маркированной продукции и УПД со списком кодов маркировки</a:t>
            </a:r>
          </a:p>
        </p:txBody>
      </p:sp>
      <p:sp>
        <p:nvSpPr>
          <p:cNvPr id="9" name="object 10"/>
          <p:cNvSpPr txBox="1"/>
          <p:nvPr/>
        </p:nvSpPr>
        <p:spPr>
          <a:xfrm>
            <a:off x="701209" y="4484786"/>
            <a:ext cx="4953903" cy="16735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fontAlgn="base"/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Магазин получает от поставщика маркированный товар и электронную УПД. Проверяет соответствие кодов в УПД и на продукции. </a:t>
            </a:r>
            <a:endParaRPr lang="en-US" sz="12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2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случае полного соответствия кодов полученного товара с кодами в УПД, магазин подтверждает документ. </a:t>
            </a:r>
            <a:endParaRPr lang="en-US" sz="12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en-US" sz="12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2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Если коды не совпадают, магазин может запросить корректировку или исправление у поставщика.</a:t>
            </a: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id="{B72A29E1-E8DD-CE4B-B9AA-4BEE5B21A6AF}"/>
              </a:ext>
            </a:extLst>
          </p:cNvPr>
          <p:cNvSpPr/>
          <p:nvPr/>
        </p:nvSpPr>
        <p:spPr>
          <a:xfrm>
            <a:off x="675040" y="699679"/>
            <a:ext cx="4345847" cy="129537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60166F-76F1-904E-BD47-6E5644087EFE}"/>
              </a:ext>
            </a:extLst>
          </p:cNvPr>
          <p:cNvSpPr txBox="1"/>
          <p:nvPr/>
        </p:nvSpPr>
        <p:spPr>
          <a:xfrm>
            <a:off x="888228" y="862103"/>
            <a:ext cx="39388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Приемка продукции </a:t>
            </a:r>
            <a:endParaRPr lang="en-US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 УПД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29B00E84-4C34-5D47-9D96-5F5F312FAC2B}"/>
              </a:ext>
            </a:extLst>
          </p:cNvPr>
          <p:cNvCxnSpPr>
            <a:cxnSpLocks/>
          </p:cNvCxnSpPr>
          <p:nvPr/>
        </p:nvCxnSpPr>
        <p:spPr>
          <a:xfrm>
            <a:off x="701209" y="2548865"/>
            <a:ext cx="4319678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38862E98-5277-2C41-BEEC-380988E92B2A}"/>
              </a:ext>
            </a:extLst>
          </p:cNvPr>
          <p:cNvCxnSpPr>
            <a:cxnSpLocks/>
          </p:cNvCxnSpPr>
          <p:nvPr/>
        </p:nvCxnSpPr>
        <p:spPr>
          <a:xfrm>
            <a:off x="701209" y="3980850"/>
            <a:ext cx="4319678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3">
            <a:extLst>
              <a:ext uri="{FF2B5EF4-FFF2-40B4-BE49-F238E27FC236}">
                <a16:creationId xmlns:a16="http://schemas.microsoft.com/office/drawing/2014/main" id="{6D55FD29-C9B4-CD4E-9C84-77994842C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109386"/>
            <a:ext cx="5828619" cy="3742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09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9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r="35212"/>
          <a:stretch/>
        </p:blipFill>
        <p:spPr bwMode="auto">
          <a:xfrm>
            <a:off x="5729354" y="2030505"/>
            <a:ext cx="4631611" cy="4695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79"/>
          <p:cNvSpPr/>
          <p:nvPr/>
        </p:nvSpPr>
        <p:spPr>
          <a:xfrm>
            <a:off x="581734" y="2297630"/>
            <a:ext cx="5365489" cy="940351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Схема исправления ошибок при приемке и корректировке УПД</a:t>
            </a:r>
          </a:p>
        </p:txBody>
      </p:sp>
      <p:sp>
        <p:nvSpPr>
          <p:cNvPr id="6" name="object 10"/>
          <p:cNvSpPr txBox="1"/>
          <p:nvPr/>
        </p:nvSpPr>
        <p:spPr>
          <a:xfrm>
            <a:off x="633881" y="3719401"/>
            <a:ext cx="4931839" cy="2596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необходимости внесения изменений в УПД в случае расхождения стоимости, количества товара, кодов маркировки и прочего, он направляет сообщение поставщику о выявленных несоответствиях. 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Поставщик корректирует или исправляет УПД и отправляет скорректированный документ магазину.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Информацию о выявленных расхождениях Покупатель может сообщить Поставщику в форме ТОРГ-2, Уведомление об уточнение, </a:t>
            </a:r>
            <a:r>
              <a:rPr lang="en-US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email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или иная форма сообщения, без подачи сведений в «Честный Знак»  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001E9210-B242-9347-9FBB-779BF82D0AED}"/>
              </a:ext>
            </a:extLst>
          </p:cNvPr>
          <p:cNvSpPr/>
          <p:nvPr/>
        </p:nvSpPr>
        <p:spPr>
          <a:xfrm>
            <a:off x="675040" y="699678"/>
            <a:ext cx="4341241" cy="1330827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E162F7-58F8-C84D-912B-DEB592473971}"/>
              </a:ext>
            </a:extLst>
          </p:cNvPr>
          <p:cNvSpPr txBox="1"/>
          <p:nvPr/>
        </p:nvSpPr>
        <p:spPr>
          <a:xfrm>
            <a:off x="888228" y="862103"/>
            <a:ext cx="41280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Исправление ошибок </a:t>
            </a:r>
            <a:endParaRPr lang="en-US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УПД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053F31C9-01E4-B14E-A0C9-BA96E179E6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68504" t="27118" b="37235"/>
          <a:stretch/>
        </p:blipFill>
        <p:spPr bwMode="auto">
          <a:xfrm>
            <a:off x="9997843" y="1629936"/>
            <a:ext cx="215239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CDAA3DF5-9750-5642-86A3-79E06C2FD51C}"/>
              </a:ext>
            </a:extLst>
          </p:cNvPr>
          <p:cNvCxnSpPr>
            <a:cxnSpLocks/>
          </p:cNvCxnSpPr>
          <p:nvPr/>
        </p:nvCxnSpPr>
        <p:spPr>
          <a:xfrm>
            <a:off x="675039" y="3429000"/>
            <a:ext cx="4890681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38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4C6AEFD-0A81-9B43-B5EE-538901D2873F}"/>
              </a:ext>
            </a:extLst>
          </p:cNvPr>
          <p:cNvSpPr/>
          <p:nvPr/>
        </p:nvSpPr>
        <p:spPr>
          <a:xfrm>
            <a:off x="6150900" y="1"/>
            <a:ext cx="6096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4F0EDF-9B97-E54F-9834-948502CF8019}"/>
              </a:ext>
            </a:extLst>
          </p:cNvPr>
          <p:cNvSpPr txBox="1"/>
          <p:nvPr/>
        </p:nvSpPr>
        <p:spPr>
          <a:xfrm>
            <a:off x="7039128" y="862103"/>
            <a:ext cx="41553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Вопросы: доступ к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системе Честный знак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4A489A9-5492-6249-A7A6-02CE32D73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40272" y="3421603"/>
            <a:ext cx="3308429" cy="279725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30A5F1-E057-B846-BFE7-D0336A6C48B3}"/>
              </a:ext>
            </a:extLst>
          </p:cNvPr>
          <p:cNvSpPr txBox="1"/>
          <p:nvPr/>
        </p:nvSpPr>
        <p:spPr>
          <a:xfrm>
            <a:off x="1528997" y="1120676"/>
            <a:ext cx="389049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Пройти регистрацию 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УКЭП Руководителя организации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Добавить УКЭП сотрудников организации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в Личном Кабинете Участника в разделе Профиль. </a:t>
            </a: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случае проблем обратиться в Службу Поддержки Системы</a:t>
            </a: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Телефон </a:t>
            </a:r>
            <a:r>
              <a:rPr lang="fi-FI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8 800 222 1523</a:t>
            </a:r>
          </a:p>
          <a:p>
            <a:pPr fontAlgn="base"/>
            <a:r>
              <a:rPr lang="en-US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Email</a:t>
            </a: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</a:t>
            </a:r>
            <a:r>
              <a:rPr lang="en-US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400" dirty="0" err="1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support@crpt.ru</a:t>
            </a:r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632F9CFA-37B1-1643-BC1C-C0707EBDF0EB}"/>
              </a:ext>
            </a:extLst>
          </p:cNvPr>
          <p:cNvGrpSpPr/>
          <p:nvPr/>
        </p:nvGrpSpPr>
        <p:grpSpPr>
          <a:xfrm>
            <a:off x="744501" y="1120676"/>
            <a:ext cx="575920" cy="575920"/>
            <a:chOff x="6678629" y="1933571"/>
            <a:chExt cx="575920" cy="575920"/>
          </a:xfrm>
        </p:grpSpPr>
        <p:sp>
          <p:nvSpPr>
            <p:cNvPr id="28" name="Скругленный прямоугольник 27">
              <a:extLst>
                <a:ext uri="{FF2B5EF4-FFF2-40B4-BE49-F238E27FC236}">
                  <a16:creationId xmlns:a16="http://schemas.microsoft.com/office/drawing/2014/main" id="{9541861F-D744-2541-9EE3-9F5C6E3468F1}"/>
                </a:ext>
              </a:extLst>
            </p:cNvPr>
            <p:cNvSpPr/>
            <p:nvPr/>
          </p:nvSpPr>
          <p:spPr>
            <a:xfrm>
              <a:off x="6678629" y="1933571"/>
              <a:ext cx="575920" cy="575920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9B64D500-73DD-254D-8D7C-6B711EBB4839}"/>
                </a:ext>
              </a:extLst>
            </p:cNvPr>
            <p:cNvSpPr/>
            <p:nvPr/>
          </p:nvSpPr>
          <p:spPr>
            <a:xfrm>
              <a:off x="6775203" y="2045043"/>
              <a:ext cx="382772" cy="327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ru-RU" sz="1600" b="1" dirty="0">
                  <a:solidFill>
                    <a:srgbClr val="595959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1</a:t>
              </a:r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33A9255D-2EDB-4B41-A6D6-00E3C0D50921}"/>
              </a:ext>
            </a:extLst>
          </p:cNvPr>
          <p:cNvGrpSpPr/>
          <p:nvPr/>
        </p:nvGrpSpPr>
        <p:grpSpPr>
          <a:xfrm>
            <a:off x="744501" y="2040987"/>
            <a:ext cx="575920" cy="575920"/>
            <a:chOff x="6678629" y="1933571"/>
            <a:chExt cx="575920" cy="575920"/>
          </a:xfrm>
        </p:grpSpPr>
        <p:sp>
          <p:nvSpPr>
            <p:cNvPr id="31" name="Скругленный прямоугольник 30">
              <a:extLst>
                <a:ext uri="{FF2B5EF4-FFF2-40B4-BE49-F238E27FC236}">
                  <a16:creationId xmlns:a16="http://schemas.microsoft.com/office/drawing/2014/main" id="{2C4B770E-C203-284F-A1B4-9BDDC216D272}"/>
                </a:ext>
              </a:extLst>
            </p:cNvPr>
            <p:cNvSpPr/>
            <p:nvPr/>
          </p:nvSpPr>
          <p:spPr>
            <a:xfrm>
              <a:off x="6678629" y="1933571"/>
              <a:ext cx="575920" cy="575920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PT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87334EDC-F30C-1644-9212-8E4431C2FE62}"/>
                </a:ext>
              </a:extLst>
            </p:cNvPr>
            <p:cNvSpPr/>
            <p:nvPr/>
          </p:nvSpPr>
          <p:spPr>
            <a:xfrm>
              <a:off x="6775203" y="2045043"/>
              <a:ext cx="382772" cy="32735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ru-RU" sz="1600" b="1" dirty="0">
                  <a:solidFill>
                    <a:srgbClr val="595959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2</a:t>
              </a:r>
            </a:p>
          </p:txBody>
        </p:sp>
      </p:grp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3A77BE83-9BC7-9740-9C78-BFD9853A8FDB}"/>
              </a:ext>
            </a:extLst>
          </p:cNvPr>
          <p:cNvCxnSpPr>
            <a:cxnSpLocks/>
          </p:cNvCxnSpPr>
          <p:nvPr/>
        </p:nvCxnSpPr>
        <p:spPr>
          <a:xfrm>
            <a:off x="744501" y="3491727"/>
            <a:ext cx="4674992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3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79">
            <a:extLst>
              <a:ext uri="{FF2B5EF4-FFF2-40B4-BE49-F238E27FC236}">
                <a16:creationId xmlns:a16="http://schemas.microsoft.com/office/drawing/2014/main" id="{210AFBD9-8A55-8448-80DE-D8165E76F662}"/>
              </a:ext>
            </a:extLst>
          </p:cNvPr>
          <p:cNvSpPr/>
          <p:nvPr/>
        </p:nvSpPr>
        <p:spPr>
          <a:xfrm>
            <a:off x="900571" y="2922495"/>
            <a:ext cx="4391292" cy="1898062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28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Реализовать </a:t>
            </a:r>
            <a:r>
              <a:rPr lang="ru-RU" sz="2800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до 1 июля 2020 года</a:t>
            </a:r>
            <a:endParaRPr lang="ru-RU" sz="2800" b="1" dirty="0">
              <a:solidFill>
                <a:srgbClr val="FFFF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EC2E4CD-04BE-9341-A0D7-D8B1F1BAC49B}"/>
              </a:ext>
            </a:extLst>
          </p:cNvPr>
          <p:cNvSpPr/>
          <p:nvPr/>
        </p:nvSpPr>
        <p:spPr>
          <a:xfrm>
            <a:off x="6132513" y="0"/>
            <a:ext cx="6132513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6408DE-BB14-5F47-A1B2-DA4F2B136A18}"/>
              </a:ext>
            </a:extLst>
          </p:cNvPr>
          <p:cNvSpPr txBox="1"/>
          <p:nvPr/>
        </p:nvSpPr>
        <p:spPr>
          <a:xfrm>
            <a:off x="6973161" y="2727646"/>
            <a:ext cx="44512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Вопросы: что делать с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немаркированной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продукцией? 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Rectangle 179">
            <a:extLst>
              <a:ext uri="{FF2B5EF4-FFF2-40B4-BE49-F238E27FC236}">
                <a16:creationId xmlns:a16="http://schemas.microsoft.com/office/drawing/2014/main" id="{C816B781-1B09-6941-97FC-06D4011803DF}"/>
              </a:ext>
            </a:extLst>
          </p:cNvPr>
          <p:cNvSpPr/>
          <p:nvPr/>
        </p:nvSpPr>
        <p:spPr>
          <a:xfrm>
            <a:off x="900571" y="1747911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  <p:sp>
        <p:nvSpPr>
          <p:cNvPr id="16" name="Rectangle 179">
            <a:extLst>
              <a:ext uri="{FF2B5EF4-FFF2-40B4-BE49-F238E27FC236}">
                <a16:creationId xmlns:a16="http://schemas.microsoft.com/office/drawing/2014/main" id="{F809E731-BF4E-994A-84AF-38C4BDE7A9C1}"/>
              </a:ext>
            </a:extLst>
          </p:cNvPr>
          <p:cNvSpPr/>
          <p:nvPr/>
        </p:nvSpPr>
        <p:spPr>
          <a:xfrm rot="10800000">
            <a:off x="1141876" y="1903824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A9AAC84-CF70-1D46-ADF4-2B2FED81E92C}"/>
              </a:ext>
            </a:extLst>
          </p:cNvPr>
          <p:cNvSpPr/>
          <p:nvPr/>
        </p:nvSpPr>
        <p:spPr>
          <a:xfrm>
            <a:off x="0" y="0"/>
            <a:ext cx="6132513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7" name="object 10"/>
          <p:cNvSpPr txBox="1"/>
          <p:nvPr/>
        </p:nvSpPr>
        <p:spPr>
          <a:xfrm>
            <a:off x="6711043" y="1386895"/>
            <a:ext cx="4640309" cy="361252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ru-RU" b="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соответствии с ФЗ 54 при розничной реализации табачной продукции необходимо использовать кассовую технику</a:t>
            </a:r>
            <a:endParaRPr lang="en-US" b="1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ru-RU" b="1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ru-RU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Участник оборота самостоятельно загружает  архив </a:t>
            </a:r>
            <a:r>
              <a:rPr lang="ru-RU" b="1" dirty="0">
                <a:solidFill>
                  <a:srgbClr val="54575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через личный кабинет Честный ЗНАК</a:t>
            </a:r>
            <a:endParaRPr lang="en-US" b="1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ru-RU" b="1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ru-RU" b="1" dirty="0">
              <a:solidFill>
                <a:srgbClr val="54575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ru-RU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реже 1 раза в 30 календарных дней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2AE36B-B86B-DB4D-BBDF-44F6A23B1B29}"/>
              </a:ext>
            </a:extLst>
          </p:cNvPr>
          <p:cNvSpPr txBox="1"/>
          <p:nvPr/>
        </p:nvSpPr>
        <p:spPr>
          <a:xfrm>
            <a:off x="840648" y="2727646"/>
            <a:ext cx="44512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Вопросы: передача сведений в ГИС МТ без ОФД о продажах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Rectangle 179">
            <a:extLst>
              <a:ext uri="{FF2B5EF4-FFF2-40B4-BE49-F238E27FC236}">
                <a16:creationId xmlns:a16="http://schemas.microsoft.com/office/drawing/2014/main" id="{88F1F8DA-BFFA-494F-8587-D94827180C7F}"/>
              </a:ext>
            </a:extLst>
          </p:cNvPr>
          <p:cNvSpPr/>
          <p:nvPr/>
        </p:nvSpPr>
        <p:spPr>
          <a:xfrm>
            <a:off x="6711043" y="152193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  <p:sp>
        <p:nvSpPr>
          <p:cNvPr id="16" name="Rectangle 179">
            <a:extLst>
              <a:ext uri="{FF2B5EF4-FFF2-40B4-BE49-F238E27FC236}">
                <a16:creationId xmlns:a16="http://schemas.microsoft.com/office/drawing/2014/main" id="{4F0C6B3D-434E-7842-B6FD-B11022970985}"/>
              </a:ext>
            </a:extLst>
          </p:cNvPr>
          <p:cNvSpPr/>
          <p:nvPr/>
        </p:nvSpPr>
        <p:spPr>
          <a:xfrm rot="10800000">
            <a:off x="7074089" y="3193158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79">
            <a:extLst>
              <a:ext uri="{FF2B5EF4-FFF2-40B4-BE49-F238E27FC236}">
                <a16:creationId xmlns:a16="http://schemas.microsoft.com/office/drawing/2014/main" id="{3A842CB1-F28A-43D5-9605-E5837B2FA528}"/>
              </a:ext>
            </a:extLst>
          </p:cNvPr>
          <p:cNvSpPr/>
          <p:nvPr/>
        </p:nvSpPr>
        <p:spPr>
          <a:xfrm>
            <a:off x="1052231" y="2225547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Сведения о движении продукции внутри одной организации </a:t>
            </a:r>
            <a:r>
              <a:rPr lang="ru-RU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передаются </a:t>
            </a:r>
            <a:r>
              <a:rPr lang="ru-RU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систему Честный ЗНАК</a:t>
            </a:r>
          </a:p>
          <a:p>
            <a:endParaRPr lang="ru-RU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b="1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Пример: Передача продукции от СКЛАДА в Торговую Точку без продажи.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10BF397-B4B2-2144-A7D6-3665968C0F49}"/>
              </a:ext>
            </a:extLst>
          </p:cNvPr>
          <p:cNvSpPr/>
          <p:nvPr/>
        </p:nvSpPr>
        <p:spPr>
          <a:xfrm>
            <a:off x="6059487" y="0"/>
            <a:ext cx="6132513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705B24-2E93-084B-A625-0B0C27B2A6C5}"/>
              </a:ext>
            </a:extLst>
          </p:cNvPr>
          <p:cNvSpPr txBox="1"/>
          <p:nvPr/>
        </p:nvSpPr>
        <p:spPr>
          <a:xfrm>
            <a:off x="6900135" y="2554580"/>
            <a:ext cx="44512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Вопросы: движение маркированной продукции внутри организации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Rectangle 179">
            <a:extLst>
              <a:ext uri="{FF2B5EF4-FFF2-40B4-BE49-F238E27FC236}">
                <a16:creationId xmlns:a16="http://schemas.microsoft.com/office/drawing/2014/main" id="{B013F4BB-3452-4C45-B104-3EC2B72E3414}"/>
              </a:ext>
            </a:extLst>
          </p:cNvPr>
          <p:cNvSpPr/>
          <p:nvPr/>
        </p:nvSpPr>
        <p:spPr>
          <a:xfrm>
            <a:off x="1052231" y="1174170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  <p:sp>
        <p:nvSpPr>
          <p:cNvPr id="16" name="Rectangle 179">
            <a:extLst>
              <a:ext uri="{FF2B5EF4-FFF2-40B4-BE49-F238E27FC236}">
                <a16:creationId xmlns:a16="http://schemas.microsoft.com/office/drawing/2014/main" id="{9E1F430D-3C0E-A549-A9AB-4ABF54C38F6A}"/>
              </a:ext>
            </a:extLst>
          </p:cNvPr>
          <p:cNvSpPr/>
          <p:nvPr/>
        </p:nvSpPr>
        <p:spPr>
          <a:xfrm rot="10800000">
            <a:off x="1052231" y="2680241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</p:spTree>
    <p:extLst>
      <p:ext uri="{BB962C8B-B14F-4D97-AF65-F5344CB8AC3E}">
        <p14:creationId xmlns:p14="http://schemas.microsoft.com/office/powerpoint/2010/main" val="407246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F729C95-B5D2-704A-BC6C-633784DC0B54}"/>
              </a:ext>
            </a:extLst>
          </p:cNvPr>
          <p:cNvSpPr/>
          <p:nvPr/>
        </p:nvSpPr>
        <p:spPr>
          <a:xfrm>
            <a:off x="675040" y="699679"/>
            <a:ext cx="5134089" cy="170286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3CD80D-BF5F-2445-98A1-4421031A9051}"/>
              </a:ext>
            </a:extLst>
          </p:cNvPr>
          <p:cNvSpPr txBox="1"/>
          <p:nvPr/>
        </p:nvSpPr>
        <p:spPr>
          <a:xfrm>
            <a:off x="973440" y="862103"/>
            <a:ext cx="10543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Вопросы: комиссионная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торговля табачной </a:t>
            </a:r>
          </a:p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продукцией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8EB43127-3F7D-EA40-A74A-B69CB85700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23302" t="59446"/>
          <a:stretch/>
        </p:blipFill>
        <p:spPr bwMode="auto">
          <a:xfrm>
            <a:off x="396438" y="4782370"/>
            <a:ext cx="4272724" cy="145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ject 10"/>
          <p:cNvSpPr txBox="1"/>
          <p:nvPr/>
        </p:nvSpPr>
        <p:spPr>
          <a:xfrm>
            <a:off x="6615953" y="1515686"/>
            <a:ext cx="4786338" cy="41049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5750" indent="-285750" fontAlgn="base">
              <a:buFont typeface="Wingdings" pitchFamily="2" charset="2"/>
              <a:buChar char="§"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01 июля 2020 года в систему Честный знак необходимо сообщать о передаче маркированной продукции между участниками оборота в форме УПД. </a:t>
            </a: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случае если Комиссионер осуществляет реализацию табачной продукции от собственного юридического лица, то в систему Честный знак необходимо передавать информацию о обороте маркированной табачной продукции (передача товара от Комитента к Комиссионеру). Передача информации осуществляется в форме УПД(статус ДОП) – передача товаров между участниками оборота. </a:t>
            </a:r>
          </a:p>
          <a:p>
            <a:pPr marL="285750" indent="-285750" fontAlgn="base">
              <a:buFont typeface="Wingdings" pitchFamily="2" charset="2"/>
              <a:buChar char="§"/>
            </a:pPr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endParaRPr lang="ru-RU" sz="1400" dirty="0">
              <a:solidFill>
                <a:srgbClr val="595959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Wingdings" pitchFamily="2" charset="2"/>
              <a:buChar char="§"/>
            </a:pPr>
            <a:r>
              <a:rPr lang="ru-RU" sz="1400" dirty="0">
                <a:solidFill>
                  <a:srgbClr val="595959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случае если Комиссионер осуществляет реализацию от юридического лица Комитента, то в данном случае информацию о передаче товаров регистрировать в системе Честный Знак не требуется.. 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503785A9-2914-479F-9E8D-243776ED42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b="39137"/>
          <a:stretch/>
        </p:blipFill>
        <p:spPr bwMode="auto">
          <a:xfrm>
            <a:off x="675040" y="2786162"/>
            <a:ext cx="5570863" cy="2177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79">
            <a:extLst>
              <a:ext uri="{FF2B5EF4-FFF2-40B4-BE49-F238E27FC236}">
                <a16:creationId xmlns:a16="http://schemas.microsoft.com/office/drawing/2014/main" id="{C84D7C65-5628-0445-93C7-8772443B7A01}"/>
              </a:ext>
            </a:extLst>
          </p:cNvPr>
          <p:cNvSpPr/>
          <p:nvPr/>
        </p:nvSpPr>
        <p:spPr>
          <a:xfrm>
            <a:off x="6797282" y="315468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  <p:sp>
        <p:nvSpPr>
          <p:cNvPr id="13" name="Rectangle 179">
            <a:extLst>
              <a:ext uri="{FF2B5EF4-FFF2-40B4-BE49-F238E27FC236}">
                <a16:creationId xmlns:a16="http://schemas.microsoft.com/office/drawing/2014/main" id="{4FA830A7-AB02-444B-A63C-7ACE30A40356}"/>
              </a:ext>
            </a:extLst>
          </p:cNvPr>
          <p:cNvSpPr/>
          <p:nvPr/>
        </p:nvSpPr>
        <p:spPr>
          <a:xfrm rot="10800000">
            <a:off x="7586176" y="3898652"/>
            <a:ext cx="3914216" cy="2760820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 cap="rnd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203" tIns="45601" rIns="91203" bIns="4560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ru-RU" sz="6600" b="1" dirty="0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</a:t>
            </a:r>
          </a:p>
        </p:txBody>
      </p:sp>
    </p:spTree>
    <p:extLst>
      <p:ext uri="{BB962C8B-B14F-4D97-AF65-F5344CB8AC3E}">
        <p14:creationId xmlns:p14="http://schemas.microsoft.com/office/powerpoint/2010/main" val="205363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73F8236-0C70-C940-A070-DC3BEDC66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73" y="442912"/>
            <a:ext cx="9559073" cy="6415087"/>
          </a:xfrm>
          <a:prstGeom prst="rect">
            <a:avLst/>
          </a:prstGeom>
        </p:spPr>
      </p:pic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019D9344-3982-9840-9174-3F4AC97C5990}"/>
              </a:ext>
            </a:extLst>
          </p:cNvPr>
          <p:cNvSpPr/>
          <p:nvPr/>
        </p:nvSpPr>
        <p:spPr>
          <a:xfrm>
            <a:off x="8504599" y="699679"/>
            <a:ext cx="2440190" cy="90052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F8A84D-16E5-7F4B-8E2D-E304F126F743}"/>
              </a:ext>
            </a:extLst>
          </p:cNvPr>
          <p:cNvSpPr txBox="1"/>
          <p:nvPr/>
        </p:nvSpPr>
        <p:spPr>
          <a:xfrm>
            <a:off x="8802999" y="862103"/>
            <a:ext cx="2440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Вопросы</a:t>
            </a:r>
            <a:endParaRPr lang="ru-PT" sz="28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4987FF2-92D9-DB42-8C09-A504C10613C6}"/>
              </a:ext>
            </a:extLst>
          </p:cNvPr>
          <p:cNvSpPr/>
          <p:nvPr/>
        </p:nvSpPr>
        <p:spPr>
          <a:xfrm>
            <a:off x="1251409" y="1514472"/>
            <a:ext cx="1587863" cy="2414589"/>
          </a:xfrm>
          <a:prstGeom prst="rect">
            <a:avLst/>
          </a:prstGeom>
          <a:noFill/>
          <a:ln w="25400">
            <a:solidFill>
              <a:srgbClr val="F6F42E"/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595959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790E66A-F582-2140-9030-C5AE07240BF9}"/>
              </a:ext>
            </a:extLst>
          </p:cNvPr>
          <p:cNvSpPr/>
          <p:nvPr/>
        </p:nvSpPr>
        <p:spPr>
          <a:xfrm flipV="1">
            <a:off x="3257550" y="785500"/>
            <a:ext cx="3099305" cy="471800"/>
          </a:xfrm>
          <a:prstGeom prst="rect">
            <a:avLst/>
          </a:prstGeom>
          <a:noFill/>
          <a:ln w="25400">
            <a:solidFill>
              <a:srgbClr val="F6F4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36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93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0DA157E-3865-0A4C-9D6C-6B8A3E58F82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57" r="24839"/>
          <a:stretch/>
        </p:blipFill>
        <p:spPr>
          <a:xfrm>
            <a:off x="3047999" y="-1"/>
            <a:ext cx="9144001" cy="685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1F73F6B-46B6-EF4B-B677-B2FA21DE481E}"/>
              </a:ext>
            </a:extLst>
          </p:cNvPr>
          <p:cNvSpPr/>
          <p:nvPr/>
        </p:nvSpPr>
        <p:spPr>
          <a:xfrm>
            <a:off x="0" y="-1"/>
            <a:ext cx="6096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1971788"/>
            <a:ext cx="6297890" cy="30746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 ЗА ВНИМАНИЕ!</a:t>
            </a:r>
          </a:p>
          <a:p>
            <a:pPr defTabSz="839852">
              <a:lnSpc>
                <a:spcPct val="100000"/>
              </a:lnSpc>
            </a:pPr>
            <a:endParaRPr lang="ru-RU" sz="2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4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1600" dirty="0" err="1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честныйзнак.рф</a:t>
            </a:r>
            <a:endParaRPr lang="ru-RU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err="1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crpt.ru</a:t>
            </a:r>
            <a:endParaRPr lang="ru-RU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err="1">
                <a:solidFill>
                  <a:srgbClr val="FFFF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info@crpt.ru</a:t>
            </a:r>
            <a:endParaRPr lang="ru-RU" sz="1600" dirty="0">
              <a:solidFill>
                <a:srgbClr val="FFFF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8 800 222 1523 </a:t>
            </a:r>
            <a:r>
              <a:rPr lang="ru-RU" sz="16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(для звонков из России)</a:t>
            </a:r>
          </a:p>
          <a:p>
            <a:pPr fontAlgn="base">
              <a:lnSpc>
                <a:spcPct val="150000"/>
              </a:lnSpc>
            </a:pPr>
            <a:r>
              <a:rPr lang="ru-RU" sz="16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+7 499 350 85 59</a:t>
            </a:r>
            <a:r>
              <a:rPr lang="ru-RU" sz="16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 (для звонков из других стран)</a:t>
            </a:r>
          </a:p>
          <a:p>
            <a:pPr>
              <a:lnSpc>
                <a:spcPct val="150000"/>
              </a:lnSpc>
            </a:pPr>
            <a:endParaRPr lang="ru-RU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16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4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br>
              <a:rPr lang="ru-RU" sz="2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US" sz="24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36567" y="1203330"/>
            <a:ext cx="4067942" cy="0"/>
          </a:xfrm>
          <a:prstGeom prst="line">
            <a:avLst/>
          </a:prstGeom>
          <a:ln w="41275">
            <a:solidFill>
              <a:srgbClr val="EAE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190" y="5015463"/>
            <a:ext cx="3920996" cy="73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92945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Vp0fUDq7bFNwszt6wuPgQ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iKz7x5yRhCgjqB1rX.71Q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0xUk78kSNOWsET65AJ9UA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ZpZyowSR_GPf7M1biQkFA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C007Ek9ROOT6seNbMiglg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heme/theme1.xml><?xml version="1.0" encoding="utf-8"?>
<a:theme xmlns:a="http://schemas.openxmlformats.org/drawingml/2006/main" name="2_BCG Grid 16:9">
  <a:themeElements>
    <a:clrScheme name="moscow scheme">
      <a:dk1>
        <a:srgbClr val="595959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Custom 1">
      <a:majorFont>
        <a:latin typeface="PT Sans Caption"/>
        <a:ea typeface=""/>
        <a:cs typeface=""/>
      </a:majorFont>
      <a:minorFont>
        <a:latin typeface="PT Sans Caption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595959"/>
        </a:solidFill>
        <a:ln w="9525" cap="rnd" cmpd="sng" algn="ctr">
          <a:solidFill>
            <a:srgbClr val="595959"/>
          </a:solidFill>
          <a:prstDash val="solid"/>
          <a:round/>
          <a:headEnd type="none" w="med" len="med"/>
          <a:tailEnd type="none" w="med" len="med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smtClean="0">
            <a:solidFill>
              <a:srgbClr val="FFFFFF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 cap="rnd">
          <a:solidFill>
            <a:schemeClr val="tx1">
              <a:lumMod val="60000"/>
              <a:lumOff val="40000"/>
            </a:schemeClr>
          </a:solidFill>
          <a:prstDash val="solid"/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9525" cap="rnd">
          <a:noFill/>
          <a:prstDash val="solid"/>
          <a:round/>
        </a:ln>
        <a:extLst>
          <a:ext uri="{909E8E84-426E-40DD-AFC4-6F175D3DCCD1}">
            <a14:hiddenFill xmlns:a14="http://schemas.microsoft.com/office/drawing/2010/main">
              <a:solidFill>
                <a:srgbClr val="29BA74"/>
              </a:solidFill>
            </a14:hiddenFill>
          </a:ext>
        </a:extLst>
      </a:spPr>
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err="1" smtClean="0">
            <a:solidFill>
              <a:srgbClr val="595959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txDef>
  </a:objectDefaults>
  <a:extraClrSchemeLst/>
  <a:custClrLst>
    <a:custClr name="Custom Color">
      <a:srgbClr val="37373A"/>
    </a:custClr>
    <a:custClr name="Custom Color">
      <a:srgbClr val="2E3558"/>
    </a:custClr>
    <a:custClr name="Custom Color">
      <a:srgbClr val="30C1D7"/>
    </a:custClr>
    <a:custClr name="Custom Color">
      <a:srgbClr val="670F31"/>
    </a:custClr>
    <a:custClr name="Custom Color">
      <a:srgbClr val="E71C57"/>
    </a:custClr>
  </a:custClrLst>
  <a:extLst>
    <a:ext uri="{05A4C25C-085E-4340-85A3-A5531E510DB2}">
      <thm15:themeFamily xmlns:thm15="http://schemas.microsoft.com/office/thememl/2012/main" name="Blank_16x9.potx" id="{F1417891-ADEE-4A5A-84BF-A61365689D8D}" vid="{7D249777-7FCF-437A-B862-D77B0EF45DB4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02C2073B0FE214C8FDEA79FBF3E7596" ma:contentTypeVersion="9" ma:contentTypeDescription="Создание документа." ma:contentTypeScope="" ma:versionID="ac4ad9ad56610e84de2b06dbe7d77072">
  <xsd:schema xmlns:xsd="http://www.w3.org/2001/XMLSchema" xmlns:xs="http://www.w3.org/2001/XMLSchema" xmlns:p="http://schemas.microsoft.com/office/2006/metadata/properties" xmlns:ns3="6243c724-3450-4e3b-813f-6ea6afeac519" xmlns:ns4="322e0c74-99e3-469a-8fa8-9a54623058f3" targetNamespace="http://schemas.microsoft.com/office/2006/metadata/properties" ma:root="true" ma:fieldsID="74a2f083be4ac4039bc8d48b9cbbbcf4" ns3:_="" ns4:_="">
    <xsd:import namespace="6243c724-3450-4e3b-813f-6ea6afeac519"/>
    <xsd:import namespace="322e0c74-99e3-469a-8fa8-9a54623058f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c724-3450-4e3b-813f-6ea6afeac5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2e0c74-99e3-469a-8fa8-9a54623058f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Хэш подсказки о совместном доступе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F2356F-2355-41B2-8D7A-DD7975C2D5D0}">
  <ds:schemaRefs>
    <ds:schemaRef ds:uri="http://purl.org/dc/elements/1.1/"/>
    <ds:schemaRef ds:uri="http://purl.org/dc/dcmitype/"/>
    <ds:schemaRef ds:uri="6243c724-3450-4e3b-813f-6ea6afeac519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322e0c74-99e3-469a-8fa8-9a54623058f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C0C3520-BA90-4FF7-846E-09FA841809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43c724-3450-4e3b-813f-6ea6afeac519"/>
    <ds:schemaRef ds:uri="322e0c74-99e3-469a-8fa8-9a54623058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0255BC-DD1A-4BB0-86DD-5522C52710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5842</TotalTime>
  <Words>2036</Words>
  <Application>Microsoft Macintosh PowerPoint</Application>
  <PresentationFormat>Широкоэкранный</PresentationFormat>
  <Paragraphs>334</Paragraphs>
  <Slides>27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PT Sans Caption</vt:lpstr>
      <vt:lpstr>PT Mono</vt:lpstr>
      <vt:lpstr>Trebuchet MS</vt:lpstr>
      <vt:lpstr>Segoe UI Semibold</vt:lpstr>
      <vt:lpstr>Calibri</vt:lpstr>
      <vt:lpstr>Segoe UI</vt:lpstr>
      <vt:lpstr>Arial</vt:lpstr>
      <vt:lpstr>Wingdings</vt:lpstr>
      <vt:lpstr>Calibri Light</vt:lpstr>
      <vt:lpstr>2_BCG Grid 16:9</vt:lpstr>
      <vt:lpstr>Тема Office</vt:lpstr>
      <vt:lpstr>Слайд think-cell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Цифровая маркировка товаров в Российской Федерации</dc:title>
  <dc:creator>Ширнина Дарья</dc:creator>
  <cp:lastModifiedBy>Витров Ян</cp:lastModifiedBy>
  <cp:revision>212</cp:revision>
  <cp:lastPrinted>2019-09-19T11:50:25Z</cp:lastPrinted>
  <dcterms:created xsi:type="dcterms:W3CDTF">2019-05-29T07:47:56Z</dcterms:created>
  <dcterms:modified xsi:type="dcterms:W3CDTF">2020-05-20T12:51:09Z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ContentTypeId" pid="2">
    <vt:lpwstr>0x010100F02C2073B0FE214C8FDEA79FBF3E7596</vt:lpwstr>
  </property>
  <property fmtid="{D5CDD505-2E9C-101B-9397-08002B2CF9AE}" name="NXPowerLiteLastOptimized" pid="3">
    <vt:lpwstr>7910806</vt:lpwstr>
  </property>
  <property fmtid="{D5CDD505-2E9C-101B-9397-08002B2CF9AE}" name="NXPowerLiteSettings" pid="4">
    <vt:lpwstr>C7000400038000</vt:lpwstr>
  </property>
  <property fmtid="{D5CDD505-2E9C-101B-9397-08002B2CF9AE}" name="NXPowerLiteVersion" pid="5">
    <vt:lpwstr>S9.0.1</vt:lpwstr>
  </property>
</Properties>
</file>