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1"/>
  </p:notesMasterIdLst>
  <p:sldIdLst>
    <p:sldId id="327" r:id="rId2"/>
    <p:sldId id="328" r:id="rId3"/>
    <p:sldId id="329" r:id="rId4"/>
    <p:sldId id="330" r:id="rId5"/>
    <p:sldId id="335" r:id="rId6"/>
    <p:sldId id="336" r:id="rId7"/>
    <p:sldId id="331" r:id="rId8"/>
    <p:sldId id="332" r:id="rId9"/>
    <p:sldId id="333" r:id="rId10"/>
    <p:sldId id="337" r:id="rId11"/>
    <p:sldId id="340" r:id="rId12"/>
    <p:sldId id="341" r:id="rId13"/>
    <p:sldId id="342" r:id="rId14"/>
    <p:sldId id="343" r:id="rId15"/>
    <p:sldId id="344" r:id="rId16"/>
    <p:sldId id="357" r:id="rId17"/>
    <p:sldId id="359" r:id="rId18"/>
    <p:sldId id="345" r:id="rId19"/>
    <p:sldId id="346" r:id="rId20"/>
    <p:sldId id="347" r:id="rId21"/>
    <p:sldId id="348" r:id="rId22"/>
    <p:sldId id="349" r:id="rId23"/>
    <p:sldId id="350" r:id="rId24"/>
    <p:sldId id="351" r:id="rId25"/>
    <p:sldId id="352" r:id="rId26"/>
    <p:sldId id="353" r:id="rId27"/>
    <p:sldId id="354" r:id="rId28"/>
    <p:sldId id="355" r:id="rId29"/>
    <p:sldId id="356" r:id="rId30"/>
  </p:sldIdLst>
  <p:sldSz cx="9753600" cy="7315200"/>
  <p:notesSz cx="6858000" cy="9144000"/>
  <p:embeddedFontLst>
    <p:embeddedFont>
      <p:font typeface="Franklin Gothic Book" panose="020B0503020102020204" pitchFamily="34" charset="0"/>
      <p:regular r:id="rId32"/>
      <p:italic r:id="rId33"/>
    </p:embeddedFont>
    <p:embeddedFont>
      <p:font typeface="Cambria" panose="02040503050406030204" pitchFamily="18" charset="0"/>
      <p:regular r:id="rId34"/>
      <p:bold r:id="rId35"/>
      <p:italic r:id="rId36"/>
      <p:boldItalic r:id="rId37"/>
    </p:embeddedFont>
    <p:embeddedFont>
      <p:font typeface="Wingdings 2" panose="05020102010507070707" pitchFamily="18" charset="2"/>
      <p:regular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03" autoAdjust="0"/>
    <p:restoredTop sz="94622" autoAdjust="0"/>
  </p:normalViewPr>
  <p:slideViewPr>
    <p:cSldViewPr>
      <p:cViewPr varScale="1">
        <p:scale>
          <a:sx n="74" d="100"/>
          <a:sy n="74" d="100"/>
        </p:scale>
        <p:origin x="78" y="8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&#1044;&#1080;&#1072;&#1075;&#1088;&#1072;&#1084;&#1084;&#1072;%20&#1074;%20Microsoft%20PowerPoint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54585719669887234"/>
                  <c:y val="9.56139023043931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64B-431E-BAF7-6FB28D8E3C32}"/>
                </c:ext>
              </c:extLst>
            </c:dLbl>
            <c:dLbl>
              <c:idx val="1"/>
              <c:layout>
                <c:manualLayout>
                  <c:x val="-7.6443866883475825E-3"/>
                  <c:y val="3.16289153529525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A64B-431E-BAF7-6FB28D8E3C32}"/>
                </c:ext>
              </c:extLst>
            </c:dLbl>
            <c:dLbl>
              <c:idx val="2"/>
              <c:layout>
                <c:manualLayout>
                  <c:x val="-4.414650091244815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A64B-431E-BAF7-6FB28D8E3C32}"/>
                </c:ext>
              </c:extLst>
            </c:dLbl>
            <c:dLbl>
              <c:idx val="3"/>
              <c:layout>
                <c:manualLayout>
                  <c:x val="0.14473537120724839"/>
                  <c:y val="1.242954957400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A64B-431E-BAF7-6FB28D8E3C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'[Диаграмма в Microsoft PowerPoint]Лист1'!$A$2:$A$5</c:f>
              <c:strCache>
                <c:ptCount val="4"/>
                <c:pt idx="0">
                  <c:v>Мордва</c:v>
                </c:pt>
                <c:pt idx="1">
                  <c:v>Русские</c:v>
                </c:pt>
                <c:pt idx="2">
                  <c:v>Татары</c:v>
                </c:pt>
                <c:pt idx="3">
                  <c:v>Другие</c:v>
                </c:pt>
              </c:strCache>
            </c:strRef>
          </c:cat>
          <c:val>
            <c:numRef>
              <c:f>'[Диаграмма в Microsoft PowerPoint]Лист1'!$B$2:$B$5</c:f>
              <c:numCache>
                <c:formatCode>0%</c:formatCode>
                <c:ptCount val="4"/>
                <c:pt idx="0">
                  <c:v>0.70000000000000062</c:v>
                </c:pt>
                <c:pt idx="1">
                  <c:v>0.25</c:v>
                </c:pt>
                <c:pt idx="2">
                  <c:v>3.0000000000000058E-2</c:v>
                </c:pt>
                <c:pt idx="3">
                  <c:v>2.0000000000000046E-2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64B-431E-BAF7-6FB28D8E3C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0770975503062161"/>
          <c:y val="0.30478783902012246"/>
          <c:w val="0.23117913385826774"/>
          <c:h val="0.45986876640419982"/>
        </c:manualLayout>
      </c:layout>
      <c:overlay val="0"/>
      <c:txPr>
        <a:bodyPr/>
        <a:lstStyle/>
        <a:p>
          <a:pPr>
            <a:defRPr sz="18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733230586672507E-2"/>
          <c:y val="0.13953346050062249"/>
          <c:w val="0.78249978725768055"/>
          <c:h val="0.722604503454418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752598407010276E-3"/>
                  <c:y val="-1.06335653901815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2C1-49DB-955D-2E4E02A5BCB3}"/>
                </c:ext>
              </c:extLst>
            </c:dLbl>
            <c:dLbl>
              <c:idx val="1"/>
              <c:layout>
                <c:manualLayout>
                  <c:x val="-7.4317065147400082E-3"/>
                  <c:y val="-4.17759801429124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2C1-49DB-955D-2E4E02A5BCB3}"/>
                </c:ext>
              </c:extLst>
            </c:dLbl>
            <c:dLbl>
              <c:idx val="2"/>
              <c:layout>
                <c:manualLayout>
                  <c:x val="-1.0481116492622978E-3"/>
                  <c:y val="-3.51698508227870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12C1-49DB-955D-2E4E02A5BC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г.</c:v>
                </c:pt>
                <c:pt idx="1">
                  <c:v>2020 г.</c:v>
                </c:pt>
                <c:pt idx="2">
                  <c:v>2021 г.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494952</c:v>
                </c:pt>
                <c:pt idx="1">
                  <c:v>665361</c:v>
                </c:pt>
                <c:pt idx="2">
                  <c:v>872758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2C1-49DB-955D-2E4E02A5BC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8131144"/>
        <c:axId val="1"/>
      </c:barChart>
      <c:catAx>
        <c:axId val="138131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8131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953701905839642E-2"/>
          <c:y val="0.13787866086833811"/>
          <c:w val="0.90055500968801661"/>
          <c:h val="0.6744754968746169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Среднемесячная заработная плата, руб.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9531250000000017E-3"/>
                  <c:y val="-2.63671895274967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75FC-47FF-85D4-461401CCCDB5}"/>
                </c:ext>
              </c:extLst>
            </c:dLbl>
            <c:dLbl>
              <c:idx val="1"/>
              <c:layout>
                <c:manualLayout>
                  <c:x val="-7.1613756045112727E-17"/>
                  <c:y val="-2.63671895274967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5FC-47FF-85D4-461401CCCDB5}"/>
                </c:ext>
              </c:extLst>
            </c:dLbl>
            <c:dLbl>
              <c:idx val="2"/>
              <c:layout>
                <c:manualLayout>
                  <c:x val="1.4874273106826538E-2"/>
                  <c:y val="-2.0155845659606118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25823,0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75FC-47FF-85D4-461401CCCDB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г.</c:v>
                </c:pt>
                <c:pt idx="1">
                  <c:v>2020 г.</c:v>
                </c:pt>
                <c:pt idx="2">
                  <c:v>2021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23278.6</c:v>
                </c:pt>
                <c:pt idx="1">
                  <c:v>25721.7</c:v>
                </c:pt>
                <c:pt idx="2">
                  <c:v>28558.7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5FC-47FF-85D4-461401CCCD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6535160"/>
        <c:axId val="1"/>
      </c:barChart>
      <c:catAx>
        <c:axId val="136535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6535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733230586672507E-2"/>
          <c:y val="0.13953346050062249"/>
          <c:w val="0.78249978725768055"/>
          <c:h val="0.722604503454418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752598407010276E-3"/>
                  <c:y val="-1.06335653901815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3F58-4E98-A979-7A3D38A9492D}"/>
                </c:ext>
              </c:extLst>
            </c:dLbl>
            <c:dLbl>
              <c:idx val="1"/>
              <c:layout>
                <c:manualLayout>
                  <c:x val="-7.4317065147400082E-3"/>
                  <c:y val="-4.17759801429124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F58-4E98-A979-7A3D38A9492D}"/>
                </c:ext>
              </c:extLst>
            </c:dLbl>
            <c:dLbl>
              <c:idx val="2"/>
              <c:layout>
                <c:manualLayout>
                  <c:x val="-1.0481116492622978E-3"/>
                  <c:y val="-3.51698508227870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3F58-4E98-A979-7A3D38A949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г.</c:v>
                </c:pt>
                <c:pt idx="1">
                  <c:v>2020 г.</c:v>
                </c:pt>
                <c:pt idx="2">
                  <c:v>2021 г.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605912</c:v>
                </c:pt>
                <c:pt idx="1">
                  <c:v>689607</c:v>
                </c:pt>
                <c:pt idx="2">
                  <c:v>1348628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F58-4E98-A979-7A3D38A949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8131144"/>
        <c:axId val="1"/>
      </c:barChart>
      <c:catAx>
        <c:axId val="138131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8131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46.jpe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image" Target="../media/image49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image" Target="../media/image37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46.jpe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image" Target="../media/image49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image" Target="../media/image3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9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19C20C-36A0-4F3A-9E45-CED0F6F01B1E}" type="doc">
      <dgm:prSet loTypeId="urn:microsoft.com/office/officeart/2005/8/layout/bList2#1" loCatId="pictur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D55BC0-CCC2-4EB2-B915-D1841AB5AA7E}">
      <dgm:prSet phldrT="[Текст]" custT="1"/>
      <dgm:spPr/>
      <dgm:t>
        <a:bodyPr/>
        <a:lstStyle/>
        <a:p>
          <a:r>
            <a:rPr lang="ru-RU" sz="1900" b="0" i="0" dirty="0" smtClean="0"/>
            <a:t>Лица трудоспособного возраста</a:t>
          </a:r>
          <a:endParaRPr lang="ru-RU" sz="1900" dirty="0"/>
        </a:p>
      </dgm:t>
    </dgm:pt>
    <dgm:pt modelId="{902DD5F6-A2D7-4A7A-B0F6-D2C1A650D1FC}" type="parTrans" cxnId="{3F7BE096-D229-4045-872C-CE3B6001477D}">
      <dgm:prSet/>
      <dgm:spPr/>
      <dgm:t>
        <a:bodyPr/>
        <a:lstStyle/>
        <a:p>
          <a:endParaRPr lang="ru-RU"/>
        </a:p>
      </dgm:t>
    </dgm:pt>
    <dgm:pt modelId="{96FC316A-294B-4460-ACA0-B4D19AC364D3}" type="sibTrans" cxnId="{3F7BE096-D229-4045-872C-CE3B6001477D}">
      <dgm:prSet/>
      <dgm:spPr/>
      <dgm:t>
        <a:bodyPr/>
        <a:lstStyle/>
        <a:p>
          <a:endParaRPr lang="ru-RU"/>
        </a:p>
      </dgm:t>
    </dgm:pt>
    <dgm:pt modelId="{D9CEE4D7-F5CB-4909-9042-2C2183EFECA8}">
      <dgm:prSet phldrT="[Текст]" custT="1"/>
      <dgm:spPr/>
      <dgm:t>
        <a:bodyPr/>
        <a:lstStyle/>
        <a:p>
          <a:r>
            <a:rPr lang="ru-RU" sz="1900" b="0" i="0" dirty="0" smtClean="0"/>
            <a:t>Лица, моложе трудоспособного возраста</a:t>
          </a:r>
          <a:endParaRPr lang="ru-RU" sz="1900" dirty="0"/>
        </a:p>
      </dgm:t>
    </dgm:pt>
    <dgm:pt modelId="{59B25CB4-4262-4C56-BB04-FB85BB95AC4E}" type="parTrans" cxnId="{C00A227E-0FB2-4FD5-87AF-68F77E38365F}">
      <dgm:prSet/>
      <dgm:spPr/>
      <dgm:t>
        <a:bodyPr/>
        <a:lstStyle/>
        <a:p>
          <a:endParaRPr lang="ru-RU"/>
        </a:p>
      </dgm:t>
    </dgm:pt>
    <dgm:pt modelId="{5BDD6F1A-ABD6-4FA8-999E-AC78CADA9789}" type="sibTrans" cxnId="{C00A227E-0FB2-4FD5-87AF-68F77E38365F}">
      <dgm:prSet/>
      <dgm:spPr/>
      <dgm:t>
        <a:bodyPr/>
        <a:lstStyle/>
        <a:p>
          <a:endParaRPr lang="ru-RU"/>
        </a:p>
      </dgm:t>
    </dgm:pt>
    <dgm:pt modelId="{827A730D-F6F2-4006-A8A9-BC926BA6A09B}">
      <dgm:prSet custT="1"/>
      <dgm:spPr/>
      <dgm:t>
        <a:bodyPr/>
        <a:lstStyle/>
        <a:p>
          <a:r>
            <a:rPr lang="ru-RU" sz="3200" dirty="0" smtClean="0">
              <a:latin typeface="Cambria" panose="02040503050406030204" pitchFamily="18" charset="0"/>
            </a:rPr>
            <a:t>4905 </a:t>
          </a:r>
          <a:r>
            <a:rPr lang="ru-RU" sz="3200" dirty="0" smtClean="0">
              <a:latin typeface="Cambria" panose="02040503050406030204" pitchFamily="18" charset="0"/>
            </a:rPr>
            <a:t>чел.</a:t>
          </a:r>
          <a:endParaRPr lang="ru-RU" sz="3200" dirty="0">
            <a:latin typeface="Cambria" panose="02040503050406030204" pitchFamily="18" charset="0"/>
          </a:endParaRPr>
        </a:p>
      </dgm:t>
    </dgm:pt>
    <dgm:pt modelId="{22617162-C68E-4101-B7C0-0258F1E253AA}" type="parTrans" cxnId="{7F0164CB-FBF1-435A-9A4E-EC11642606CE}">
      <dgm:prSet/>
      <dgm:spPr/>
      <dgm:t>
        <a:bodyPr/>
        <a:lstStyle/>
        <a:p>
          <a:endParaRPr lang="ru-RU"/>
        </a:p>
      </dgm:t>
    </dgm:pt>
    <dgm:pt modelId="{32F9CA04-7D22-40A7-B52B-E0D3108BB1EB}" type="sibTrans" cxnId="{7F0164CB-FBF1-435A-9A4E-EC11642606CE}">
      <dgm:prSet/>
      <dgm:spPr/>
      <dgm:t>
        <a:bodyPr/>
        <a:lstStyle/>
        <a:p>
          <a:endParaRPr lang="ru-RU"/>
        </a:p>
      </dgm:t>
    </dgm:pt>
    <dgm:pt modelId="{E8BFE284-810E-4932-AE5C-85D604E4FB7D}">
      <dgm:prSet custT="1"/>
      <dgm:spPr/>
      <dgm:t>
        <a:bodyPr/>
        <a:lstStyle/>
        <a:p>
          <a:r>
            <a:rPr lang="ru-RU" sz="3200" dirty="0" smtClean="0">
              <a:latin typeface="Cambria" panose="02040503050406030204" pitchFamily="18" charset="0"/>
            </a:rPr>
            <a:t>1350 </a:t>
          </a:r>
          <a:r>
            <a:rPr lang="ru-RU" sz="3200" dirty="0" smtClean="0">
              <a:latin typeface="Cambria" panose="02040503050406030204" pitchFamily="18" charset="0"/>
            </a:rPr>
            <a:t>чел.</a:t>
          </a:r>
          <a:endParaRPr lang="ru-RU" sz="3200" dirty="0">
            <a:latin typeface="Cambria" panose="02040503050406030204" pitchFamily="18" charset="0"/>
          </a:endParaRPr>
        </a:p>
      </dgm:t>
    </dgm:pt>
    <dgm:pt modelId="{42D2EEFA-D036-48AF-8AF5-5D9BF26FDED8}" type="parTrans" cxnId="{D6ACEBB0-C5AD-4A9F-A422-E15715B712FE}">
      <dgm:prSet/>
      <dgm:spPr/>
      <dgm:t>
        <a:bodyPr/>
        <a:lstStyle/>
        <a:p>
          <a:endParaRPr lang="ru-RU"/>
        </a:p>
      </dgm:t>
    </dgm:pt>
    <dgm:pt modelId="{3E9A37FF-393C-4A52-B485-058777B46736}" type="sibTrans" cxnId="{D6ACEBB0-C5AD-4A9F-A422-E15715B712FE}">
      <dgm:prSet/>
      <dgm:spPr/>
      <dgm:t>
        <a:bodyPr/>
        <a:lstStyle/>
        <a:p>
          <a:endParaRPr lang="ru-RU"/>
        </a:p>
      </dgm:t>
    </dgm:pt>
    <dgm:pt modelId="{2A748B0F-0929-43F0-8C36-9711CFBAF364}" type="pres">
      <dgm:prSet presAssocID="{A419C20C-36A0-4F3A-9E45-CED0F6F01B1E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AB64E9-2C31-47FB-B383-8FBB7BFE4AF8}" type="pres">
      <dgm:prSet presAssocID="{BBD55BC0-CCC2-4EB2-B915-D1841AB5AA7E}" presName="compNode" presStyleCnt="0"/>
      <dgm:spPr/>
    </dgm:pt>
    <dgm:pt modelId="{A59625AC-B9E4-4DD3-AA31-AB9FBF3946AC}" type="pres">
      <dgm:prSet presAssocID="{BBD55BC0-CCC2-4EB2-B915-D1841AB5AA7E}" presName="childRec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FD853-79DC-46BC-A7E8-C456FB01B137}" type="pres">
      <dgm:prSet presAssocID="{BBD55BC0-CCC2-4EB2-B915-D1841AB5AA7E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CE4B3-2372-471A-90AB-F30DBA9F1FD7}" type="pres">
      <dgm:prSet presAssocID="{BBD55BC0-CCC2-4EB2-B915-D1841AB5AA7E}" presName="parentRect" presStyleLbl="alignNode1" presStyleIdx="0" presStyleCnt="2" custScaleY="323820"/>
      <dgm:spPr/>
      <dgm:t>
        <a:bodyPr/>
        <a:lstStyle/>
        <a:p>
          <a:endParaRPr lang="ru-RU"/>
        </a:p>
      </dgm:t>
    </dgm:pt>
    <dgm:pt modelId="{847D5BA3-F0A3-470C-9ACF-DF0E0203279A}" type="pres">
      <dgm:prSet presAssocID="{BBD55BC0-CCC2-4EB2-B915-D1841AB5AA7E}" presName="adorn" presStyleLbl="fgAccFollowNode1" presStyleIdx="0" presStyleCnt="2" custLinFactNeighborX="1589" custLinFactNeighborY="-120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CD693B5-EE13-463A-9077-1E02D5CC9CE4}" type="pres">
      <dgm:prSet presAssocID="{96FC316A-294B-4460-ACA0-B4D19AC364D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0B62209-050E-4757-8230-98C9545C6794}" type="pres">
      <dgm:prSet presAssocID="{D9CEE4D7-F5CB-4909-9042-2C2183EFECA8}" presName="compNode" presStyleCnt="0"/>
      <dgm:spPr/>
    </dgm:pt>
    <dgm:pt modelId="{8238AA3C-B3B7-468E-8FB4-AFA97E145C45}" type="pres">
      <dgm:prSet presAssocID="{D9CEE4D7-F5CB-4909-9042-2C2183EFECA8}" presName="childRec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C31DD-4A60-4D8D-9FE0-536564B28E8C}" type="pres">
      <dgm:prSet presAssocID="{D9CEE4D7-F5CB-4909-9042-2C2183EFECA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0049BD-E1BA-427A-93F1-AD206BBB8E0F}" type="pres">
      <dgm:prSet presAssocID="{D9CEE4D7-F5CB-4909-9042-2C2183EFECA8}" presName="parentRect" presStyleLbl="alignNode1" presStyleIdx="1" presStyleCnt="2" custScaleY="322730"/>
      <dgm:spPr/>
      <dgm:t>
        <a:bodyPr/>
        <a:lstStyle/>
        <a:p>
          <a:endParaRPr lang="ru-RU"/>
        </a:p>
      </dgm:t>
    </dgm:pt>
    <dgm:pt modelId="{1CEB2DCC-FA9B-436C-9B9A-DB0C8CF37BA5}" type="pres">
      <dgm:prSet presAssocID="{D9CEE4D7-F5CB-4909-9042-2C2183EFECA8}" presName="adorn" presStyleLbl="fgAccFollowNode1" presStyleIdx="1" presStyleCnt="2" custLinFactNeighborX="-978" custLinFactNeighborY="-1208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CD049AAC-BE56-4F96-A5A5-B8FB1F84D407}" type="presOf" srcId="{BBD55BC0-CCC2-4EB2-B915-D1841AB5AA7E}" destId="{74BCE4B3-2372-471A-90AB-F30DBA9F1FD7}" srcOrd="1" destOrd="0" presId="urn:microsoft.com/office/officeart/2005/8/layout/bList2#1"/>
    <dgm:cxn modelId="{C31F5B4F-9AA1-439A-97B3-9C0216C34A0F}" type="presOf" srcId="{A419C20C-36A0-4F3A-9E45-CED0F6F01B1E}" destId="{2A748B0F-0929-43F0-8C36-9711CFBAF364}" srcOrd="0" destOrd="0" presId="urn:microsoft.com/office/officeart/2005/8/layout/bList2#1"/>
    <dgm:cxn modelId="{18473925-766A-4CA9-8979-C9D3EAD2D817}" type="presOf" srcId="{E8BFE284-810E-4932-AE5C-85D604E4FB7D}" destId="{8238AA3C-B3B7-468E-8FB4-AFA97E145C45}" srcOrd="0" destOrd="0" presId="urn:microsoft.com/office/officeart/2005/8/layout/bList2#1"/>
    <dgm:cxn modelId="{D6ACEBB0-C5AD-4A9F-A422-E15715B712FE}" srcId="{D9CEE4D7-F5CB-4909-9042-2C2183EFECA8}" destId="{E8BFE284-810E-4932-AE5C-85D604E4FB7D}" srcOrd="0" destOrd="0" parTransId="{42D2EEFA-D036-48AF-8AF5-5D9BF26FDED8}" sibTransId="{3E9A37FF-393C-4A52-B485-058777B46736}"/>
    <dgm:cxn modelId="{74D180C0-CB33-427C-B938-740EE68DA381}" type="presOf" srcId="{BBD55BC0-CCC2-4EB2-B915-D1841AB5AA7E}" destId="{0E2FD853-79DC-46BC-A7E8-C456FB01B137}" srcOrd="0" destOrd="0" presId="urn:microsoft.com/office/officeart/2005/8/layout/bList2#1"/>
    <dgm:cxn modelId="{A6C9DEAD-BB76-4A5E-8B6C-D31987BE20CA}" type="presOf" srcId="{D9CEE4D7-F5CB-4909-9042-2C2183EFECA8}" destId="{E5DC31DD-4A60-4D8D-9FE0-536564B28E8C}" srcOrd="0" destOrd="0" presId="urn:microsoft.com/office/officeart/2005/8/layout/bList2#1"/>
    <dgm:cxn modelId="{7F0164CB-FBF1-435A-9A4E-EC11642606CE}" srcId="{BBD55BC0-CCC2-4EB2-B915-D1841AB5AA7E}" destId="{827A730D-F6F2-4006-A8A9-BC926BA6A09B}" srcOrd="0" destOrd="0" parTransId="{22617162-C68E-4101-B7C0-0258F1E253AA}" sibTransId="{32F9CA04-7D22-40A7-B52B-E0D3108BB1EB}"/>
    <dgm:cxn modelId="{C00A227E-0FB2-4FD5-87AF-68F77E38365F}" srcId="{A419C20C-36A0-4F3A-9E45-CED0F6F01B1E}" destId="{D9CEE4D7-F5CB-4909-9042-2C2183EFECA8}" srcOrd="1" destOrd="0" parTransId="{59B25CB4-4262-4C56-BB04-FB85BB95AC4E}" sibTransId="{5BDD6F1A-ABD6-4FA8-999E-AC78CADA9789}"/>
    <dgm:cxn modelId="{66A7D3FA-17E2-42ED-A308-7473C6C62E8B}" type="presOf" srcId="{D9CEE4D7-F5CB-4909-9042-2C2183EFECA8}" destId="{DC0049BD-E1BA-427A-93F1-AD206BBB8E0F}" srcOrd="1" destOrd="0" presId="urn:microsoft.com/office/officeart/2005/8/layout/bList2#1"/>
    <dgm:cxn modelId="{3F7BE096-D229-4045-872C-CE3B6001477D}" srcId="{A419C20C-36A0-4F3A-9E45-CED0F6F01B1E}" destId="{BBD55BC0-CCC2-4EB2-B915-D1841AB5AA7E}" srcOrd="0" destOrd="0" parTransId="{902DD5F6-A2D7-4A7A-B0F6-D2C1A650D1FC}" sibTransId="{96FC316A-294B-4460-ACA0-B4D19AC364D3}"/>
    <dgm:cxn modelId="{0826EA4A-62E8-4AD1-8B5E-34265C2305B0}" type="presOf" srcId="{96FC316A-294B-4460-ACA0-B4D19AC364D3}" destId="{8CD693B5-EE13-463A-9077-1E02D5CC9CE4}" srcOrd="0" destOrd="0" presId="urn:microsoft.com/office/officeart/2005/8/layout/bList2#1"/>
    <dgm:cxn modelId="{854FA150-53D8-488D-8FB2-B1C860D0EDBC}" type="presOf" srcId="{827A730D-F6F2-4006-A8A9-BC926BA6A09B}" destId="{A59625AC-B9E4-4DD3-AA31-AB9FBF3946AC}" srcOrd="0" destOrd="0" presId="urn:microsoft.com/office/officeart/2005/8/layout/bList2#1"/>
    <dgm:cxn modelId="{61E30912-262A-4000-A238-8F047B59C430}" type="presParOf" srcId="{2A748B0F-0929-43F0-8C36-9711CFBAF364}" destId="{08AB64E9-2C31-47FB-B383-8FBB7BFE4AF8}" srcOrd="0" destOrd="0" presId="urn:microsoft.com/office/officeart/2005/8/layout/bList2#1"/>
    <dgm:cxn modelId="{CB15F2A4-C9F2-4BF9-8996-A2F9921D0CF0}" type="presParOf" srcId="{08AB64E9-2C31-47FB-B383-8FBB7BFE4AF8}" destId="{A59625AC-B9E4-4DD3-AA31-AB9FBF3946AC}" srcOrd="0" destOrd="0" presId="urn:microsoft.com/office/officeart/2005/8/layout/bList2#1"/>
    <dgm:cxn modelId="{24E8A6F4-4236-42FB-A1CD-3CD3692261DF}" type="presParOf" srcId="{08AB64E9-2C31-47FB-B383-8FBB7BFE4AF8}" destId="{0E2FD853-79DC-46BC-A7E8-C456FB01B137}" srcOrd="1" destOrd="0" presId="urn:microsoft.com/office/officeart/2005/8/layout/bList2#1"/>
    <dgm:cxn modelId="{F96B6887-80F0-42FE-8EC8-864B12C9404B}" type="presParOf" srcId="{08AB64E9-2C31-47FB-B383-8FBB7BFE4AF8}" destId="{74BCE4B3-2372-471A-90AB-F30DBA9F1FD7}" srcOrd="2" destOrd="0" presId="urn:microsoft.com/office/officeart/2005/8/layout/bList2#1"/>
    <dgm:cxn modelId="{9EDA794E-DCDB-40B9-8159-464B4B81D045}" type="presParOf" srcId="{08AB64E9-2C31-47FB-B383-8FBB7BFE4AF8}" destId="{847D5BA3-F0A3-470C-9ACF-DF0E0203279A}" srcOrd="3" destOrd="0" presId="urn:microsoft.com/office/officeart/2005/8/layout/bList2#1"/>
    <dgm:cxn modelId="{9B044476-8E4F-423F-8BE6-CF445D45EF84}" type="presParOf" srcId="{2A748B0F-0929-43F0-8C36-9711CFBAF364}" destId="{8CD693B5-EE13-463A-9077-1E02D5CC9CE4}" srcOrd="1" destOrd="0" presId="urn:microsoft.com/office/officeart/2005/8/layout/bList2#1"/>
    <dgm:cxn modelId="{20DD897A-441A-4B1F-98F1-2DE4109A95B6}" type="presParOf" srcId="{2A748B0F-0929-43F0-8C36-9711CFBAF364}" destId="{E0B62209-050E-4757-8230-98C9545C6794}" srcOrd="2" destOrd="0" presId="urn:microsoft.com/office/officeart/2005/8/layout/bList2#1"/>
    <dgm:cxn modelId="{1EE0096B-BB9C-483F-A06D-37F83274AC4F}" type="presParOf" srcId="{E0B62209-050E-4757-8230-98C9545C6794}" destId="{8238AA3C-B3B7-468E-8FB4-AFA97E145C45}" srcOrd="0" destOrd="0" presId="urn:microsoft.com/office/officeart/2005/8/layout/bList2#1"/>
    <dgm:cxn modelId="{895C9FBB-4220-49C8-8D0A-A9DFEEEBBFB0}" type="presParOf" srcId="{E0B62209-050E-4757-8230-98C9545C6794}" destId="{E5DC31DD-4A60-4D8D-9FE0-536564B28E8C}" srcOrd="1" destOrd="0" presId="urn:microsoft.com/office/officeart/2005/8/layout/bList2#1"/>
    <dgm:cxn modelId="{8E713919-713F-4197-98BE-6BA96B013AB6}" type="presParOf" srcId="{E0B62209-050E-4757-8230-98C9545C6794}" destId="{DC0049BD-E1BA-427A-93F1-AD206BBB8E0F}" srcOrd="2" destOrd="0" presId="urn:microsoft.com/office/officeart/2005/8/layout/bList2#1"/>
    <dgm:cxn modelId="{2D294108-C829-4975-99D7-CD09DADFA1AE}" type="presParOf" srcId="{E0B62209-050E-4757-8230-98C9545C6794}" destId="{1CEB2DCC-FA9B-436C-9B9A-DB0C8CF37BA5}" srcOrd="3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1B819C-58D5-460E-BCB8-38ABC192974C}" type="doc">
      <dgm:prSet loTypeId="urn:microsoft.com/office/officeart/2005/8/layout/hList7#1" loCatId="list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ru-RU"/>
        </a:p>
      </dgm:t>
    </dgm:pt>
    <dgm:pt modelId="{5A6149C1-A0DC-48FB-90FD-25406158D9A3}">
      <dgm:prSet phldrT="[Текст]" custT="1"/>
      <dgm:spPr/>
      <dgm:t>
        <a:bodyPr/>
        <a:lstStyle/>
        <a:p>
          <a:endParaRPr lang="ru-RU" sz="1000" dirty="0" smtClean="0"/>
        </a:p>
        <a:p>
          <a:endParaRPr lang="ru-RU" sz="12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Свинокомплекс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ООО «Моргинское» на 1260 репродуктивных свиноматок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CE672805-AFCD-4F61-BA2A-6B9035A19422}" type="parTrans" cxnId="{4BC0C0F0-DDF2-4246-9D27-9E7AEF26987F}">
      <dgm:prSet/>
      <dgm:spPr/>
      <dgm:t>
        <a:bodyPr/>
        <a:lstStyle/>
        <a:p>
          <a:endParaRPr lang="ru-RU"/>
        </a:p>
      </dgm:t>
    </dgm:pt>
    <dgm:pt modelId="{99789E22-C755-404F-AA10-1C597813AC4A}" type="sibTrans" cxnId="{4BC0C0F0-DDF2-4246-9D27-9E7AEF26987F}">
      <dgm:prSet/>
      <dgm:spPr/>
      <dgm:t>
        <a:bodyPr/>
        <a:lstStyle/>
        <a:p>
          <a:endParaRPr lang="ru-RU"/>
        </a:p>
      </dgm:t>
    </dgm:pt>
    <dgm:pt modelId="{6688B201-DAAD-484B-8BF5-9F93C6097FA8}">
      <dgm:prSet phldrT="[Текст]" custT="1"/>
      <dgm:spPr/>
      <dgm:t>
        <a:bodyPr/>
        <a:lstStyle/>
        <a:p>
          <a:endParaRPr lang="ru-RU" sz="900" dirty="0" smtClean="0"/>
        </a:p>
        <a:p>
          <a:endParaRPr lang="ru-RU" sz="900" dirty="0" smtClean="0"/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Молочный комплекс  ООО «Агрофирма Юбилейная» на 1000 голов.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D243D17-7C40-42D0-B702-D12ED3CD1336}" type="parTrans" cxnId="{630EE7EE-8007-4308-83AC-1DA9EDA82444}">
      <dgm:prSet/>
      <dgm:spPr/>
      <dgm:t>
        <a:bodyPr/>
        <a:lstStyle/>
        <a:p>
          <a:endParaRPr lang="ru-RU"/>
        </a:p>
      </dgm:t>
    </dgm:pt>
    <dgm:pt modelId="{031C6094-A2FD-4282-8471-61A66798ED59}" type="sibTrans" cxnId="{630EE7EE-8007-4308-83AC-1DA9EDA82444}">
      <dgm:prSet/>
      <dgm:spPr/>
      <dgm:t>
        <a:bodyPr/>
        <a:lstStyle/>
        <a:p>
          <a:endParaRPr lang="ru-RU"/>
        </a:p>
      </dgm:t>
    </dgm:pt>
    <dgm:pt modelId="{C77966B4-060D-46D4-8208-A68B5962C2F0}">
      <dgm:prSet phldrT="[Текст]" custT="1"/>
      <dgm:spPr/>
      <dgm:t>
        <a:bodyPr/>
        <a:lstStyle/>
        <a:p>
          <a:endParaRPr lang="ru-RU" sz="12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ООО «Магма Керамик» - производство кирпича 42 млн.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усл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. кирпичей в год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6808DBA-425E-49B7-A8D1-3DB80D7D7603}" type="parTrans" cxnId="{41808373-1F32-4412-86BE-9AAC0C7CA763}">
      <dgm:prSet/>
      <dgm:spPr/>
      <dgm:t>
        <a:bodyPr/>
        <a:lstStyle/>
        <a:p>
          <a:endParaRPr lang="ru-RU"/>
        </a:p>
      </dgm:t>
    </dgm:pt>
    <dgm:pt modelId="{AC731DD0-D2A2-4960-BDE4-829102248197}" type="sibTrans" cxnId="{41808373-1F32-4412-86BE-9AAC0C7CA763}">
      <dgm:prSet/>
      <dgm:spPr/>
      <dgm:t>
        <a:bodyPr/>
        <a:lstStyle/>
        <a:p>
          <a:endParaRPr lang="ru-RU"/>
        </a:p>
      </dgm:t>
    </dgm:pt>
    <dgm:pt modelId="{79459EA1-1859-4A44-9516-6A753EAAB820}" type="pres">
      <dgm:prSet presAssocID="{221B819C-58D5-460E-BCB8-38ABC192974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70598F-B2D0-46D0-B68F-3B9F26197BCF}" type="pres">
      <dgm:prSet presAssocID="{221B819C-58D5-460E-BCB8-38ABC192974C}" presName="fgShape" presStyleLbl="fgShp" presStyleIdx="0" presStyleCnt="1" custLinFactNeighborX="1042" custLinFactNeighborY="24394"/>
      <dgm:spPr/>
    </dgm:pt>
    <dgm:pt modelId="{3EBDC75C-F01E-4224-B176-BA74A68CB1A1}" type="pres">
      <dgm:prSet presAssocID="{221B819C-58D5-460E-BCB8-38ABC192974C}" presName="linComp" presStyleCnt="0"/>
      <dgm:spPr/>
    </dgm:pt>
    <dgm:pt modelId="{2D641385-7766-4B7E-97CC-952E555FF355}" type="pres">
      <dgm:prSet presAssocID="{5A6149C1-A0DC-48FB-90FD-25406158D9A3}" presName="compNode" presStyleCnt="0"/>
      <dgm:spPr/>
    </dgm:pt>
    <dgm:pt modelId="{E9DD4503-BA3B-4DE1-BFD1-F2C95F358BC1}" type="pres">
      <dgm:prSet presAssocID="{5A6149C1-A0DC-48FB-90FD-25406158D9A3}" presName="bkgdShape" presStyleLbl="node1" presStyleIdx="0" presStyleCnt="3"/>
      <dgm:spPr/>
      <dgm:t>
        <a:bodyPr/>
        <a:lstStyle/>
        <a:p>
          <a:endParaRPr lang="ru-RU"/>
        </a:p>
      </dgm:t>
    </dgm:pt>
    <dgm:pt modelId="{69AF3F0F-8D65-415D-B1D1-80F85F5153D2}" type="pres">
      <dgm:prSet presAssocID="{5A6149C1-A0DC-48FB-90FD-25406158D9A3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361F71-CBB6-4E85-A083-27F786CAD351}" type="pres">
      <dgm:prSet presAssocID="{5A6149C1-A0DC-48FB-90FD-25406158D9A3}" presName="invisiNode" presStyleLbl="node1" presStyleIdx="0" presStyleCnt="3"/>
      <dgm:spPr/>
    </dgm:pt>
    <dgm:pt modelId="{4329EC61-C4CF-4E67-8CC8-D522FCCC598C}" type="pres">
      <dgm:prSet presAssocID="{5A6149C1-A0DC-48FB-90FD-25406158D9A3}" presName="imagNode" presStyleLbl="fgImgPlace1" presStyleIdx="0" presStyleCnt="3" custScaleX="239793" custScaleY="162355" custLinFactNeighborX="5377" custLinFactNeighborY="-297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F9243E1-CA98-4DFB-8FB3-76FC8F8FAA95}" type="pres">
      <dgm:prSet presAssocID="{99789E22-C755-404F-AA10-1C597813AC4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DAC4A2E-52F3-43D6-B884-635E94ABE3B3}" type="pres">
      <dgm:prSet presAssocID="{6688B201-DAAD-484B-8BF5-9F93C6097FA8}" presName="compNode" presStyleCnt="0"/>
      <dgm:spPr/>
    </dgm:pt>
    <dgm:pt modelId="{60EE2BB7-9686-4F5D-8928-FAC2DD822385}" type="pres">
      <dgm:prSet presAssocID="{6688B201-DAAD-484B-8BF5-9F93C6097FA8}" presName="bkgdShape" presStyleLbl="node1" presStyleIdx="1" presStyleCnt="3"/>
      <dgm:spPr/>
      <dgm:t>
        <a:bodyPr/>
        <a:lstStyle/>
        <a:p>
          <a:endParaRPr lang="ru-RU"/>
        </a:p>
      </dgm:t>
    </dgm:pt>
    <dgm:pt modelId="{9C2FF7CF-09E6-47BD-8050-7BDB5629608C}" type="pres">
      <dgm:prSet presAssocID="{6688B201-DAAD-484B-8BF5-9F93C6097FA8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2A334-BA86-43B7-84E7-66882D2CC67C}" type="pres">
      <dgm:prSet presAssocID="{6688B201-DAAD-484B-8BF5-9F93C6097FA8}" presName="invisiNode" presStyleLbl="node1" presStyleIdx="1" presStyleCnt="3"/>
      <dgm:spPr/>
    </dgm:pt>
    <dgm:pt modelId="{5A4F8E9D-CFD2-4EE0-AA5D-41A126C625F4}" type="pres">
      <dgm:prSet presAssocID="{6688B201-DAAD-484B-8BF5-9F93C6097FA8}" presName="imagNode" presStyleLbl="fgImgPlace1" presStyleIdx="1" presStyleCnt="3" custScaleX="238762" custScaleY="167408" custLinFactNeighborX="2848" custLinFactNeighborY="-846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739469E-5DF3-4BEB-A18F-EDD1C7B145EB}" type="pres">
      <dgm:prSet presAssocID="{031C6094-A2FD-4282-8471-61A66798ED5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32D1C65-2A21-4F98-B995-095E9D366C06}" type="pres">
      <dgm:prSet presAssocID="{C77966B4-060D-46D4-8208-A68B5962C2F0}" presName="compNode" presStyleCnt="0"/>
      <dgm:spPr/>
    </dgm:pt>
    <dgm:pt modelId="{E5F17399-5002-4847-921A-C7FEEB7D2B34}" type="pres">
      <dgm:prSet presAssocID="{C77966B4-060D-46D4-8208-A68B5962C2F0}" presName="bkgdShape" presStyleLbl="node1" presStyleIdx="2" presStyleCnt="3" custScaleX="101494" custLinFactNeighborX="1279" custLinFactNeighborY="-2612"/>
      <dgm:spPr/>
      <dgm:t>
        <a:bodyPr/>
        <a:lstStyle/>
        <a:p>
          <a:endParaRPr lang="ru-RU"/>
        </a:p>
      </dgm:t>
    </dgm:pt>
    <dgm:pt modelId="{3BE74454-EDFE-43B2-93A6-303E828B06E4}" type="pres">
      <dgm:prSet presAssocID="{C77966B4-060D-46D4-8208-A68B5962C2F0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FE4BD1-FFAC-42BD-85F3-4C7210443FE9}" type="pres">
      <dgm:prSet presAssocID="{C77966B4-060D-46D4-8208-A68B5962C2F0}" presName="invisiNode" presStyleLbl="node1" presStyleIdx="2" presStyleCnt="3"/>
      <dgm:spPr/>
    </dgm:pt>
    <dgm:pt modelId="{82D204DA-00E0-4028-9824-479E60EB791C}" type="pres">
      <dgm:prSet presAssocID="{C77966B4-060D-46D4-8208-A68B5962C2F0}" presName="imagNode" presStyleLbl="fgImgPlace1" presStyleIdx="2" presStyleCnt="3" custScaleX="255560" custScaleY="167408" custLinFactNeighborX="-3940" custLinFactNeighborY="-846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84C5A24F-D540-4125-AE20-9D872E0F42E8}" type="presOf" srcId="{5A6149C1-A0DC-48FB-90FD-25406158D9A3}" destId="{69AF3F0F-8D65-415D-B1D1-80F85F5153D2}" srcOrd="1" destOrd="0" presId="urn:microsoft.com/office/officeart/2005/8/layout/hList7#1"/>
    <dgm:cxn modelId="{D2CA5F4F-A568-41D5-99C9-BC8DA54660E7}" type="presOf" srcId="{C77966B4-060D-46D4-8208-A68B5962C2F0}" destId="{E5F17399-5002-4847-921A-C7FEEB7D2B34}" srcOrd="0" destOrd="0" presId="urn:microsoft.com/office/officeart/2005/8/layout/hList7#1"/>
    <dgm:cxn modelId="{8D54092E-1D69-44A0-8301-3E8CC6E961FE}" type="presOf" srcId="{6688B201-DAAD-484B-8BF5-9F93C6097FA8}" destId="{9C2FF7CF-09E6-47BD-8050-7BDB5629608C}" srcOrd="1" destOrd="0" presId="urn:microsoft.com/office/officeart/2005/8/layout/hList7#1"/>
    <dgm:cxn modelId="{5D5DA51B-F7B8-4F13-9639-30774438A84C}" type="presOf" srcId="{031C6094-A2FD-4282-8471-61A66798ED59}" destId="{B739469E-5DF3-4BEB-A18F-EDD1C7B145EB}" srcOrd="0" destOrd="0" presId="urn:microsoft.com/office/officeart/2005/8/layout/hList7#1"/>
    <dgm:cxn modelId="{C5A0A5CD-E9E6-4DB7-83BD-C66BF2E9D8D3}" type="presOf" srcId="{221B819C-58D5-460E-BCB8-38ABC192974C}" destId="{79459EA1-1859-4A44-9516-6A753EAAB820}" srcOrd="0" destOrd="0" presId="urn:microsoft.com/office/officeart/2005/8/layout/hList7#1"/>
    <dgm:cxn modelId="{41808373-1F32-4412-86BE-9AAC0C7CA763}" srcId="{221B819C-58D5-460E-BCB8-38ABC192974C}" destId="{C77966B4-060D-46D4-8208-A68B5962C2F0}" srcOrd="2" destOrd="0" parTransId="{86808DBA-425E-49B7-A8D1-3DB80D7D7603}" sibTransId="{AC731DD0-D2A2-4960-BDE4-829102248197}"/>
    <dgm:cxn modelId="{4BC0C0F0-DDF2-4246-9D27-9E7AEF26987F}" srcId="{221B819C-58D5-460E-BCB8-38ABC192974C}" destId="{5A6149C1-A0DC-48FB-90FD-25406158D9A3}" srcOrd="0" destOrd="0" parTransId="{CE672805-AFCD-4F61-BA2A-6B9035A19422}" sibTransId="{99789E22-C755-404F-AA10-1C597813AC4A}"/>
    <dgm:cxn modelId="{D2134D14-F706-4FE3-89DB-02E8A0E36611}" type="presOf" srcId="{99789E22-C755-404F-AA10-1C597813AC4A}" destId="{AF9243E1-CA98-4DFB-8FB3-76FC8F8FAA95}" srcOrd="0" destOrd="0" presId="urn:microsoft.com/office/officeart/2005/8/layout/hList7#1"/>
    <dgm:cxn modelId="{630EE7EE-8007-4308-83AC-1DA9EDA82444}" srcId="{221B819C-58D5-460E-BCB8-38ABC192974C}" destId="{6688B201-DAAD-484B-8BF5-9F93C6097FA8}" srcOrd="1" destOrd="0" parTransId="{AD243D17-7C40-42D0-B702-D12ED3CD1336}" sibTransId="{031C6094-A2FD-4282-8471-61A66798ED59}"/>
    <dgm:cxn modelId="{EA8AC166-9D01-486C-BBB9-D71996C7C6B4}" type="presOf" srcId="{6688B201-DAAD-484B-8BF5-9F93C6097FA8}" destId="{60EE2BB7-9686-4F5D-8928-FAC2DD822385}" srcOrd="0" destOrd="0" presId="urn:microsoft.com/office/officeart/2005/8/layout/hList7#1"/>
    <dgm:cxn modelId="{4798210D-65AE-4DD0-B9F0-847A01FD988C}" type="presOf" srcId="{5A6149C1-A0DC-48FB-90FD-25406158D9A3}" destId="{E9DD4503-BA3B-4DE1-BFD1-F2C95F358BC1}" srcOrd="0" destOrd="0" presId="urn:microsoft.com/office/officeart/2005/8/layout/hList7#1"/>
    <dgm:cxn modelId="{533805BC-8459-4263-AFCD-8D5B77C37668}" type="presOf" srcId="{C77966B4-060D-46D4-8208-A68B5962C2F0}" destId="{3BE74454-EDFE-43B2-93A6-303E828B06E4}" srcOrd="1" destOrd="0" presId="urn:microsoft.com/office/officeart/2005/8/layout/hList7#1"/>
    <dgm:cxn modelId="{39E1AF0A-A43B-4EB9-8AD4-DB1DF327622A}" type="presParOf" srcId="{79459EA1-1859-4A44-9516-6A753EAAB820}" destId="{3570598F-B2D0-46D0-B68F-3B9F26197BCF}" srcOrd="0" destOrd="0" presId="urn:microsoft.com/office/officeart/2005/8/layout/hList7#1"/>
    <dgm:cxn modelId="{BAF0130A-08EA-4F07-BA13-C5477EB42435}" type="presParOf" srcId="{79459EA1-1859-4A44-9516-6A753EAAB820}" destId="{3EBDC75C-F01E-4224-B176-BA74A68CB1A1}" srcOrd="1" destOrd="0" presId="urn:microsoft.com/office/officeart/2005/8/layout/hList7#1"/>
    <dgm:cxn modelId="{1FC78E01-F03F-4243-9566-6596917BD493}" type="presParOf" srcId="{3EBDC75C-F01E-4224-B176-BA74A68CB1A1}" destId="{2D641385-7766-4B7E-97CC-952E555FF355}" srcOrd="0" destOrd="0" presId="urn:microsoft.com/office/officeart/2005/8/layout/hList7#1"/>
    <dgm:cxn modelId="{3029C565-6312-4502-8D05-11807EF16B20}" type="presParOf" srcId="{2D641385-7766-4B7E-97CC-952E555FF355}" destId="{E9DD4503-BA3B-4DE1-BFD1-F2C95F358BC1}" srcOrd="0" destOrd="0" presId="urn:microsoft.com/office/officeart/2005/8/layout/hList7#1"/>
    <dgm:cxn modelId="{40D93065-20CB-4284-8CC3-11FB78A4D114}" type="presParOf" srcId="{2D641385-7766-4B7E-97CC-952E555FF355}" destId="{69AF3F0F-8D65-415D-B1D1-80F85F5153D2}" srcOrd="1" destOrd="0" presId="urn:microsoft.com/office/officeart/2005/8/layout/hList7#1"/>
    <dgm:cxn modelId="{896F6FE1-3A6D-4C0F-86BE-DB3AD8E4EFBF}" type="presParOf" srcId="{2D641385-7766-4B7E-97CC-952E555FF355}" destId="{67361F71-CBB6-4E85-A083-27F786CAD351}" srcOrd="2" destOrd="0" presId="urn:microsoft.com/office/officeart/2005/8/layout/hList7#1"/>
    <dgm:cxn modelId="{08556572-E69F-4D1A-8849-412D53594F75}" type="presParOf" srcId="{2D641385-7766-4B7E-97CC-952E555FF355}" destId="{4329EC61-C4CF-4E67-8CC8-D522FCCC598C}" srcOrd="3" destOrd="0" presId="urn:microsoft.com/office/officeart/2005/8/layout/hList7#1"/>
    <dgm:cxn modelId="{C7D77BFB-858F-4DDA-8A5C-C56204406A58}" type="presParOf" srcId="{3EBDC75C-F01E-4224-B176-BA74A68CB1A1}" destId="{AF9243E1-CA98-4DFB-8FB3-76FC8F8FAA95}" srcOrd="1" destOrd="0" presId="urn:microsoft.com/office/officeart/2005/8/layout/hList7#1"/>
    <dgm:cxn modelId="{E3679F0F-C177-44EF-9DD2-9644E3C08FF7}" type="presParOf" srcId="{3EBDC75C-F01E-4224-B176-BA74A68CB1A1}" destId="{ADAC4A2E-52F3-43D6-B884-635E94ABE3B3}" srcOrd="2" destOrd="0" presId="urn:microsoft.com/office/officeart/2005/8/layout/hList7#1"/>
    <dgm:cxn modelId="{879FCF52-5D07-4509-A7A6-7E5C31EE4C91}" type="presParOf" srcId="{ADAC4A2E-52F3-43D6-B884-635E94ABE3B3}" destId="{60EE2BB7-9686-4F5D-8928-FAC2DD822385}" srcOrd="0" destOrd="0" presId="urn:microsoft.com/office/officeart/2005/8/layout/hList7#1"/>
    <dgm:cxn modelId="{AD768D13-EF9B-4C36-B773-1CB333BB7123}" type="presParOf" srcId="{ADAC4A2E-52F3-43D6-B884-635E94ABE3B3}" destId="{9C2FF7CF-09E6-47BD-8050-7BDB5629608C}" srcOrd="1" destOrd="0" presId="urn:microsoft.com/office/officeart/2005/8/layout/hList7#1"/>
    <dgm:cxn modelId="{F4CA7C4A-0491-431F-ABCC-CDA700C81580}" type="presParOf" srcId="{ADAC4A2E-52F3-43D6-B884-635E94ABE3B3}" destId="{C1C2A334-BA86-43B7-84E7-66882D2CC67C}" srcOrd="2" destOrd="0" presId="urn:microsoft.com/office/officeart/2005/8/layout/hList7#1"/>
    <dgm:cxn modelId="{2D896B8E-ED32-43C7-9AFB-9CEE50133E14}" type="presParOf" srcId="{ADAC4A2E-52F3-43D6-B884-635E94ABE3B3}" destId="{5A4F8E9D-CFD2-4EE0-AA5D-41A126C625F4}" srcOrd="3" destOrd="0" presId="urn:microsoft.com/office/officeart/2005/8/layout/hList7#1"/>
    <dgm:cxn modelId="{81D386F3-A1C8-4E80-B54F-2603FCA7F9BF}" type="presParOf" srcId="{3EBDC75C-F01E-4224-B176-BA74A68CB1A1}" destId="{B739469E-5DF3-4BEB-A18F-EDD1C7B145EB}" srcOrd="3" destOrd="0" presId="urn:microsoft.com/office/officeart/2005/8/layout/hList7#1"/>
    <dgm:cxn modelId="{7403AE53-74C8-484B-A451-4F00D6BA3219}" type="presParOf" srcId="{3EBDC75C-F01E-4224-B176-BA74A68CB1A1}" destId="{532D1C65-2A21-4F98-B995-095E9D366C06}" srcOrd="4" destOrd="0" presId="urn:microsoft.com/office/officeart/2005/8/layout/hList7#1"/>
    <dgm:cxn modelId="{BD8C1900-4A24-4125-880A-278070D56481}" type="presParOf" srcId="{532D1C65-2A21-4F98-B995-095E9D366C06}" destId="{E5F17399-5002-4847-921A-C7FEEB7D2B34}" srcOrd="0" destOrd="0" presId="urn:microsoft.com/office/officeart/2005/8/layout/hList7#1"/>
    <dgm:cxn modelId="{47134C37-7F0F-4C0D-93F9-9239700D6F69}" type="presParOf" srcId="{532D1C65-2A21-4F98-B995-095E9D366C06}" destId="{3BE74454-EDFE-43B2-93A6-303E828B06E4}" srcOrd="1" destOrd="0" presId="urn:microsoft.com/office/officeart/2005/8/layout/hList7#1"/>
    <dgm:cxn modelId="{7C6B1A9D-C3F6-4428-9C97-CF05C1B47647}" type="presParOf" srcId="{532D1C65-2A21-4F98-B995-095E9D366C06}" destId="{4CFE4BD1-FFAC-42BD-85F3-4C7210443FE9}" srcOrd="2" destOrd="0" presId="urn:microsoft.com/office/officeart/2005/8/layout/hList7#1"/>
    <dgm:cxn modelId="{3BABB9EE-7BAB-4953-926B-F79DA746426B}" type="presParOf" srcId="{532D1C65-2A21-4F98-B995-095E9D366C06}" destId="{82D204DA-00E0-4028-9824-479E60EB791C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5CE00F-35B3-42E8-819F-608935CD8429}" type="doc">
      <dgm:prSet loTypeId="urn:microsoft.com/office/officeart/2005/8/layout/hList7#2" loCatId="list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ru-RU"/>
        </a:p>
      </dgm:t>
    </dgm:pt>
    <dgm:pt modelId="{2BB552CB-5989-488E-B799-C75FE5790DF1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ООО «ДЭКО» – производство краски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F638F416-ECF1-4421-9E6E-B70D219D4DD7}" type="parTrans" cxnId="{E4EBA785-491B-439E-BF37-2CDE1AEE0EB1}">
      <dgm:prSet/>
      <dgm:spPr/>
      <dgm:t>
        <a:bodyPr/>
        <a:lstStyle/>
        <a:p>
          <a:endParaRPr lang="ru-RU"/>
        </a:p>
      </dgm:t>
    </dgm:pt>
    <dgm:pt modelId="{3311F878-9E9B-495E-B343-2BBBCE29B49A}" type="sibTrans" cxnId="{E4EBA785-491B-439E-BF37-2CDE1AEE0EB1}">
      <dgm:prSet/>
      <dgm:spPr/>
      <dgm:t>
        <a:bodyPr/>
        <a:lstStyle/>
        <a:p>
          <a:endParaRPr lang="ru-RU"/>
        </a:p>
      </dgm:t>
    </dgm:pt>
    <dgm:pt modelId="{566B905D-3EC8-4520-933B-EABAFAAA05C3}">
      <dgm:prSet phldrT="[Текст]" custT="1"/>
      <dgm:spPr/>
      <dgm:t>
        <a:bodyPr/>
        <a:lstStyle/>
        <a:p>
          <a:endParaRPr lang="ru-RU" sz="14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Семейная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миниферма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на 36 свиноматок ИП  ГКФХ «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Грузнова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О.Г» 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209D65E4-6B11-4137-A70F-5C791BC99363}" type="parTrans" cxnId="{7B8517F8-E703-4FE6-B322-F8C017A47F41}">
      <dgm:prSet/>
      <dgm:spPr/>
      <dgm:t>
        <a:bodyPr/>
        <a:lstStyle/>
        <a:p>
          <a:endParaRPr lang="ru-RU"/>
        </a:p>
      </dgm:t>
    </dgm:pt>
    <dgm:pt modelId="{7C097844-27DE-4083-AEB7-F97F649781A7}" type="sibTrans" cxnId="{7B8517F8-E703-4FE6-B322-F8C017A47F41}">
      <dgm:prSet/>
      <dgm:spPr/>
      <dgm:t>
        <a:bodyPr/>
        <a:lstStyle/>
        <a:p>
          <a:endParaRPr lang="ru-RU"/>
        </a:p>
      </dgm:t>
    </dgm:pt>
    <dgm:pt modelId="{7F4E0C8E-7724-4B08-BC4D-10D71707C61F}" type="pres">
      <dgm:prSet presAssocID="{6E5CE00F-35B3-42E8-819F-608935CD842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E55607-7C1D-45A5-9447-EBD3D868D251}" type="pres">
      <dgm:prSet presAssocID="{6E5CE00F-35B3-42E8-819F-608935CD8429}" presName="fgShape" presStyleLbl="fgShp" presStyleIdx="0" presStyleCnt="1" custLinFactNeighborX="-728" custLinFactNeighborY="11474"/>
      <dgm:spPr/>
    </dgm:pt>
    <dgm:pt modelId="{316BA64E-6590-4916-9CA8-CF49C309EDF3}" type="pres">
      <dgm:prSet presAssocID="{6E5CE00F-35B3-42E8-819F-608935CD8429}" presName="linComp" presStyleCnt="0"/>
      <dgm:spPr/>
    </dgm:pt>
    <dgm:pt modelId="{C3B9E599-871E-4BDB-BF13-AF439951913E}" type="pres">
      <dgm:prSet presAssocID="{2BB552CB-5989-488E-B799-C75FE5790DF1}" presName="compNode" presStyleCnt="0"/>
      <dgm:spPr/>
    </dgm:pt>
    <dgm:pt modelId="{0D8566BE-2786-4A47-9E1C-6087B6A37BDB}" type="pres">
      <dgm:prSet presAssocID="{2BB552CB-5989-488E-B799-C75FE5790DF1}" presName="bkgdShape" presStyleLbl="node1" presStyleIdx="0" presStyleCnt="2" custScaleX="90453"/>
      <dgm:spPr/>
      <dgm:t>
        <a:bodyPr/>
        <a:lstStyle/>
        <a:p>
          <a:endParaRPr lang="ru-RU"/>
        </a:p>
      </dgm:t>
    </dgm:pt>
    <dgm:pt modelId="{C87E57A8-88D2-41C9-ADE8-9E6BD9998669}" type="pres">
      <dgm:prSet presAssocID="{2BB552CB-5989-488E-B799-C75FE5790DF1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CEAEC6-4C5A-4842-95BB-6A3275FF3974}" type="pres">
      <dgm:prSet presAssocID="{2BB552CB-5989-488E-B799-C75FE5790DF1}" presName="invisiNode" presStyleLbl="node1" presStyleIdx="0" presStyleCnt="2"/>
      <dgm:spPr/>
    </dgm:pt>
    <dgm:pt modelId="{2524B903-C1FF-47EF-89C5-9C8C4526EB7C}" type="pres">
      <dgm:prSet presAssocID="{2BB552CB-5989-488E-B799-C75FE5790DF1}" presName="imagNode" presStyleLbl="fgImgPlace1" presStyleIdx="0" presStyleCnt="2" custScaleX="230300" custScaleY="15480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C3D5A73-05DF-48BB-8D7B-00F0930A93CB}" type="pres">
      <dgm:prSet presAssocID="{3311F878-9E9B-495E-B343-2BBBCE29B49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0F82F8B-2D55-43EF-AFCD-993A13741502}" type="pres">
      <dgm:prSet presAssocID="{566B905D-3EC8-4520-933B-EABAFAAA05C3}" presName="compNode" presStyleCnt="0"/>
      <dgm:spPr/>
    </dgm:pt>
    <dgm:pt modelId="{EEC393A4-5963-49B9-AA1E-C5AA49858945}" type="pres">
      <dgm:prSet presAssocID="{566B905D-3EC8-4520-933B-EABAFAAA05C3}" presName="bkgdShape" presStyleLbl="node1" presStyleIdx="1" presStyleCnt="2"/>
      <dgm:spPr/>
      <dgm:t>
        <a:bodyPr/>
        <a:lstStyle/>
        <a:p>
          <a:endParaRPr lang="ru-RU"/>
        </a:p>
      </dgm:t>
    </dgm:pt>
    <dgm:pt modelId="{1F064A8A-2575-4FBD-8887-D08395807D30}" type="pres">
      <dgm:prSet presAssocID="{566B905D-3EC8-4520-933B-EABAFAAA05C3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9FEE0-7547-4F22-8BDE-F407080F2436}" type="pres">
      <dgm:prSet presAssocID="{566B905D-3EC8-4520-933B-EABAFAAA05C3}" presName="invisiNode" presStyleLbl="node1" presStyleIdx="1" presStyleCnt="2"/>
      <dgm:spPr/>
    </dgm:pt>
    <dgm:pt modelId="{A2E3280C-5239-4A01-96EB-3F0726E6A52F}" type="pres">
      <dgm:prSet presAssocID="{566B905D-3EC8-4520-933B-EABAFAAA05C3}" presName="imagNode" presStyleLbl="fgImgPlace1" presStyleIdx="1" presStyleCnt="2" custScaleX="243874" custScaleY="15480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7B8517F8-E703-4FE6-B322-F8C017A47F41}" srcId="{6E5CE00F-35B3-42E8-819F-608935CD8429}" destId="{566B905D-3EC8-4520-933B-EABAFAAA05C3}" srcOrd="1" destOrd="0" parTransId="{209D65E4-6B11-4137-A70F-5C791BC99363}" sibTransId="{7C097844-27DE-4083-AEB7-F97F649781A7}"/>
    <dgm:cxn modelId="{0A4330FD-A7C2-415E-9CC0-927A30DB9BCE}" type="presOf" srcId="{6E5CE00F-35B3-42E8-819F-608935CD8429}" destId="{7F4E0C8E-7724-4B08-BC4D-10D71707C61F}" srcOrd="0" destOrd="0" presId="urn:microsoft.com/office/officeart/2005/8/layout/hList7#2"/>
    <dgm:cxn modelId="{2871E946-DA27-4AE6-8D00-823FDFB207A1}" type="presOf" srcId="{566B905D-3EC8-4520-933B-EABAFAAA05C3}" destId="{EEC393A4-5963-49B9-AA1E-C5AA49858945}" srcOrd="0" destOrd="0" presId="urn:microsoft.com/office/officeart/2005/8/layout/hList7#2"/>
    <dgm:cxn modelId="{F744CD69-A14C-4562-A9CF-4410B34E402D}" type="presOf" srcId="{566B905D-3EC8-4520-933B-EABAFAAA05C3}" destId="{1F064A8A-2575-4FBD-8887-D08395807D30}" srcOrd="1" destOrd="0" presId="urn:microsoft.com/office/officeart/2005/8/layout/hList7#2"/>
    <dgm:cxn modelId="{B2102A59-3122-4008-9980-520985D9FF67}" type="presOf" srcId="{3311F878-9E9B-495E-B343-2BBBCE29B49A}" destId="{DC3D5A73-05DF-48BB-8D7B-00F0930A93CB}" srcOrd="0" destOrd="0" presId="urn:microsoft.com/office/officeart/2005/8/layout/hList7#2"/>
    <dgm:cxn modelId="{E4EBA785-491B-439E-BF37-2CDE1AEE0EB1}" srcId="{6E5CE00F-35B3-42E8-819F-608935CD8429}" destId="{2BB552CB-5989-488E-B799-C75FE5790DF1}" srcOrd="0" destOrd="0" parTransId="{F638F416-ECF1-4421-9E6E-B70D219D4DD7}" sibTransId="{3311F878-9E9B-495E-B343-2BBBCE29B49A}"/>
    <dgm:cxn modelId="{022FEF72-4519-4EB2-A483-C820C9770624}" type="presOf" srcId="{2BB552CB-5989-488E-B799-C75FE5790DF1}" destId="{C87E57A8-88D2-41C9-ADE8-9E6BD9998669}" srcOrd="1" destOrd="0" presId="urn:microsoft.com/office/officeart/2005/8/layout/hList7#2"/>
    <dgm:cxn modelId="{1F625AF1-B30A-4A7B-892D-7B0B508E6769}" type="presOf" srcId="{2BB552CB-5989-488E-B799-C75FE5790DF1}" destId="{0D8566BE-2786-4A47-9E1C-6087B6A37BDB}" srcOrd="0" destOrd="0" presId="urn:microsoft.com/office/officeart/2005/8/layout/hList7#2"/>
    <dgm:cxn modelId="{4B5EA7B2-5457-4F18-8A02-A11FFDCE9A6F}" type="presParOf" srcId="{7F4E0C8E-7724-4B08-BC4D-10D71707C61F}" destId="{2EE55607-7C1D-45A5-9447-EBD3D868D251}" srcOrd="0" destOrd="0" presId="urn:microsoft.com/office/officeart/2005/8/layout/hList7#2"/>
    <dgm:cxn modelId="{4A3B520B-6487-4D36-B91B-D12A57EDA812}" type="presParOf" srcId="{7F4E0C8E-7724-4B08-BC4D-10D71707C61F}" destId="{316BA64E-6590-4916-9CA8-CF49C309EDF3}" srcOrd="1" destOrd="0" presId="urn:microsoft.com/office/officeart/2005/8/layout/hList7#2"/>
    <dgm:cxn modelId="{CBCB6040-619A-419D-9D5F-E18C891638CD}" type="presParOf" srcId="{316BA64E-6590-4916-9CA8-CF49C309EDF3}" destId="{C3B9E599-871E-4BDB-BF13-AF439951913E}" srcOrd="0" destOrd="0" presId="urn:microsoft.com/office/officeart/2005/8/layout/hList7#2"/>
    <dgm:cxn modelId="{695FCDC8-C553-437C-8142-F9A74BFB990E}" type="presParOf" srcId="{C3B9E599-871E-4BDB-BF13-AF439951913E}" destId="{0D8566BE-2786-4A47-9E1C-6087B6A37BDB}" srcOrd="0" destOrd="0" presId="urn:microsoft.com/office/officeart/2005/8/layout/hList7#2"/>
    <dgm:cxn modelId="{EAE6C90E-B48D-47AB-854C-A7D3FDB57F0C}" type="presParOf" srcId="{C3B9E599-871E-4BDB-BF13-AF439951913E}" destId="{C87E57A8-88D2-41C9-ADE8-9E6BD9998669}" srcOrd="1" destOrd="0" presId="urn:microsoft.com/office/officeart/2005/8/layout/hList7#2"/>
    <dgm:cxn modelId="{F8A37624-0572-421D-B3F6-7AC7A753967F}" type="presParOf" srcId="{C3B9E599-871E-4BDB-BF13-AF439951913E}" destId="{64CEAEC6-4C5A-4842-95BB-6A3275FF3974}" srcOrd="2" destOrd="0" presId="urn:microsoft.com/office/officeart/2005/8/layout/hList7#2"/>
    <dgm:cxn modelId="{50AD25D8-66D1-4E62-A723-45F9D781E8A9}" type="presParOf" srcId="{C3B9E599-871E-4BDB-BF13-AF439951913E}" destId="{2524B903-C1FF-47EF-89C5-9C8C4526EB7C}" srcOrd="3" destOrd="0" presId="urn:microsoft.com/office/officeart/2005/8/layout/hList7#2"/>
    <dgm:cxn modelId="{0579BF4C-AC74-40B2-A8A8-E2DE50B2C72C}" type="presParOf" srcId="{316BA64E-6590-4916-9CA8-CF49C309EDF3}" destId="{DC3D5A73-05DF-48BB-8D7B-00F0930A93CB}" srcOrd="1" destOrd="0" presId="urn:microsoft.com/office/officeart/2005/8/layout/hList7#2"/>
    <dgm:cxn modelId="{ADDB5422-4A8F-4384-BFAA-9FA7303AF621}" type="presParOf" srcId="{316BA64E-6590-4916-9CA8-CF49C309EDF3}" destId="{30F82F8B-2D55-43EF-AFCD-993A13741502}" srcOrd="2" destOrd="0" presId="urn:microsoft.com/office/officeart/2005/8/layout/hList7#2"/>
    <dgm:cxn modelId="{8DF62AE6-AB49-4B94-8F40-50A78F8E8BE5}" type="presParOf" srcId="{30F82F8B-2D55-43EF-AFCD-993A13741502}" destId="{EEC393A4-5963-49B9-AA1E-C5AA49858945}" srcOrd="0" destOrd="0" presId="urn:microsoft.com/office/officeart/2005/8/layout/hList7#2"/>
    <dgm:cxn modelId="{E09EBA22-423B-40F0-80C7-C8404B6EFC22}" type="presParOf" srcId="{30F82F8B-2D55-43EF-AFCD-993A13741502}" destId="{1F064A8A-2575-4FBD-8887-D08395807D30}" srcOrd="1" destOrd="0" presId="urn:microsoft.com/office/officeart/2005/8/layout/hList7#2"/>
    <dgm:cxn modelId="{787663E8-2BD3-4E14-B34D-D65CEB84736C}" type="presParOf" srcId="{30F82F8B-2D55-43EF-AFCD-993A13741502}" destId="{2949FEE0-7547-4F22-8BDE-F407080F2436}" srcOrd="2" destOrd="0" presId="urn:microsoft.com/office/officeart/2005/8/layout/hList7#2"/>
    <dgm:cxn modelId="{46CEF5B8-58AD-4F0D-9550-95B4675200B7}" type="presParOf" srcId="{30F82F8B-2D55-43EF-AFCD-993A13741502}" destId="{A2E3280C-5239-4A01-96EB-3F0726E6A52F}" srcOrd="3" destOrd="0" presId="urn:microsoft.com/office/officeart/2005/8/layout/hList7#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21B819C-58D5-460E-BCB8-38ABC192974C}" type="doc">
      <dgm:prSet loTypeId="urn:microsoft.com/office/officeart/2005/8/layout/hList7#3" loCatId="list" qsTypeId="urn:microsoft.com/office/officeart/2005/8/quickstyle/simple1#9" qsCatId="simple" csTypeId="urn:microsoft.com/office/officeart/2005/8/colors/accent1_2#9" csCatId="accent1" phldr="1"/>
      <dgm:spPr/>
      <dgm:t>
        <a:bodyPr/>
        <a:lstStyle/>
        <a:p>
          <a:endParaRPr lang="ru-RU"/>
        </a:p>
      </dgm:t>
    </dgm:pt>
    <dgm:pt modelId="{5A6149C1-A0DC-48FB-90FD-25406158D9A3}">
      <dgm:prSet phldrT="[Текст]" custT="1"/>
      <dgm:spPr/>
      <dgm:t>
        <a:bodyPr/>
        <a:lstStyle/>
        <a:p>
          <a:endParaRPr lang="ru-RU" sz="1000" dirty="0" smtClean="0"/>
        </a:p>
        <a:p>
          <a:endParaRPr lang="ru-RU" sz="12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Производство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бутилированной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воды «Мордовская ключевая»,производство более 2 млн. литров в год. с.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Ломаты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CE672805-AFCD-4F61-BA2A-6B9035A19422}" type="parTrans" cxnId="{4BC0C0F0-DDF2-4246-9D27-9E7AEF26987F}">
      <dgm:prSet/>
      <dgm:spPr/>
      <dgm:t>
        <a:bodyPr/>
        <a:lstStyle/>
        <a:p>
          <a:endParaRPr lang="ru-RU"/>
        </a:p>
      </dgm:t>
    </dgm:pt>
    <dgm:pt modelId="{99789E22-C755-404F-AA10-1C597813AC4A}" type="sibTrans" cxnId="{4BC0C0F0-DDF2-4246-9D27-9E7AEF26987F}">
      <dgm:prSet/>
      <dgm:spPr/>
      <dgm:t>
        <a:bodyPr/>
        <a:lstStyle/>
        <a:p>
          <a:endParaRPr lang="ru-RU"/>
        </a:p>
      </dgm:t>
    </dgm:pt>
    <dgm:pt modelId="{6688B201-DAAD-484B-8BF5-9F93C6097FA8}">
      <dgm:prSet phldrT="[Текст]" custT="1"/>
      <dgm:spPr/>
      <dgm:t>
        <a:bodyPr/>
        <a:lstStyle/>
        <a:p>
          <a:endParaRPr lang="ru-RU" sz="900" dirty="0" smtClean="0"/>
        </a:p>
        <a:p>
          <a:endParaRPr lang="ru-RU" sz="900" dirty="0" smtClean="0"/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Крахмальный завод, производство ЭКР, картофельного и кукурузного крахмала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D243D17-7C40-42D0-B702-D12ED3CD1336}" type="parTrans" cxnId="{630EE7EE-8007-4308-83AC-1DA9EDA82444}">
      <dgm:prSet/>
      <dgm:spPr/>
      <dgm:t>
        <a:bodyPr/>
        <a:lstStyle/>
        <a:p>
          <a:endParaRPr lang="ru-RU"/>
        </a:p>
      </dgm:t>
    </dgm:pt>
    <dgm:pt modelId="{031C6094-A2FD-4282-8471-61A66798ED59}" type="sibTrans" cxnId="{630EE7EE-8007-4308-83AC-1DA9EDA82444}">
      <dgm:prSet/>
      <dgm:spPr/>
      <dgm:t>
        <a:bodyPr/>
        <a:lstStyle/>
        <a:p>
          <a:endParaRPr lang="ru-RU"/>
        </a:p>
      </dgm:t>
    </dgm:pt>
    <dgm:pt modelId="{79459EA1-1859-4A44-9516-6A753EAAB820}" type="pres">
      <dgm:prSet presAssocID="{221B819C-58D5-460E-BCB8-38ABC192974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70598F-B2D0-46D0-B68F-3B9F26197BCF}" type="pres">
      <dgm:prSet presAssocID="{221B819C-58D5-460E-BCB8-38ABC192974C}" presName="fgShape" presStyleLbl="fgShp" presStyleIdx="0" presStyleCnt="1" custLinFactNeighborX="-1798" custLinFactNeighborY="979"/>
      <dgm:spPr/>
      <dgm:t>
        <a:bodyPr/>
        <a:lstStyle/>
        <a:p>
          <a:endParaRPr lang="ru-RU"/>
        </a:p>
      </dgm:t>
    </dgm:pt>
    <dgm:pt modelId="{3EBDC75C-F01E-4224-B176-BA74A68CB1A1}" type="pres">
      <dgm:prSet presAssocID="{221B819C-58D5-460E-BCB8-38ABC192974C}" presName="linComp" presStyleCnt="0"/>
      <dgm:spPr/>
      <dgm:t>
        <a:bodyPr/>
        <a:lstStyle/>
        <a:p>
          <a:endParaRPr lang="ru-RU"/>
        </a:p>
      </dgm:t>
    </dgm:pt>
    <dgm:pt modelId="{2D641385-7766-4B7E-97CC-952E555FF355}" type="pres">
      <dgm:prSet presAssocID="{5A6149C1-A0DC-48FB-90FD-25406158D9A3}" presName="compNode" presStyleCnt="0"/>
      <dgm:spPr/>
      <dgm:t>
        <a:bodyPr/>
        <a:lstStyle/>
        <a:p>
          <a:endParaRPr lang="ru-RU"/>
        </a:p>
      </dgm:t>
    </dgm:pt>
    <dgm:pt modelId="{E9DD4503-BA3B-4DE1-BFD1-F2C95F358BC1}" type="pres">
      <dgm:prSet presAssocID="{5A6149C1-A0DC-48FB-90FD-25406158D9A3}" presName="bkgdShape" presStyleLbl="node1" presStyleIdx="0" presStyleCnt="2" custScaleX="216966" custScaleY="100000" custLinFactNeighborX="-11338" custLinFactNeighborY="-14058"/>
      <dgm:spPr/>
      <dgm:t>
        <a:bodyPr/>
        <a:lstStyle/>
        <a:p>
          <a:endParaRPr lang="ru-RU"/>
        </a:p>
      </dgm:t>
    </dgm:pt>
    <dgm:pt modelId="{69AF3F0F-8D65-415D-B1D1-80F85F5153D2}" type="pres">
      <dgm:prSet presAssocID="{5A6149C1-A0DC-48FB-90FD-25406158D9A3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361F71-CBB6-4E85-A083-27F786CAD351}" type="pres">
      <dgm:prSet presAssocID="{5A6149C1-A0DC-48FB-90FD-25406158D9A3}" presName="invisiNode" presStyleLbl="node1" presStyleIdx="0" presStyleCnt="2"/>
      <dgm:spPr/>
      <dgm:t>
        <a:bodyPr/>
        <a:lstStyle/>
        <a:p>
          <a:endParaRPr lang="ru-RU"/>
        </a:p>
      </dgm:t>
    </dgm:pt>
    <dgm:pt modelId="{4329EC61-C4CF-4E67-8CC8-D522FCCC598C}" type="pres">
      <dgm:prSet presAssocID="{5A6149C1-A0DC-48FB-90FD-25406158D9A3}" presName="imagNode" presStyleLbl="fgImgPlace1" presStyleIdx="0" presStyleCnt="2" custAng="16352097" custFlipVert="0" custFlipHor="1" custScaleX="170482" custScaleY="149242" custLinFactNeighborX="2220" custLinFactNeighborY="-1133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F9243E1-CA98-4DFB-8FB3-76FC8F8FAA95}" type="pres">
      <dgm:prSet presAssocID="{99789E22-C755-404F-AA10-1C597813AC4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DAC4A2E-52F3-43D6-B884-635E94ABE3B3}" type="pres">
      <dgm:prSet presAssocID="{6688B201-DAAD-484B-8BF5-9F93C6097FA8}" presName="compNode" presStyleCnt="0"/>
      <dgm:spPr/>
      <dgm:t>
        <a:bodyPr/>
        <a:lstStyle/>
        <a:p>
          <a:endParaRPr lang="ru-RU"/>
        </a:p>
      </dgm:t>
    </dgm:pt>
    <dgm:pt modelId="{60EE2BB7-9686-4F5D-8928-FAC2DD822385}" type="pres">
      <dgm:prSet presAssocID="{6688B201-DAAD-484B-8BF5-9F93C6097FA8}" presName="bkgdShape" presStyleLbl="node1" presStyleIdx="1" presStyleCnt="2" custScaleX="222297" custScaleY="100000" custLinFactNeighborX="-6028" custLinFactNeighborY="-895"/>
      <dgm:spPr/>
      <dgm:t>
        <a:bodyPr/>
        <a:lstStyle/>
        <a:p>
          <a:endParaRPr lang="ru-RU"/>
        </a:p>
      </dgm:t>
    </dgm:pt>
    <dgm:pt modelId="{9C2FF7CF-09E6-47BD-8050-7BDB5629608C}" type="pres">
      <dgm:prSet presAssocID="{6688B201-DAAD-484B-8BF5-9F93C6097FA8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2A334-BA86-43B7-84E7-66882D2CC67C}" type="pres">
      <dgm:prSet presAssocID="{6688B201-DAAD-484B-8BF5-9F93C6097FA8}" presName="invisiNode" presStyleLbl="node1" presStyleIdx="1" presStyleCnt="2"/>
      <dgm:spPr/>
      <dgm:t>
        <a:bodyPr/>
        <a:lstStyle/>
        <a:p>
          <a:endParaRPr lang="ru-RU"/>
        </a:p>
      </dgm:t>
    </dgm:pt>
    <dgm:pt modelId="{5A4F8E9D-CFD2-4EE0-AA5D-41A126C625F4}" type="pres">
      <dgm:prSet presAssocID="{6688B201-DAAD-484B-8BF5-9F93C6097FA8}" presName="imagNode" presStyleLbl="fgImgPlace1" presStyleIdx="1" presStyleCnt="2" custScaleX="243075" custScaleY="154380" custLinFactNeighborX="197" custLinFactNeighborY="12489"/>
      <dgm:spPr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ABFEAD0-69B6-4398-857E-CED64A411B67}" type="presOf" srcId="{5A6149C1-A0DC-48FB-90FD-25406158D9A3}" destId="{E9DD4503-BA3B-4DE1-BFD1-F2C95F358BC1}" srcOrd="0" destOrd="0" presId="urn:microsoft.com/office/officeart/2005/8/layout/hList7#3"/>
    <dgm:cxn modelId="{00D104B7-8C1C-4CD0-B4C3-CB48139943A9}" type="presOf" srcId="{6688B201-DAAD-484B-8BF5-9F93C6097FA8}" destId="{9C2FF7CF-09E6-47BD-8050-7BDB5629608C}" srcOrd="1" destOrd="0" presId="urn:microsoft.com/office/officeart/2005/8/layout/hList7#3"/>
    <dgm:cxn modelId="{4BC0C0F0-DDF2-4246-9D27-9E7AEF26987F}" srcId="{221B819C-58D5-460E-BCB8-38ABC192974C}" destId="{5A6149C1-A0DC-48FB-90FD-25406158D9A3}" srcOrd="0" destOrd="0" parTransId="{CE672805-AFCD-4F61-BA2A-6B9035A19422}" sibTransId="{99789E22-C755-404F-AA10-1C597813AC4A}"/>
    <dgm:cxn modelId="{630EE7EE-8007-4308-83AC-1DA9EDA82444}" srcId="{221B819C-58D5-460E-BCB8-38ABC192974C}" destId="{6688B201-DAAD-484B-8BF5-9F93C6097FA8}" srcOrd="1" destOrd="0" parTransId="{AD243D17-7C40-42D0-B702-D12ED3CD1336}" sibTransId="{031C6094-A2FD-4282-8471-61A66798ED59}"/>
    <dgm:cxn modelId="{7218C01C-EEFD-455F-8F33-16597D2AE4BC}" type="presOf" srcId="{5A6149C1-A0DC-48FB-90FD-25406158D9A3}" destId="{69AF3F0F-8D65-415D-B1D1-80F85F5153D2}" srcOrd="1" destOrd="0" presId="urn:microsoft.com/office/officeart/2005/8/layout/hList7#3"/>
    <dgm:cxn modelId="{498CFFB5-7A7B-4B31-A79D-DBF0703C41BE}" type="presOf" srcId="{221B819C-58D5-460E-BCB8-38ABC192974C}" destId="{79459EA1-1859-4A44-9516-6A753EAAB820}" srcOrd="0" destOrd="0" presId="urn:microsoft.com/office/officeart/2005/8/layout/hList7#3"/>
    <dgm:cxn modelId="{0A508263-3BBF-4E0B-9C79-E5958B7613FF}" type="presOf" srcId="{6688B201-DAAD-484B-8BF5-9F93C6097FA8}" destId="{60EE2BB7-9686-4F5D-8928-FAC2DD822385}" srcOrd="0" destOrd="0" presId="urn:microsoft.com/office/officeart/2005/8/layout/hList7#3"/>
    <dgm:cxn modelId="{8A242FBD-D9E2-46E6-9B95-8286F68B4795}" type="presOf" srcId="{99789E22-C755-404F-AA10-1C597813AC4A}" destId="{AF9243E1-CA98-4DFB-8FB3-76FC8F8FAA95}" srcOrd="0" destOrd="0" presId="urn:microsoft.com/office/officeart/2005/8/layout/hList7#3"/>
    <dgm:cxn modelId="{F6179856-8AE6-40D2-9F22-DDE67705F3B3}" type="presParOf" srcId="{79459EA1-1859-4A44-9516-6A753EAAB820}" destId="{3570598F-B2D0-46D0-B68F-3B9F26197BCF}" srcOrd="0" destOrd="0" presId="urn:microsoft.com/office/officeart/2005/8/layout/hList7#3"/>
    <dgm:cxn modelId="{9DC59B41-0447-4F22-AEB6-9FD74D3A4759}" type="presParOf" srcId="{79459EA1-1859-4A44-9516-6A753EAAB820}" destId="{3EBDC75C-F01E-4224-B176-BA74A68CB1A1}" srcOrd="1" destOrd="0" presId="urn:microsoft.com/office/officeart/2005/8/layout/hList7#3"/>
    <dgm:cxn modelId="{A2BD302B-8478-4EBC-BB53-8889E0909828}" type="presParOf" srcId="{3EBDC75C-F01E-4224-B176-BA74A68CB1A1}" destId="{2D641385-7766-4B7E-97CC-952E555FF355}" srcOrd="0" destOrd="0" presId="urn:microsoft.com/office/officeart/2005/8/layout/hList7#3"/>
    <dgm:cxn modelId="{E77F4E18-FF52-49C0-A201-722C64226E22}" type="presParOf" srcId="{2D641385-7766-4B7E-97CC-952E555FF355}" destId="{E9DD4503-BA3B-4DE1-BFD1-F2C95F358BC1}" srcOrd="0" destOrd="0" presId="urn:microsoft.com/office/officeart/2005/8/layout/hList7#3"/>
    <dgm:cxn modelId="{F5389005-504C-4368-B04A-312DF96C89E5}" type="presParOf" srcId="{2D641385-7766-4B7E-97CC-952E555FF355}" destId="{69AF3F0F-8D65-415D-B1D1-80F85F5153D2}" srcOrd="1" destOrd="0" presId="urn:microsoft.com/office/officeart/2005/8/layout/hList7#3"/>
    <dgm:cxn modelId="{CF0A4ED2-8F31-4008-85FD-130674B4A630}" type="presParOf" srcId="{2D641385-7766-4B7E-97CC-952E555FF355}" destId="{67361F71-CBB6-4E85-A083-27F786CAD351}" srcOrd="2" destOrd="0" presId="urn:microsoft.com/office/officeart/2005/8/layout/hList7#3"/>
    <dgm:cxn modelId="{DDE90B85-68CD-4400-AB95-662098CD66FE}" type="presParOf" srcId="{2D641385-7766-4B7E-97CC-952E555FF355}" destId="{4329EC61-C4CF-4E67-8CC8-D522FCCC598C}" srcOrd="3" destOrd="0" presId="urn:microsoft.com/office/officeart/2005/8/layout/hList7#3"/>
    <dgm:cxn modelId="{3828C0FC-73C3-4980-9B5B-569C4803DD7D}" type="presParOf" srcId="{3EBDC75C-F01E-4224-B176-BA74A68CB1A1}" destId="{AF9243E1-CA98-4DFB-8FB3-76FC8F8FAA95}" srcOrd="1" destOrd="0" presId="urn:microsoft.com/office/officeart/2005/8/layout/hList7#3"/>
    <dgm:cxn modelId="{9933307E-3C61-401C-9674-09A7B43B7846}" type="presParOf" srcId="{3EBDC75C-F01E-4224-B176-BA74A68CB1A1}" destId="{ADAC4A2E-52F3-43D6-B884-635E94ABE3B3}" srcOrd="2" destOrd="0" presId="urn:microsoft.com/office/officeart/2005/8/layout/hList7#3"/>
    <dgm:cxn modelId="{FA2DC10E-CF08-4917-80D6-2C8AD565A818}" type="presParOf" srcId="{ADAC4A2E-52F3-43D6-B884-635E94ABE3B3}" destId="{60EE2BB7-9686-4F5D-8928-FAC2DD822385}" srcOrd="0" destOrd="0" presId="urn:microsoft.com/office/officeart/2005/8/layout/hList7#3"/>
    <dgm:cxn modelId="{EC65ADF0-9F11-4BC6-A58F-DA407E481077}" type="presParOf" srcId="{ADAC4A2E-52F3-43D6-B884-635E94ABE3B3}" destId="{9C2FF7CF-09E6-47BD-8050-7BDB5629608C}" srcOrd="1" destOrd="0" presId="urn:microsoft.com/office/officeart/2005/8/layout/hList7#3"/>
    <dgm:cxn modelId="{BCED2DAB-1DE6-4E5F-BF4C-D70A576E1341}" type="presParOf" srcId="{ADAC4A2E-52F3-43D6-B884-635E94ABE3B3}" destId="{C1C2A334-BA86-43B7-84E7-66882D2CC67C}" srcOrd="2" destOrd="0" presId="urn:microsoft.com/office/officeart/2005/8/layout/hList7#3"/>
    <dgm:cxn modelId="{4BB5509E-CB64-4414-817C-88A3BD6D5937}" type="presParOf" srcId="{ADAC4A2E-52F3-43D6-B884-635E94ABE3B3}" destId="{5A4F8E9D-CFD2-4EE0-AA5D-41A126C625F4}" srcOrd="3" destOrd="0" presId="urn:microsoft.com/office/officeart/2005/8/layout/hList7#3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9625AC-B9E4-4DD3-AA31-AB9FBF3946AC}">
      <dsp:nvSpPr>
        <dsp:cNvPr id="0" name=""/>
        <dsp:cNvSpPr/>
      </dsp:nvSpPr>
      <dsp:spPr>
        <a:xfrm>
          <a:off x="960771" y="1326"/>
          <a:ext cx="1879665" cy="1403130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21920" rIns="40640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smtClean="0">
              <a:latin typeface="Cambria" panose="02040503050406030204" pitchFamily="18" charset="0"/>
            </a:rPr>
            <a:t>4905 </a:t>
          </a:r>
          <a:r>
            <a:rPr lang="ru-RU" sz="3200" kern="1200" dirty="0" smtClean="0">
              <a:latin typeface="Cambria" panose="02040503050406030204" pitchFamily="18" charset="0"/>
            </a:rPr>
            <a:t>чел.</a:t>
          </a:r>
          <a:endParaRPr lang="ru-RU" sz="3200" kern="1200" dirty="0">
            <a:latin typeface="Cambria" panose="02040503050406030204" pitchFamily="18" charset="0"/>
          </a:endParaRPr>
        </a:p>
      </dsp:txBody>
      <dsp:txXfrm>
        <a:off x="993648" y="34203"/>
        <a:ext cx="1813911" cy="1370253"/>
      </dsp:txXfrm>
    </dsp:sp>
    <dsp:sp modelId="{74BCE4B3-2372-471A-90AB-F30DBA9F1FD7}">
      <dsp:nvSpPr>
        <dsp:cNvPr id="0" name=""/>
        <dsp:cNvSpPr/>
      </dsp:nvSpPr>
      <dsp:spPr>
        <a:xfrm>
          <a:off x="960771" y="729252"/>
          <a:ext cx="1879665" cy="19537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0" rIns="2413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0" i="0" kern="1200" dirty="0" smtClean="0"/>
            <a:t>Лица трудоспособного возраста</a:t>
          </a:r>
          <a:endParaRPr lang="ru-RU" sz="1900" kern="1200" dirty="0"/>
        </a:p>
      </dsp:txBody>
      <dsp:txXfrm>
        <a:off x="960771" y="729252"/>
        <a:ext cx="1323707" cy="1953755"/>
      </dsp:txXfrm>
    </dsp:sp>
    <dsp:sp modelId="{847D5BA3-F0A3-470C-9ACF-DF0E0203279A}">
      <dsp:nvSpPr>
        <dsp:cNvPr id="0" name=""/>
        <dsp:cNvSpPr/>
      </dsp:nvSpPr>
      <dsp:spPr>
        <a:xfrm>
          <a:off x="2348106" y="1492346"/>
          <a:ext cx="657882" cy="65788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8AA3C-B3B7-468E-8FB4-AFA97E145C45}">
      <dsp:nvSpPr>
        <dsp:cNvPr id="0" name=""/>
        <dsp:cNvSpPr/>
      </dsp:nvSpPr>
      <dsp:spPr>
        <a:xfrm>
          <a:off x="3158521" y="2971"/>
          <a:ext cx="1879665" cy="1403130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21920" rIns="40640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smtClean="0">
              <a:latin typeface="Cambria" panose="02040503050406030204" pitchFamily="18" charset="0"/>
            </a:rPr>
            <a:t>1350 </a:t>
          </a:r>
          <a:r>
            <a:rPr lang="ru-RU" sz="3200" kern="1200" dirty="0" smtClean="0">
              <a:latin typeface="Cambria" panose="02040503050406030204" pitchFamily="18" charset="0"/>
            </a:rPr>
            <a:t>чел.</a:t>
          </a:r>
          <a:endParaRPr lang="ru-RU" sz="3200" kern="1200" dirty="0">
            <a:latin typeface="Cambria" panose="02040503050406030204" pitchFamily="18" charset="0"/>
          </a:endParaRPr>
        </a:p>
      </dsp:txBody>
      <dsp:txXfrm>
        <a:off x="3191398" y="35848"/>
        <a:ext cx="1813911" cy="1370253"/>
      </dsp:txXfrm>
    </dsp:sp>
    <dsp:sp modelId="{DC0049BD-E1BA-427A-93F1-AD206BBB8E0F}">
      <dsp:nvSpPr>
        <dsp:cNvPr id="0" name=""/>
        <dsp:cNvSpPr/>
      </dsp:nvSpPr>
      <dsp:spPr>
        <a:xfrm>
          <a:off x="3158521" y="734185"/>
          <a:ext cx="1879665" cy="1947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0" rIns="2413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0" i="0" kern="1200" dirty="0" smtClean="0"/>
            <a:t>Лица, моложе трудоспособного возраста</a:t>
          </a:r>
          <a:endParaRPr lang="ru-RU" sz="1900" kern="1200" dirty="0"/>
        </a:p>
      </dsp:txBody>
      <dsp:txXfrm>
        <a:off x="3158521" y="734185"/>
        <a:ext cx="1323707" cy="1947178"/>
      </dsp:txXfrm>
    </dsp:sp>
    <dsp:sp modelId="{1CEB2DCC-FA9B-436C-9B9A-DB0C8CF37BA5}">
      <dsp:nvSpPr>
        <dsp:cNvPr id="0" name=""/>
        <dsp:cNvSpPr/>
      </dsp:nvSpPr>
      <dsp:spPr>
        <a:xfrm>
          <a:off x="4528968" y="1493990"/>
          <a:ext cx="657882" cy="65788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DD4503-BA3B-4DE1-BFD1-F2C95F358BC1}">
      <dsp:nvSpPr>
        <dsp:cNvPr id="0" name=""/>
        <dsp:cNvSpPr/>
      </dsp:nvSpPr>
      <dsp:spPr>
        <a:xfrm>
          <a:off x="3576" y="52499"/>
          <a:ext cx="2277538" cy="23960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Свинокомплекс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ООО «Моргинское» на 1260 репродуктивных свиноматок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76" y="1010926"/>
        <a:ext cx="2277538" cy="958427"/>
      </dsp:txXfrm>
    </dsp:sp>
    <dsp:sp modelId="{4329EC61-C4CF-4E67-8CC8-D522FCCC598C}">
      <dsp:nvSpPr>
        <dsp:cNvPr id="0" name=""/>
        <dsp:cNvSpPr/>
      </dsp:nvSpPr>
      <dsp:spPr>
        <a:xfrm>
          <a:off x="228605" y="-52499"/>
          <a:ext cx="1913286" cy="129541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EE2BB7-9686-4F5D-8928-FAC2DD822385}">
      <dsp:nvSpPr>
        <dsp:cNvPr id="0" name=""/>
        <dsp:cNvSpPr/>
      </dsp:nvSpPr>
      <dsp:spPr>
        <a:xfrm>
          <a:off x="2349441" y="62578"/>
          <a:ext cx="2277538" cy="23960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 smtClean="0"/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 smtClean="0"/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Молочный комплекс  ООО «Агрофирма Юбилейная» на 1000 голов.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49441" y="1021006"/>
        <a:ext cx="2277538" cy="958427"/>
      </dsp:txXfrm>
    </dsp:sp>
    <dsp:sp modelId="{5A4F8E9D-CFD2-4EE0-AA5D-41A126C625F4}">
      <dsp:nvSpPr>
        <dsp:cNvPr id="0" name=""/>
        <dsp:cNvSpPr/>
      </dsp:nvSpPr>
      <dsp:spPr>
        <a:xfrm>
          <a:off x="2558404" y="-62578"/>
          <a:ext cx="1905060" cy="133573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F17399-5002-4847-921A-C7FEEB7D2B34}">
      <dsp:nvSpPr>
        <dsp:cNvPr id="0" name=""/>
        <dsp:cNvSpPr/>
      </dsp:nvSpPr>
      <dsp:spPr>
        <a:xfrm>
          <a:off x="4698883" y="0"/>
          <a:ext cx="2311565" cy="23960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ООО «Магма Керамик» - производство кирпича 42 млн.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усл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. кирпичей в год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98883" y="958427"/>
        <a:ext cx="2311565" cy="958427"/>
      </dsp:txXfrm>
    </dsp:sp>
    <dsp:sp modelId="{82D204DA-00E0-4028-9824-479E60EB791C}">
      <dsp:nvSpPr>
        <dsp:cNvPr id="0" name=""/>
        <dsp:cNvSpPr/>
      </dsp:nvSpPr>
      <dsp:spPr>
        <a:xfrm>
          <a:off x="4800107" y="-62578"/>
          <a:ext cx="2039090" cy="133573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70598F-B2D0-46D0-B68F-3B9F26197BCF}">
      <dsp:nvSpPr>
        <dsp:cNvPr id="0" name=""/>
        <dsp:cNvSpPr/>
      </dsp:nvSpPr>
      <dsp:spPr>
        <a:xfrm>
          <a:off x="347622" y="2004529"/>
          <a:ext cx="6449613" cy="35941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8566BE-2786-4A47-9E1C-6087B6A37BDB}">
      <dsp:nvSpPr>
        <dsp:cNvPr id="0" name=""/>
        <dsp:cNvSpPr/>
      </dsp:nvSpPr>
      <dsp:spPr>
        <a:xfrm>
          <a:off x="70577" y="44001"/>
          <a:ext cx="2071749" cy="28160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ООО «ДЭКО» – производство краски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0577" y="1170438"/>
        <a:ext cx="2071749" cy="1126436"/>
      </dsp:txXfrm>
    </dsp:sp>
    <dsp:sp modelId="{2524B903-C1FF-47EF-89C5-9C8C4526EB7C}">
      <dsp:nvSpPr>
        <dsp:cNvPr id="0" name=""/>
        <dsp:cNvSpPr/>
      </dsp:nvSpPr>
      <dsp:spPr>
        <a:xfrm>
          <a:off x="26623" y="-44001"/>
          <a:ext cx="2159657" cy="145169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C393A4-5963-49B9-AA1E-C5AA49858945}">
      <dsp:nvSpPr>
        <dsp:cNvPr id="0" name=""/>
        <dsp:cNvSpPr/>
      </dsp:nvSpPr>
      <dsp:spPr>
        <a:xfrm>
          <a:off x="2254993" y="44001"/>
          <a:ext cx="2290415" cy="28160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Семейная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миниферма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на 36 свиноматок ИП  ГКФХ «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Грузнова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О.Г»  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54993" y="1170438"/>
        <a:ext cx="2290415" cy="1126436"/>
      </dsp:txXfrm>
    </dsp:sp>
    <dsp:sp modelId="{A2E3280C-5239-4A01-96EB-3F0726E6A52F}">
      <dsp:nvSpPr>
        <dsp:cNvPr id="0" name=""/>
        <dsp:cNvSpPr/>
      </dsp:nvSpPr>
      <dsp:spPr>
        <a:xfrm>
          <a:off x="2256727" y="-44001"/>
          <a:ext cx="2286948" cy="145169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E55607-7C1D-45A5-9447-EBD3D868D251}">
      <dsp:nvSpPr>
        <dsp:cNvPr id="0" name=""/>
        <dsp:cNvSpPr/>
      </dsp:nvSpPr>
      <dsp:spPr>
        <a:xfrm>
          <a:off x="207509" y="2301340"/>
          <a:ext cx="4097355" cy="422413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DD4503-BA3B-4DE1-BFD1-F2C95F358BC1}">
      <dsp:nvSpPr>
        <dsp:cNvPr id="0" name=""/>
        <dsp:cNvSpPr/>
      </dsp:nvSpPr>
      <dsp:spPr>
        <a:xfrm>
          <a:off x="0" y="0"/>
          <a:ext cx="2027611" cy="28956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Производство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бутилированной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воды «Мордовская ключевая»,производство более 2 млн. литров в год. с.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Ломаты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158248"/>
        <a:ext cx="2027611" cy="1158248"/>
      </dsp:txXfrm>
    </dsp:sp>
    <dsp:sp modelId="{4329EC61-C4CF-4E67-8CC8-D522FCCC598C}">
      <dsp:nvSpPr>
        <dsp:cNvPr id="0" name=""/>
        <dsp:cNvSpPr/>
      </dsp:nvSpPr>
      <dsp:spPr>
        <a:xfrm rot="5247903" flipH="1">
          <a:off x="284536" y="-31834"/>
          <a:ext cx="1497612" cy="143905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EE2BB7-9686-4F5D-8928-FAC2DD822385}">
      <dsp:nvSpPr>
        <dsp:cNvPr id="0" name=""/>
        <dsp:cNvSpPr/>
      </dsp:nvSpPr>
      <dsp:spPr>
        <a:xfrm>
          <a:off x="2028289" y="18304"/>
          <a:ext cx="2077431" cy="28956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 smtClean="0"/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 smtClean="0"/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Крахмальный завод, производство ЭКР, картофельного и кукурузного крахмала 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28289" y="1176552"/>
        <a:ext cx="2077431" cy="1158248"/>
      </dsp:txXfrm>
    </dsp:sp>
    <dsp:sp modelId="{5A4F8E9D-CFD2-4EE0-AA5D-41A126C625F4}">
      <dsp:nvSpPr>
        <dsp:cNvPr id="0" name=""/>
        <dsp:cNvSpPr/>
      </dsp:nvSpPr>
      <dsp:spPr>
        <a:xfrm>
          <a:off x="2055717" y="76204"/>
          <a:ext cx="2135311" cy="148859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70598F-B2D0-46D0-B68F-3B9F26197BCF}">
      <dsp:nvSpPr>
        <dsp:cNvPr id="0" name=""/>
        <dsp:cNvSpPr/>
      </dsp:nvSpPr>
      <dsp:spPr>
        <a:xfrm>
          <a:off x="98314" y="2320748"/>
          <a:ext cx="3855746" cy="434343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#2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#3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0.15525</cdr:x>
      <cdr:y>0.77599</cdr:y>
    </cdr:from>
    <cdr:to>
      <cdr:x>0.2032</cdr:x>
      <cdr:y>0.83623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740229" y="2378609"/>
          <a:ext cx="228600" cy="18466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584F16-0059-4427-A6AE-33C59392D9F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502AF-6E7D-496F-8D41-9A68C2D751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900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5364" name="Номер слайда 3"/>
          <p:cNvSpPr txBox="1">
            <a:spLocks noGrp="1"/>
          </p:cNvSpPr>
          <p:nvPr/>
        </p:nvSpPr>
        <p:spPr bwMode="auto">
          <a:xfrm>
            <a:off x="4022725" y="9720263"/>
            <a:ext cx="30765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036" tIns="49518" rIns="99036" bIns="49518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E2A9767-4D5E-4A00-891F-6B2ACF0A3956}" type="slidenum">
              <a:rPr lang="ru-RU" altLang="ru-RU" sz="1300"/>
              <a:pPr algn="r" eaLnBrk="1" hangingPunct="1">
                <a:spcBef>
                  <a:spcPct val="0"/>
                </a:spcBef>
              </a:pPr>
              <a:t>8</a:t>
            </a:fld>
            <a:endParaRPr lang="ru-RU" altLang="ru-RU" sz="1300"/>
          </a:p>
        </p:txBody>
      </p:sp>
    </p:spTree>
    <p:extLst>
      <p:ext uri="{BB962C8B-B14F-4D97-AF65-F5344CB8AC3E}">
        <p14:creationId xmlns:p14="http://schemas.microsoft.com/office/powerpoint/2010/main" val="626365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FEE7EAF-0CA7-4228-94A4-1D178562C253}" type="slidenum">
              <a:rPr lang="ru-RU" altLang="ru-RU" sz="1300"/>
              <a:pPr>
                <a:spcBef>
                  <a:spcPct val="0"/>
                </a:spcBef>
              </a:pPr>
              <a:t>13</a:t>
            </a:fld>
            <a:endParaRPr lang="ru-RU" altLang="ru-RU" sz="1300"/>
          </a:p>
        </p:txBody>
      </p:sp>
    </p:spTree>
    <p:extLst>
      <p:ext uri="{BB962C8B-B14F-4D97-AF65-F5344CB8AC3E}">
        <p14:creationId xmlns:p14="http://schemas.microsoft.com/office/powerpoint/2010/main" val="2232880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jpe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6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9" descr="Рисунок1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1"/>
            <a:ext cx="97536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2018" y="1323390"/>
            <a:ext cx="2308014" cy="1447801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9" name="Рисунок 8" descr="main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37117" y="2400300"/>
            <a:ext cx="1108910" cy="1524011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2" name="Овал 11"/>
          <p:cNvSpPr/>
          <p:nvPr/>
        </p:nvSpPr>
        <p:spPr>
          <a:xfrm>
            <a:off x="-5283" y="3078435"/>
            <a:ext cx="1905001" cy="1336039"/>
          </a:xfrm>
          <a:prstGeom prst="ellipse">
            <a:avLst/>
          </a:prstGeom>
          <a:blipFill rotWithShape="0">
            <a:blip r:embed="rId5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156442" y="1246328"/>
            <a:ext cx="2073102" cy="1566243"/>
          </a:xfrm>
          <a:prstGeom prst="rect">
            <a:avLst/>
          </a:prstGeom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7" name="Прямоугольник 6"/>
          <p:cNvSpPr/>
          <p:nvPr/>
        </p:nvSpPr>
        <p:spPr>
          <a:xfrm>
            <a:off x="1066773" y="2362191"/>
            <a:ext cx="5598637" cy="26662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65771" indent="-365771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1707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  <a:p>
            <a:pPr marL="365771" indent="-365771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84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Дубенский</a:t>
            </a:r>
          </a:p>
          <a:p>
            <a:pPr marL="365771" indent="-365771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84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муниципальный </a:t>
            </a:r>
          </a:p>
          <a:p>
            <a:pPr marL="365771" indent="-365771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84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район</a:t>
            </a:r>
          </a:p>
          <a:p>
            <a:pPr marL="365771" indent="-365771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84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Республики Мордовия</a:t>
            </a:r>
          </a:p>
        </p:txBody>
      </p:sp>
      <p:pic>
        <p:nvPicPr>
          <p:cNvPr id="9224" name="Picture 4" descr="http://www.sputnikovoe-hdtv.ru/images/w2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80" y="249415"/>
            <a:ext cx="1960880" cy="20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Овал 17"/>
          <p:cNvSpPr/>
          <p:nvPr/>
        </p:nvSpPr>
        <p:spPr>
          <a:xfrm>
            <a:off x="1492424" y="5972560"/>
            <a:ext cx="1979507" cy="1256453"/>
          </a:xfrm>
          <a:prstGeom prst="ellipse">
            <a:avLst/>
          </a:prstGeom>
          <a:blipFill rotWithShape="0">
            <a:blip r:embed="rId8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29" name="Picture 5" descr="C:\Users\1\AppData\Local\Temp\Rar$DR19.743\социальный центр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978003" y="5361175"/>
            <a:ext cx="2687407" cy="1714123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3" name="Picture 4" descr="C:\Users\Закупки\Desktop\Приезд Здунова 2020\Деко\IMG-20210204-WA0011.jpg"/>
          <p:cNvPicPr>
            <a:picLocks noChangeAspect="1" noChangeArrowheads="1"/>
          </p:cNvPicPr>
          <p:nvPr/>
        </p:nvPicPr>
        <p:blipFill rotWithShape="1">
          <a:blip r:embed="rId10" cstate="print">
            <a:extLst/>
          </a:blip>
          <a:srcRect l="36319" t="24099" r="31768" b="15775"/>
          <a:stretch/>
        </p:blipFill>
        <p:spPr bwMode="auto">
          <a:xfrm>
            <a:off x="8325238" y="5180674"/>
            <a:ext cx="1332668" cy="20114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Овал 10"/>
          <p:cNvSpPr/>
          <p:nvPr/>
        </p:nvSpPr>
        <p:spPr>
          <a:xfrm>
            <a:off x="83582" y="4886537"/>
            <a:ext cx="1871133" cy="1225973"/>
          </a:xfrm>
          <a:prstGeom prst="ellipse">
            <a:avLst/>
          </a:prstGeom>
          <a:blipFill rotWithShape="0">
            <a:blip r:embed="rId11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36599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1\Desktop\287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25" r="21268" b="9511"/>
          <a:stretch>
            <a:fillRect/>
          </a:stretch>
        </p:blipFill>
        <p:spPr bwMode="auto">
          <a:xfrm>
            <a:off x="412304" y="1425352"/>
            <a:ext cx="2837839" cy="2648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6"/>
          <p:cNvSpPr txBox="1">
            <a:spLocks noChangeArrowheads="1"/>
          </p:cNvSpPr>
          <p:nvPr/>
        </p:nvSpPr>
        <p:spPr bwMode="auto">
          <a:xfrm>
            <a:off x="3652664" y="0"/>
            <a:ext cx="4456092" cy="88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5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Обращение главы Дубенского </a:t>
            </a:r>
            <a:endParaRPr lang="ru-RU" altLang="ru-RU" sz="256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56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</a:t>
            </a:r>
            <a:r>
              <a:rPr lang="ru-RU" altLang="ru-RU" sz="25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</a:t>
            </a:r>
          </a:p>
        </p:txBody>
      </p:sp>
      <p:sp>
        <p:nvSpPr>
          <p:cNvPr id="10244" name="TextBox 7"/>
          <p:cNvSpPr txBox="1">
            <a:spLocks noChangeArrowheads="1"/>
          </p:cNvSpPr>
          <p:nvPr/>
        </p:nvSpPr>
        <p:spPr bwMode="auto">
          <a:xfrm>
            <a:off x="3364632" y="1425352"/>
            <a:ext cx="6123093" cy="5393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13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«</a:t>
            </a: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муниципальный район – идеальное место для инвестиций.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муниципалитет – это земельные ресурсы, прекрасная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экология, развитая экономика, хорошая транспортная доступность, богатое культурное наследие..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13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Привлечение </a:t>
            </a: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инвестиций в экономику района является одним из важнейших факторов роста экономики и одной из наиболее важных задач, стоящих перед администрацией </a:t>
            </a:r>
            <a:r>
              <a:rPr lang="ru-RU" altLang="ru-RU" sz="1813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Дубенского </a:t>
            </a: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района. Рост инвестиций напрямую влияет не только на увеличение налоговых поступлений в бюджет и создание новых рабочих мест, но и на уровень и качество жизни населения.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13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Мы </a:t>
            </a: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делаем все возможное для создания и развития на территории района новых проектов по различным направлениям.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13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Мы </a:t>
            </a: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рады всем предпринимателям, которые хотят работать в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нашем районе, и окажем содействие всем конструктивным </a:t>
            </a:r>
            <a:r>
              <a:rPr lang="ru-RU" altLang="ru-RU" sz="181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бизнеспроектам</a:t>
            </a:r>
            <a:r>
              <a:rPr lang="ru-RU" altLang="ru-RU" sz="181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</a:t>
            </a:r>
          </a:p>
        </p:txBody>
      </p:sp>
    </p:spTree>
    <p:extLst>
      <p:ext uri="{BB962C8B-B14F-4D97-AF65-F5344CB8AC3E}">
        <p14:creationId xmlns:p14="http://schemas.microsoft.com/office/powerpoint/2010/main" val="332090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8"/>
          <p:cNvSpPr txBox="1">
            <a:spLocks noChangeArrowheads="1"/>
          </p:cNvSpPr>
          <p:nvPr/>
        </p:nvSpPr>
        <p:spPr bwMode="auto">
          <a:xfrm>
            <a:off x="4191001" y="6705600"/>
            <a:ext cx="49106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20">
              <a:solidFill>
                <a:schemeClr val="tx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0" y="3826933"/>
            <a:ext cx="9753600" cy="3273214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7" b="1" dirty="0">
                <a:latin typeface="Times New Roman" pitchFamily="18" charset="0"/>
                <a:cs typeface="Times New Roman" pitchFamily="18" charset="0"/>
              </a:rPr>
              <a:t>Дубенский  район </a:t>
            </a: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расположен 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 в восточной части Мордовии в долине реки </a:t>
            </a:r>
            <a:r>
              <a:rPr lang="ru-RU" sz="1493" dirty="0" err="1">
                <a:latin typeface="Times New Roman" pitchFamily="18" charset="0"/>
                <a:cs typeface="Times New Roman" pitchFamily="18" charset="0"/>
              </a:rPr>
              <a:t>Чеберчинки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 (автомагистраль Саранск-Ульяновск).  Граничит с </a:t>
            </a:r>
            <a:r>
              <a:rPr lang="ru-RU" sz="1493" dirty="0" err="1">
                <a:latin typeface="Times New Roman" pitchFamily="18" charset="0"/>
                <a:cs typeface="Times New Roman" pitchFamily="18" charset="0"/>
              </a:rPr>
              <a:t>Чамзинским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93" dirty="0" err="1">
                <a:latin typeface="Times New Roman" pitchFamily="18" charset="0"/>
                <a:cs typeface="Times New Roman" pitchFamily="18" charset="0"/>
              </a:rPr>
              <a:t>Атяшевским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 и  </a:t>
            </a:r>
            <a:r>
              <a:rPr lang="ru-RU" sz="1493" dirty="0" err="1">
                <a:latin typeface="Times New Roman" pitchFamily="18" charset="0"/>
                <a:cs typeface="Times New Roman" pitchFamily="18" charset="0"/>
              </a:rPr>
              <a:t>Большеберезниковским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 муниципальными районами Республики Мордовия, а также с Ульяновской  областью. Расстояние от районного центра до столицы республики города Саранска – 83 км, до г.Ульяновска – 149 км., г.Пензы – 233 км..Площадь района составляет 896,9 кв.км. В состав района входят 12 сельских поселений.</a:t>
            </a:r>
          </a:p>
          <a:p>
            <a:pPr algn="just">
              <a:defRPr/>
            </a:pPr>
            <a:r>
              <a:rPr lang="ru-RU" sz="1493" b="1" dirty="0">
                <a:latin typeface="Times New Roman" pitchFamily="18" charset="0"/>
                <a:cs typeface="Times New Roman" pitchFamily="18" charset="0"/>
              </a:rPr>
              <a:t>Преобладающая форма рельефа – 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равнина, приподнятая на севере и северо-востоке и опускается на юг и юго-восток к долине реки Суры. Поверхность сильно изрезана оврагами. Имеется более десяти больших прудов. Естественные сенокосы хозяйств в основном расположены в поймах рек </a:t>
            </a:r>
            <a:r>
              <a:rPr lang="ru-RU" sz="1493" dirty="0" err="1">
                <a:latin typeface="Times New Roman" pitchFamily="18" charset="0"/>
                <a:cs typeface="Times New Roman" pitchFamily="18" charset="0"/>
              </a:rPr>
              <a:t>Сура,Чеберчинка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493" dirty="0" err="1">
                <a:latin typeface="Times New Roman" pitchFamily="18" charset="0"/>
                <a:cs typeface="Times New Roman" pitchFamily="18" charset="0"/>
              </a:rPr>
              <a:t>Штырма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. Рельеф поймы спокойный. Вода в озерах, прудах и реках хорошего качества и широко используется для орошения  пастбищ и кормовых культур. Уровень грунтовых вод колеблется от 2 до 30 метров.</a:t>
            </a:r>
          </a:p>
          <a:p>
            <a:pPr algn="just">
              <a:defRPr/>
            </a:pPr>
            <a:r>
              <a:rPr lang="ru-RU" sz="1493" b="1" dirty="0">
                <a:latin typeface="Times New Roman" pitchFamily="18" charset="0"/>
                <a:cs typeface="Times New Roman" pitchFamily="18" charset="0"/>
              </a:rPr>
              <a:t>Среднегодовое количество осадков -</a:t>
            </a:r>
            <a:r>
              <a:rPr lang="ru-RU" sz="1493" dirty="0">
                <a:latin typeface="Times New Roman" pitchFamily="18" charset="0"/>
                <a:cs typeface="Times New Roman" pitchFamily="18" charset="0"/>
              </a:rPr>
              <a:t>450мм. Средняя годовая  температура  + 3,7С.Максимальная высота снежного покрова- 20-30 см.В целом, природно-климатические условия района благоприятны для возделывания многих сельскохозяйственных культур.</a:t>
            </a:r>
          </a:p>
        </p:txBody>
      </p:sp>
      <p:pic>
        <p:nvPicPr>
          <p:cNvPr id="11268" name="Picture 16" descr="P10105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456" y="1209328"/>
            <a:ext cx="6591384" cy="2661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2187787" y="260774"/>
            <a:ext cx="5843694" cy="51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773" b="1">
                <a:solidFill>
                  <a:schemeClr val="tx1"/>
                </a:solidFill>
                <a:latin typeface="Cambria" panose="02040503050406030204" pitchFamily="18" charset="0"/>
              </a:rPr>
              <a:t>Общая характеристика</a:t>
            </a:r>
            <a:endParaRPr lang="ru-RU" altLang="ru-RU" sz="2773" b="1" i="1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54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8"/>
          <p:cNvSpPr txBox="1">
            <a:spLocks noChangeArrowheads="1"/>
          </p:cNvSpPr>
          <p:nvPr/>
        </p:nvSpPr>
        <p:spPr bwMode="auto">
          <a:xfrm>
            <a:off x="4191001" y="6705600"/>
            <a:ext cx="49106" cy="322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493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67654"/>
            <a:ext cx="5918201" cy="847285"/>
          </a:xfrm>
          <a:prstGeom prst="rect">
            <a:avLst/>
          </a:prstGeom>
          <a:noFill/>
        </p:spPr>
        <p:txBody>
          <a:bodyPr lIns="91440" tIns="45721" rIns="91440" bIns="45721">
            <a:spAutoFit/>
          </a:bodyPr>
          <a:lstStyle/>
          <a:p>
            <a:pPr algn="ctr" eaLnBrk="1" hangingPunct="1">
              <a:defRPr/>
            </a:pPr>
            <a:r>
              <a:rPr lang="ru-RU" sz="2453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itchFamily="18" charset="0"/>
              </a:rPr>
              <a:t>В состав района входят </a:t>
            </a:r>
            <a:r>
              <a:rPr lang="ru-RU" sz="245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itchFamily="18" charset="0"/>
              </a:rPr>
              <a:t>12 сельских поселений</a:t>
            </a:r>
            <a:r>
              <a:rPr lang="ru-RU" sz="2453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itchFamily="18" charset="0"/>
              </a:rPr>
              <a:t>, </a:t>
            </a:r>
            <a:r>
              <a:rPr lang="ru-RU" sz="245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itchFamily="18" charset="0"/>
              </a:rPr>
              <a:t>29 населенных пунктов</a:t>
            </a:r>
            <a:endParaRPr lang="ru-RU" sz="245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charset="0"/>
            </a:endParaRPr>
          </a:p>
        </p:txBody>
      </p:sp>
      <p:pic>
        <p:nvPicPr>
          <p:cNvPr id="12292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430" y="348826"/>
            <a:ext cx="4844626" cy="2807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25175928"/>
              </p:ext>
            </p:extLst>
          </p:nvPr>
        </p:nvGraphicFramePr>
        <p:xfrm>
          <a:off x="-295728" y="4175046"/>
          <a:ext cx="6154057" cy="2684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294" name="TextBox 12"/>
          <p:cNvSpPr txBox="1">
            <a:spLocks noChangeArrowheads="1"/>
          </p:cNvSpPr>
          <p:nvPr/>
        </p:nvSpPr>
        <p:spPr bwMode="auto">
          <a:xfrm>
            <a:off x="326814" y="3156373"/>
            <a:ext cx="5842000" cy="51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773" dirty="0">
                <a:solidFill>
                  <a:schemeClr val="tx1"/>
                </a:solidFill>
                <a:latin typeface="Cambria" panose="02040503050406030204" pitchFamily="18" charset="0"/>
              </a:rPr>
              <a:t>Население составляет: </a:t>
            </a:r>
            <a:r>
              <a:rPr lang="ru-RU" altLang="ru-RU" sz="2773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10398 </a:t>
            </a:r>
            <a:r>
              <a:rPr lang="ru-RU" altLang="ru-RU" sz="2773" b="1" i="1" dirty="0">
                <a:solidFill>
                  <a:schemeClr val="tx1"/>
                </a:solidFill>
                <a:latin typeface="Cambria" panose="02040503050406030204" pitchFamily="18" charset="0"/>
              </a:rPr>
              <a:t>чел.</a:t>
            </a: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228601" y="3962400"/>
            <a:ext cx="4572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181600" y="3981027"/>
            <a:ext cx="4572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1601309"/>
              </p:ext>
            </p:extLst>
          </p:nvPr>
        </p:nvGraphicFramePr>
        <p:xfrm>
          <a:off x="4891348" y="3944129"/>
          <a:ext cx="4767943" cy="3065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2300" name="TextBox 13"/>
          <p:cNvSpPr txBox="1">
            <a:spLocks noChangeArrowheads="1"/>
          </p:cNvSpPr>
          <p:nvPr/>
        </p:nvSpPr>
        <p:spPr bwMode="auto">
          <a:xfrm>
            <a:off x="1516743" y="-30022"/>
            <a:ext cx="5842000" cy="94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773" b="1" dirty="0">
                <a:solidFill>
                  <a:schemeClr val="tx1"/>
                </a:solidFill>
                <a:latin typeface="Cambria" panose="02040503050406030204" pitchFamily="18" charset="0"/>
              </a:rPr>
              <a:t>Общая </a:t>
            </a:r>
            <a:endParaRPr lang="ru-RU" altLang="ru-RU" sz="2773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773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характеристика</a:t>
            </a:r>
            <a:endParaRPr lang="ru-RU" altLang="ru-RU" sz="2773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70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Содержимое 11" descr="Рисунок7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344" y="1558883"/>
            <a:ext cx="8382000" cy="1148080"/>
          </a:xfrm>
        </p:spPr>
      </p:pic>
      <p:sp>
        <p:nvSpPr>
          <p:cNvPr id="18435" name="Заголовок 1"/>
          <p:cNvSpPr>
            <a:spLocks noGrp="1"/>
          </p:cNvSpPr>
          <p:nvPr>
            <p:ph type="title"/>
          </p:nvPr>
        </p:nvSpPr>
        <p:spPr>
          <a:xfrm>
            <a:off x="1320164" y="163409"/>
            <a:ext cx="9265920" cy="894080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3600" dirty="0" smtClean="0"/>
              <a:t>Инвестиционные преимущества</a:t>
            </a:r>
          </a:p>
        </p:txBody>
      </p:sp>
      <p:pic>
        <p:nvPicPr>
          <p:cNvPr id="18436" name="image7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33" y="2888826"/>
            <a:ext cx="1159934" cy="1010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15"/>
          <p:cNvSpPr>
            <a:spLocks noChangeArrowheads="1"/>
          </p:cNvSpPr>
          <p:nvPr/>
        </p:nvSpPr>
        <p:spPr bwMode="auto">
          <a:xfrm>
            <a:off x="1" y="-193900"/>
            <a:ext cx="184731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20">
              <a:solidFill>
                <a:schemeClr val="tx1"/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18438" name="Group 10"/>
          <p:cNvGrpSpPr>
            <a:grpSpLocks/>
          </p:cNvGrpSpPr>
          <p:nvPr/>
        </p:nvGrpSpPr>
        <p:grpSpPr bwMode="auto">
          <a:xfrm>
            <a:off x="2495973" y="2966720"/>
            <a:ext cx="5581227" cy="618067"/>
            <a:chOff x="0" y="0"/>
            <a:chExt cx="8241" cy="912"/>
          </a:xfrm>
        </p:grpSpPr>
        <p:pic>
          <p:nvPicPr>
            <p:cNvPr id="18450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1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1" name="Picture 1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9" y="0"/>
              <a:ext cx="40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2" name="Picture 1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7" y="0"/>
              <a:ext cx="99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3" name="Picture 1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0"/>
              <a:ext cx="39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439" name="image79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34" y="3733801"/>
            <a:ext cx="1305559" cy="129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0" name="Group 16"/>
          <p:cNvGrpSpPr>
            <a:grpSpLocks/>
          </p:cNvGrpSpPr>
          <p:nvPr/>
        </p:nvGrpSpPr>
        <p:grpSpPr bwMode="auto">
          <a:xfrm>
            <a:off x="2572174" y="4196080"/>
            <a:ext cx="5208693" cy="618067"/>
            <a:chOff x="3490" y="934"/>
            <a:chExt cx="7690" cy="912"/>
          </a:xfrm>
        </p:grpSpPr>
        <p:pic>
          <p:nvPicPr>
            <p:cNvPr id="18447" name="Picture 17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934"/>
              <a:ext cx="7637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8" name="Picture 18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413"/>
              <a:ext cx="6004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9" name="Picture 19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3" y="1413"/>
              <a:ext cx="1867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441" name="image797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34" y="5039360"/>
            <a:ext cx="1371600" cy="129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2" name="Group 20"/>
          <p:cNvGrpSpPr>
            <a:grpSpLocks/>
          </p:cNvGrpSpPr>
          <p:nvPr/>
        </p:nvGrpSpPr>
        <p:grpSpPr bwMode="auto">
          <a:xfrm>
            <a:off x="2572175" y="5347547"/>
            <a:ext cx="4649893" cy="618067"/>
            <a:chOff x="3490" y="772"/>
            <a:chExt cx="6864" cy="914"/>
          </a:xfrm>
        </p:grpSpPr>
        <p:pic>
          <p:nvPicPr>
            <p:cNvPr id="18445" name="Picture 21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772"/>
              <a:ext cx="4969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6" name="Picture 22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253"/>
              <a:ext cx="6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Рисунок 20" descr="i.jpg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6775" y="6189705"/>
            <a:ext cx="1537117" cy="1089412"/>
          </a:xfrm>
          <a:prstGeom prst="roundRect">
            <a:avLst>
              <a:gd name="adj" fmla="val 38731"/>
            </a:avLst>
          </a:prstGeom>
          <a:solidFill>
            <a:schemeClr val="bg2">
              <a:lumMod val="90000"/>
              <a:alpha val="0"/>
            </a:schemeClr>
          </a:solidFill>
          <a:scene3d>
            <a:camera prst="orthographicFront"/>
            <a:lightRig rig="threePt" dir="t"/>
          </a:scene3d>
          <a:sp3d/>
        </p:spPr>
      </p:pic>
      <p:sp>
        <p:nvSpPr>
          <p:cNvPr id="18444" name="TextBox 21"/>
          <p:cNvSpPr txBox="1">
            <a:spLocks noChangeArrowheads="1"/>
          </p:cNvSpPr>
          <p:nvPr/>
        </p:nvSpPr>
        <p:spPr bwMode="auto">
          <a:xfrm>
            <a:off x="2495973" y="6346613"/>
            <a:ext cx="5867401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chemeClr val="tx1"/>
                </a:solidFill>
                <a:latin typeface="Franklin Gothic Book" panose="020B0503020102020204" pitchFamily="34" charset="0"/>
              </a:rPr>
              <a:t>Расстояние до ближайшей железной дороги – </a:t>
            </a:r>
            <a:r>
              <a:rPr lang="ru-RU" altLang="ru-RU" sz="1920" dirty="0">
                <a:solidFill>
                  <a:schemeClr val="tx1"/>
                </a:solidFill>
                <a:latin typeface="Arial" panose="020B0604020202020204" pitchFamily="34" charset="0"/>
              </a:rPr>
              <a:t>25</a:t>
            </a:r>
            <a:r>
              <a:rPr lang="ru-RU" altLang="ru-RU" sz="1920" dirty="0">
                <a:solidFill>
                  <a:schemeClr val="tx1"/>
                </a:solidFill>
                <a:latin typeface="Franklin Gothic Book" panose="020B0503020102020204" pitchFamily="34" charset="0"/>
              </a:rPr>
              <a:t> км</a:t>
            </a:r>
          </a:p>
        </p:txBody>
      </p:sp>
    </p:spTree>
    <p:extLst>
      <p:ext uri="{BB962C8B-B14F-4D97-AF65-F5344CB8AC3E}">
        <p14:creationId xmlns:p14="http://schemas.microsoft.com/office/powerpoint/2010/main" val="358130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196280" y="161464"/>
            <a:ext cx="9946640" cy="682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539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987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Природно-сырьевой </a:t>
            </a:r>
            <a:r>
              <a:rPr lang="ru-RU" altLang="ru-RU" sz="298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987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полезных ископаемых ведется добыча и разработка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глины,песка,торфа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бутового камня</a:t>
            </a:r>
            <a:r>
              <a:rPr lang="ru-RU" alt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Водные ресурсы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Поверхностные воды  района представлены малыми реками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Чеберчинка,Покш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Сяльме,Лаша,Ломатка.В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1950-х гг.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р.Чеберчинке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существовала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гидроэлектростанция,ее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мощность составляла 2,0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кВт,выработано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электроэнергии 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8400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кИе-ч.В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1980-х гг. было создано 5 малых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водохранилищ(прудов)общей емкостью 4571 тыс.м3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Почвенные </a:t>
            </a:r>
            <a:r>
              <a:rPr lang="ru-RU" alt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земельная площадь района составляет 896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кв.км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сельскохозяйственных угодий 50,8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тыс.гектар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40,8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тыс.га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пашни.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Почвы представлены следующими видами: черноземы-12%,серые лесные –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67%,дерново подзолистые-2%.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Рекреационные </a:t>
            </a:r>
            <a:r>
              <a:rPr lang="ru-RU" alt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25,2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тыс.га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занимают лиственные и смешанные леса, которые расположены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вдоль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р.Суры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ее притоков-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Лаша,Ломатка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Чеберчинка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ru-RU" alt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Штырма.В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лесах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озер и болот.</a:t>
            </a:r>
          </a:p>
        </p:txBody>
      </p:sp>
    </p:spTree>
    <p:extLst>
      <p:ext uri="{BB962C8B-B14F-4D97-AF65-F5344CB8AC3E}">
        <p14:creationId xmlns:p14="http://schemas.microsoft.com/office/powerpoint/2010/main" val="133004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5859563"/>
              </p:ext>
            </p:extLst>
          </p:nvPr>
        </p:nvGraphicFramePr>
        <p:xfrm>
          <a:off x="556320" y="1281335"/>
          <a:ext cx="3744416" cy="21602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6734380"/>
              </p:ext>
            </p:extLst>
          </p:nvPr>
        </p:nvGraphicFramePr>
        <p:xfrm>
          <a:off x="3076600" y="4121231"/>
          <a:ext cx="3864791" cy="2112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318" name="TextBox 13"/>
          <p:cNvSpPr txBox="1">
            <a:spLocks noChangeArrowheads="1"/>
          </p:cNvSpPr>
          <p:nvPr/>
        </p:nvSpPr>
        <p:spPr bwMode="auto">
          <a:xfrm>
            <a:off x="2780424" y="309939"/>
            <a:ext cx="5842000" cy="486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560" b="1" dirty="0">
                <a:solidFill>
                  <a:schemeClr val="tx1"/>
                </a:solidFill>
                <a:latin typeface="Cambria" panose="02040503050406030204" pitchFamily="18" charset="0"/>
              </a:rPr>
              <a:t>Экономические показатели</a:t>
            </a:r>
            <a:endParaRPr lang="ru-RU" altLang="ru-RU" sz="256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2364" y="3729607"/>
            <a:ext cx="32403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Объем отгружен. товаров собственного производства, тыс. руб.</a:t>
            </a:r>
          </a:p>
          <a:p>
            <a:endParaRPr lang="ru-RU" dirty="0"/>
          </a:p>
        </p:txBody>
      </p:sp>
      <p:graphicFrame>
        <p:nvGraphicFramePr>
          <p:cNvPr id="12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5927433"/>
              </p:ext>
            </p:extLst>
          </p:nvPr>
        </p:nvGraphicFramePr>
        <p:xfrm>
          <a:off x="5452864" y="1281336"/>
          <a:ext cx="3756443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631477" y="3790464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Инвестиции в основной капитал,  тыс. руб.</a:t>
            </a:r>
          </a:p>
          <a:p>
            <a:pPr algn="ctr"/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701031" y="6224781"/>
            <a:ext cx="32403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Объем отгружен. товаров собственного производства, тыс.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009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47"/>
          <a:stretch>
            <a:fillRect/>
          </a:stretch>
        </p:blipFill>
        <p:spPr bwMode="auto">
          <a:xfrm>
            <a:off x="325120" y="1352974"/>
            <a:ext cx="6241627" cy="1837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9267" y="4570308"/>
            <a:ext cx="9753600" cy="26538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sz="1387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Промышленное производство 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района  представлено кирпичным заводом  </a:t>
            </a:r>
            <a:r>
              <a:rPr lang="ru-RU" sz="1387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ООО«Магма-Керамик»</a:t>
            </a:r>
            <a:r>
              <a:rPr lang="ru-RU" sz="1387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.Проектная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мощность 42,33 </a:t>
            </a:r>
            <a:r>
              <a:rPr lang="ru-RU" sz="1387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млн.шт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условного кирпича в год. Ассортимент выпускаемой продукции: лицевой и рядовой кирпич разных форматов, цвета и фактуры в том, числе, полнотелый кирпич; </a:t>
            </a:r>
            <a:r>
              <a:rPr lang="ru-RU" sz="1387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кпупноформатые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керамические блоки и камни, являющие новым продуктом для нашего региона. Тротуарная клинкерная плитка нескольких типоразмеров, лицевой </a:t>
            </a:r>
            <a:r>
              <a:rPr lang="ru-RU" sz="1387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флеш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-кирпич, используемый для «Баварской кладки».</a:t>
            </a:r>
          </a:p>
          <a:p>
            <a:pPr algn="just" eaLnBrk="1" hangingPunct="1">
              <a:defRPr/>
            </a:pP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87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ООО «</a:t>
            </a:r>
            <a:r>
              <a:rPr lang="ru-RU" sz="1387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Деко</a:t>
            </a:r>
            <a:r>
              <a:rPr lang="ru-RU" sz="1387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основным видом деятельности компании является  производство лакокрасочных материалов.</a:t>
            </a:r>
          </a:p>
          <a:p>
            <a:pPr algn="just" eaLnBrk="1" hangingPunct="1">
              <a:defRPr/>
            </a:pPr>
            <a:r>
              <a:rPr lang="ru-RU" sz="1387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«Мордовская ключевая»-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производство бутилированной воды .</a:t>
            </a:r>
          </a:p>
          <a:p>
            <a:pPr algn="just" eaLnBrk="1" hangingPunct="1">
              <a:defRPr/>
            </a:pPr>
            <a:r>
              <a:rPr lang="ru-RU" sz="1387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Перерабатывающую промышленность 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представляет маслозавод </a:t>
            </a:r>
            <a:r>
              <a:rPr lang="ru-RU" sz="1387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ООО «Агрофирма Юбилейная», 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основными видами деятельности которого являются производство масло животного, цельномолочной продукции, нежирной молочной продукции, сыра </a:t>
            </a:r>
            <a:r>
              <a:rPr lang="ru-RU" sz="1387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плавленного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сыра обезжиренного, сыра натурального. </a:t>
            </a:r>
          </a:p>
          <a:p>
            <a:pPr algn="just" eaLnBrk="1" hangingPunct="1">
              <a:defRPr/>
            </a:pPr>
            <a:r>
              <a:rPr lang="ru-RU" sz="1387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ООО ТК «</a:t>
            </a:r>
            <a:r>
              <a:rPr lang="ru-RU" sz="1387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Агротон</a:t>
            </a:r>
            <a:r>
              <a:rPr lang="ru-RU" sz="1387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», обособленное подразделение Дубенский Крахмальный завод</a:t>
            </a:r>
            <a:r>
              <a:rPr lang="ru-RU" sz="1387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основной вид деятельности производство крахмала.</a:t>
            </a:r>
            <a:endParaRPr lang="ru-RU" sz="1493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4340" name="Picture 5" descr="C:\Users\Закупки\Desktop\общее\Новая папка (2)\IMG_466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8" y="2848187"/>
            <a:ext cx="2534919" cy="1754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7" descr="C:\Users\Закупки\Downloads\3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3" t="34209" r="37070" b="8276"/>
          <a:stretch>
            <a:fillRect/>
          </a:stretch>
        </p:blipFill>
        <p:spPr bwMode="auto">
          <a:xfrm>
            <a:off x="6583680" y="1276773"/>
            <a:ext cx="3169920" cy="167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C:\Users\Закупки\Desktop\общее\Новая папка (2)\IMG_467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/>
          <a:stretch>
            <a:fillRect/>
          </a:stretch>
        </p:blipFill>
        <p:spPr bwMode="auto">
          <a:xfrm>
            <a:off x="2726267" y="2963333"/>
            <a:ext cx="33020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вал 9"/>
          <p:cNvSpPr/>
          <p:nvPr/>
        </p:nvSpPr>
        <p:spPr>
          <a:xfrm rot="5247903" flipH="1">
            <a:off x="-33020" y="3316394"/>
            <a:ext cx="1266613" cy="1190413"/>
          </a:xfrm>
          <a:prstGeom prst="ellipse">
            <a:avLst/>
          </a:prstGeom>
          <a:blipFill rotWithShape="0">
            <a:blip r:embed="rId7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4344" name="Picture 9" descr="H:\IMG_135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720" y="2626360"/>
            <a:ext cx="3762587" cy="196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TextBox 13"/>
          <p:cNvSpPr txBox="1">
            <a:spLocks noChangeArrowheads="1"/>
          </p:cNvSpPr>
          <p:nvPr/>
        </p:nvSpPr>
        <p:spPr bwMode="auto">
          <a:xfrm>
            <a:off x="1976120" y="162513"/>
            <a:ext cx="8077200" cy="94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773" b="1" dirty="0">
                <a:solidFill>
                  <a:schemeClr val="tx1"/>
                </a:solidFill>
                <a:latin typeface="Cambria" panose="02040503050406030204" pitchFamily="18" charset="0"/>
              </a:rPr>
              <a:t>Промышленные и перерабатывающие предприятия</a:t>
            </a:r>
            <a:endParaRPr lang="ru-RU" altLang="ru-RU" sz="2773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35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6172200"/>
            <a:ext cx="5257801" cy="801503"/>
          </a:xfrm>
          <a:prstGeom prst="rect">
            <a:avLst/>
          </a:prstGeom>
          <a:ln w="12700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91440" tIns="45721" rIns="91440" bIns="45721">
            <a:spAutoFit/>
          </a:bodyPr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ru-RU" sz="1920" dirty="0">
                <a:latin typeface="Times New Roman" pitchFamily="18" charset="0"/>
                <a:cs typeface="Times New Roman" pitchFamily="18" charset="0"/>
              </a:rPr>
              <a:t>Всего сельскохозяйственных угодий </a:t>
            </a:r>
            <a:r>
              <a:rPr lang="ru-RU" sz="192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52914 га, </a:t>
            </a:r>
          </a:p>
          <a:p>
            <a:pPr algn="ctr" eaLnBrk="1" hangingPunct="1">
              <a:lnSpc>
                <a:spcPct val="120000"/>
              </a:lnSpc>
              <a:defRPr/>
            </a:pPr>
            <a:r>
              <a:rPr lang="ru-RU" sz="1920" dirty="0">
                <a:latin typeface="Times New Roman" pitchFamily="18" charset="0"/>
                <a:cs typeface="Times New Roman" pitchFamily="18" charset="0"/>
              </a:rPr>
              <a:t>в том числе площадь пашни </a:t>
            </a:r>
            <a:r>
              <a:rPr lang="ru-RU" sz="192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37174 га</a:t>
            </a:r>
          </a:p>
        </p:txBody>
      </p:sp>
      <p:sp>
        <p:nvSpPr>
          <p:cNvPr id="16387" name="Прямоугольник 4"/>
          <p:cNvSpPr>
            <a:spLocks noChangeArrowheads="1"/>
          </p:cNvSpPr>
          <p:nvPr/>
        </p:nvSpPr>
        <p:spPr bwMode="auto">
          <a:xfrm>
            <a:off x="5494867" y="4724401"/>
            <a:ext cx="4258733" cy="2160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функционируют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19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крупных сельскохозяйственных предприятий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ru-RU" altLang="ru-RU" sz="19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КФХ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192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9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потребительских кооператива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5,3 </a:t>
            </a:r>
            <a:r>
              <a:rPr lang="ru-RU" altLang="ru-RU" sz="19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</a:t>
            </a:r>
            <a:r>
              <a:rPr lang="ru-RU" altLang="ru-RU" sz="192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9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ЛПХ, из них </a:t>
            </a:r>
            <a:r>
              <a:rPr lang="ru-RU" altLang="ru-RU" sz="192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3,5</a:t>
            </a:r>
            <a:r>
              <a:rPr lang="ru-RU" altLang="ru-RU" sz="19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тыс. товарные</a:t>
            </a:r>
          </a:p>
        </p:txBody>
      </p:sp>
      <p:pic>
        <p:nvPicPr>
          <p:cNvPr id="16388" name="Picture 2" descr="C:\Users\Закупки\Downloads\011917_0556169145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4"/>
          <a:stretch>
            <a:fillRect/>
          </a:stretch>
        </p:blipFill>
        <p:spPr bwMode="auto">
          <a:xfrm>
            <a:off x="381001" y="3429001"/>
            <a:ext cx="5035973" cy="1766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81000" y="5181600"/>
            <a:ext cx="5010573" cy="8804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40" tIns="45721" rIns="91440" bIns="45721">
            <a:spAutoFit/>
          </a:bodyPr>
          <a:lstStyle/>
          <a:p>
            <a:pPr algn="ctr" eaLnBrk="1" hangingPunct="1">
              <a:defRPr/>
            </a:pPr>
            <a:r>
              <a:rPr lang="ru-RU" sz="1707" b="1" dirty="0" err="1">
                <a:latin typeface="Times New Roman" pitchFamily="18" charset="0"/>
                <a:cs typeface="Times New Roman" pitchFamily="18" charset="0"/>
              </a:rPr>
              <a:t>Свинокомплекс</a:t>
            </a:r>
            <a:r>
              <a:rPr lang="ru-RU" sz="1707" b="1" dirty="0">
                <a:latin typeface="Times New Roman" pitchFamily="18" charset="0"/>
                <a:cs typeface="Times New Roman" pitchFamily="18" charset="0"/>
              </a:rPr>
              <a:t> ООО «Хорошее дело» </a:t>
            </a:r>
          </a:p>
          <a:p>
            <a:pPr algn="ctr" eaLnBrk="1" hangingPunct="1">
              <a:defRPr/>
            </a:pP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на 1260 основных свиноматок</a:t>
            </a:r>
          </a:p>
          <a:p>
            <a:pPr algn="ctr" eaLnBrk="1" hangingPunct="1">
              <a:defRPr/>
            </a:pP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с общим поголовьем 19746 голов свиней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562601" y="1295401"/>
            <a:ext cx="3886199" cy="2209799"/>
          </a:xfrm>
          <a:prstGeom prst="rect">
            <a:avLst/>
          </a:prstGeom>
          <a:blipFill rotWithShape="1">
            <a:blip r:embed="rId3">
              <a:extLst/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Прямоугольник 11"/>
          <p:cNvSpPr/>
          <p:nvPr/>
        </p:nvSpPr>
        <p:spPr>
          <a:xfrm>
            <a:off x="5562601" y="3518747"/>
            <a:ext cx="3886199" cy="114313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40" tIns="45721" rIns="91440" bIns="45721">
            <a:spAutoFit/>
          </a:bodyPr>
          <a:lstStyle/>
          <a:p>
            <a:pPr algn="ctr" eaLnBrk="1" hangingPunct="1">
              <a:defRPr/>
            </a:pPr>
            <a:r>
              <a:rPr lang="ru-RU" sz="1707" b="1" dirty="0">
                <a:latin typeface="Times New Roman" pitchFamily="18" charset="0"/>
                <a:cs typeface="Times New Roman" pitchFamily="18" charset="0"/>
              </a:rPr>
              <a:t>Молочный комплекс ООО «Агрофирма Юбилейная»</a:t>
            </a: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defRPr/>
            </a:pP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на 1000 голов коров, с общим поголовьем КРС 2300 голов</a:t>
            </a:r>
          </a:p>
        </p:txBody>
      </p:sp>
      <p:sp>
        <p:nvSpPr>
          <p:cNvPr id="16392" name="Прямоугольник 8"/>
          <p:cNvSpPr>
            <a:spLocks noChangeArrowheads="1"/>
          </p:cNvSpPr>
          <p:nvPr/>
        </p:nvSpPr>
        <p:spPr bwMode="auto">
          <a:xfrm>
            <a:off x="3580656" y="226894"/>
            <a:ext cx="4335931" cy="650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2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9881" y="1264920"/>
            <a:ext cx="5279813" cy="2193936"/>
          </a:xfrm>
          <a:prstGeom prst="rect">
            <a:avLst/>
          </a:prstGeom>
          <a:noFill/>
        </p:spPr>
        <p:txBody>
          <a:bodyPr lIns="91440" tIns="45721" rIns="91440" bIns="45721">
            <a:spAutoFit/>
          </a:bodyPr>
          <a:lstStyle/>
          <a:p>
            <a:pPr algn="just" eaLnBrk="1" hangingPunct="1">
              <a:defRPr/>
            </a:pP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70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 развития сельского хозяйства района:</a:t>
            </a:r>
          </a:p>
          <a:p>
            <a:pPr algn="just" eaLnBrk="1" hangingPunct="1">
              <a:defRPr/>
            </a:pPr>
            <a:r>
              <a:rPr lang="ru-RU" sz="170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растениеводство</a:t>
            </a: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 – выращивание зерновых и кормовых культур, картофеля, рапса, овощей;</a:t>
            </a:r>
          </a:p>
          <a:p>
            <a:pPr algn="just" eaLnBrk="1" hangingPunct="1">
              <a:defRPr/>
            </a:pPr>
            <a:r>
              <a:rPr lang="ru-RU" sz="170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 – разведение крупного рогатого скота молочного и мясного направлений, свиноводство, овцеводство.</a:t>
            </a:r>
          </a:p>
          <a:p>
            <a:pPr algn="just" eaLnBrk="1" hangingPunct="1">
              <a:defRPr/>
            </a:pPr>
            <a:r>
              <a:rPr lang="ru-RU" sz="1707" dirty="0">
                <a:latin typeface="Times New Roman" pitchFamily="18" charset="0"/>
                <a:cs typeface="Times New Roman" pitchFamily="18" charset="0"/>
              </a:rPr>
              <a:t>Переработка сельскохозяйственной продукции.</a:t>
            </a:r>
          </a:p>
        </p:txBody>
      </p:sp>
    </p:spTree>
    <p:extLst>
      <p:ext uri="{BB962C8B-B14F-4D97-AF65-F5344CB8AC3E}">
        <p14:creationId xmlns:p14="http://schemas.microsoft.com/office/powerpoint/2010/main" val="23238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0" y="3699934"/>
            <a:ext cx="4534747" cy="3657600"/>
          </a:xfrm>
        </p:spPr>
        <p:txBody>
          <a:bodyPr rtlCol="0">
            <a:normAutofit/>
          </a:bodyPr>
          <a:lstStyle/>
          <a:p>
            <a:pPr marL="292617" indent="-292617" algn="just">
              <a:defRPr/>
            </a:pPr>
            <a:endParaRPr lang="ru-RU" altLang="ru-RU" sz="192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  <a:defRPr/>
            </a:pPr>
            <a:r>
              <a:rPr lang="ru-RU" altLang="ru-RU" sz="1920" dirty="0">
                <a:latin typeface="Times New Roman" pitchFamily="18" charset="0"/>
                <a:cs typeface="Times New Roman" pitchFamily="18" charset="0"/>
              </a:rPr>
              <a:t>Территорию района с севера на юг пересекает автодорога –Р178 </a:t>
            </a:r>
            <a:r>
              <a:rPr lang="ru-RU" altLang="ru-RU" sz="1920" dirty="0" err="1">
                <a:latin typeface="Times New Roman" pitchFamily="18" charset="0"/>
                <a:cs typeface="Times New Roman" pitchFamily="18" charset="0"/>
              </a:rPr>
              <a:t>Саранск-Сурское-Ульяновск,которая</a:t>
            </a:r>
            <a:r>
              <a:rPr lang="ru-RU" altLang="ru-RU" sz="1920" dirty="0">
                <a:latin typeface="Times New Roman" pitchFamily="18" charset="0"/>
                <a:cs typeface="Times New Roman" pitchFamily="18" charset="0"/>
              </a:rPr>
              <a:t> имеет выход на автотрассу Р 158 Нижний Новгород-Арзамас-Саранск и на автодорогу Р179 </a:t>
            </a:r>
            <a:r>
              <a:rPr lang="ru-RU" altLang="ru-RU" sz="1920" dirty="0" err="1">
                <a:latin typeface="Times New Roman" pitchFamily="18" charset="0"/>
                <a:cs typeface="Times New Roman" pitchFamily="18" charset="0"/>
              </a:rPr>
              <a:t>Сранск-Рузаевка.Кроме</a:t>
            </a:r>
            <a:r>
              <a:rPr lang="ru-RU" altLang="ru-RU" sz="19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920" dirty="0" err="1">
                <a:latin typeface="Times New Roman" pitchFamily="18" charset="0"/>
                <a:cs typeface="Times New Roman" pitchFamily="18" charset="0"/>
              </a:rPr>
              <a:t>того,возможен</a:t>
            </a:r>
            <a:r>
              <a:rPr lang="ru-RU" altLang="ru-RU" sz="1920" dirty="0">
                <a:latin typeface="Times New Roman" pitchFamily="18" charset="0"/>
                <a:cs typeface="Times New Roman" pitchFamily="18" charset="0"/>
              </a:rPr>
              <a:t> выезд на автостраду Р180 </a:t>
            </a:r>
            <a:r>
              <a:rPr lang="ru-RU" altLang="ru-RU" sz="1920" dirty="0" err="1">
                <a:latin typeface="Times New Roman" pitchFamily="18" charset="0"/>
                <a:cs typeface="Times New Roman" pitchFamily="18" charset="0"/>
              </a:rPr>
              <a:t>Саранск-Краснослабодск-Новые</a:t>
            </a:r>
            <a:r>
              <a:rPr lang="ru-RU" altLang="ru-RU" sz="1920" dirty="0">
                <a:latin typeface="Times New Roman" pitchFamily="18" charset="0"/>
                <a:cs typeface="Times New Roman" pitchFamily="18" charset="0"/>
              </a:rPr>
              <a:t> Выселки и автодорогу – </a:t>
            </a:r>
            <a:r>
              <a:rPr lang="ru-RU" altLang="ru-RU" sz="1920" dirty="0" err="1">
                <a:latin typeface="Times New Roman" pitchFamily="18" charset="0"/>
                <a:cs typeface="Times New Roman" pitchFamily="18" charset="0"/>
              </a:rPr>
              <a:t>Ромоданово-Кемля</a:t>
            </a:r>
            <a:r>
              <a:rPr lang="ru-RU" altLang="ru-RU" sz="192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92617" indent="-292617">
              <a:defRPr/>
            </a:pPr>
            <a:endParaRPr lang="ru-RU" altLang="ru-RU" dirty="0" smtClean="0"/>
          </a:p>
        </p:txBody>
      </p:sp>
      <p:sp>
        <p:nvSpPr>
          <p:cNvPr id="20483" name="Заголовок 1"/>
          <p:cNvSpPr>
            <a:spLocks noGrp="1"/>
          </p:cNvSpPr>
          <p:nvPr>
            <p:ph type="title"/>
          </p:nvPr>
        </p:nvSpPr>
        <p:spPr>
          <a:xfrm>
            <a:off x="772344" y="96884"/>
            <a:ext cx="9753600" cy="990599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2800" b="1" dirty="0"/>
              <a:t>Инженерная и </a:t>
            </a:r>
            <a:r>
              <a:rPr lang="ru-RU" altLang="ru-RU" sz="2800" b="1" dirty="0" smtClean="0"/>
              <a:t>транспортная</a:t>
            </a:r>
            <a:br>
              <a:rPr lang="ru-RU" altLang="ru-RU" sz="2800" b="1" dirty="0" smtClean="0"/>
            </a:br>
            <a:r>
              <a:rPr lang="ru-RU" altLang="ru-RU" sz="2800" b="1" dirty="0" smtClean="0"/>
              <a:t> </a:t>
            </a:r>
            <a:r>
              <a:rPr lang="ru-RU" altLang="ru-RU" sz="2800" b="1" dirty="0"/>
              <a:t>инфраструктура</a:t>
            </a:r>
          </a:p>
        </p:txBody>
      </p:sp>
      <p:pic>
        <p:nvPicPr>
          <p:cNvPr id="20484" name="Рисунок 3" descr="Рисунок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8" y="1737360"/>
            <a:ext cx="3654213" cy="2209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4167294" y="1352974"/>
            <a:ext cx="5029200" cy="245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192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Протяженность  дорог  Дубенского района составляет 195,55 км, из них 83,63 км, или 43%, имеют твердое покрытие. Доля населенных пунктов, обеспеченных связями по автомобильным дорогам с твердым покрытием, составляет 100 % Все 29 населенных пунктов, находящихся на территории района, соединены дорогами.</a:t>
            </a:r>
          </a:p>
        </p:txBody>
      </p:sp>
      <p:pic>
        <p:nvPicPr>
          <p:cNvPr id="20486" name="Рисунок 5" descr="062216_02859187347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4118186"/>
            <a:ext cx="4395893" cy="2819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794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idx="1"/>
          </p:nvPr>
        </p:nvSpPr>
        <p:spPr>
          <a:xfrm>
            <a:off x="487680" y="2121747"/>
            <a:ext cx="9265920" cy="4827693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3413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функционируют: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34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 ПАО «Сбербанк России»,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34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 ОАО «Росгосстрах»,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34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Многофункциональный центр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34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Почта России, с отделениями в населенных пунктах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ru-RU" altLang="ru-RU" sz="2987" dirty="0"/>
          </a:p>
        </p:txBody>
      </p:sp>
      <p:sp>
        <p:nvSpPr>
          <p:cNvPr id="23555" name="Заголовок 1"/>
          <p:cNvSpPr>
            <a:spLocks noGrp="1"/>
          </p:cNvSpPr>
          <p:nvPr>
            <p:ph type="title"/>
          </p:nvPr>
        </p:nvSpPr>
        <p:spPr>
          <a:xfrm>
            <a:off x="844352" y="129208"/>
            <a:ext cx="9265920" cy="894080"/>
          </a:xfrm>
        </p:spPr>
        <p:txBody>
          <a:bodyPr/>
          <a:lstStyle/>
          <a:p>
            <a:pPr eaLnBrk="1" hangingPunct="1"/>
            <a:r>
              <a:rPr lang="ru-RU" altLang="ru-RU" sz="3413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Финансовый потенциал</a:t>
            </a:r>
          </a:p>
        </p:txBody>
      </p:sp>
    </p:spTree>
    <p:extLst>
      <p:ext uri="{BB962C8B-B14F-4D97-AF65-F5344CB8AC3E}">
        <p14:creationId xmlns:p14="http://schemas.microsoft.com/office/powerpoint/2010/main" val="210141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348827" y="1737360"/>
            <a:ext cx="5181600" cy="5257801"/>
          </a:xfrm>
        </p:spPr>
        <p:txBody>
          <a:bodyPr rtlCol="0">
            <a:normAutofit fontScale="92500" lnSpcReduction="10000"/>
          </a:bodyPr>
          <a:lstStyle/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  <a:cs typeface="Times New Roman" pitchFamily="18" charset="0"/>
              </a:rPr>
              <a:t>В Дубенском муниципальном районе функционируют: 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  <a:cs typeface="Times New Roman" pitchFamily="18" charset="0"/>
              </a:rPr>
              <a:t>5 школ, где обучается </a:t>
            </a:r>
            <a:r>
              <a:rPr lang="ru-RU" altLang="ru-RU" sz="2240" dirty="0" smtClean="0">
                <a:latin typeface="Times New Roman" pitchFamily="18" charset="0"/>
                <a:cs typeface="Times New Roman" pitchFamily="18" charset="0"/>
              </a:rPr>
              <a:t>846 </a:t>
            </a:r>
            <a:r>
              <a:rPr lang="ru-RU" altLang="ru-RU" sz="2240" dirty="0">
                <a:latin typeface="Times New Roman" pitchFamily="18" charset="0"/>
                <a:cs typeface="Times New Roman" pitchFamily="18" charset="0"/>
              </a:rPr>
              <a:t>учеников, 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  <a:cs typeface="Times New Roman" pitchFamily="18" charset="0"/>
              </a:rPr>
              <a:t>2 учреждения дополнительного образования (МБОУДО «Детская юношеская спортивная школа», МБОУДО «Дом детского творчества»),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  <a:cs typeface="Times New Roman" pitchFamily="18" charset="0"/>
              </a:rPr>
              <a:t>1 детский сад, включая 7 структурных подразделений,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</a:rPr>
              <a:t>БУК «Дубенский районный Дом культуры», </a:t>
            </a:r>
            <a:r>
              <a:rPr lang="ru-RU" altLang="ru-RU" sz="2240" dirty="0">
                <a:latin typeface="Times New Roman" pitchFamily="18" charset="0"/>
                <a:cs typeface="Times New Roman" pitchFamily="18" charset="0"/>
              </a:rPr>
              <a:t>включая</a:t>
            </a:r>
            <a:r>
              <a:rPr lang="ru-RU" altLang="ru-RU" sz="2240" dirty="0">
                <a:latin typeface="Times New Roman" pitchFamily="18" charset="0"/>
              </a:rPr>
              <a:t> 20 структурных подразделений,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</a:rPr>
              <a:t>МБУК «Дубенская районная </a:t>
            </a:r>
            <a:r>
              <a:rPr lang="ru-RU" altLang="ru-RU" sz="2240" dirty="0" err="1">
                <a:latin typeface="Times New Roman" pitchFamily="18" charset="0"/>
              </a:rPr>
              <a:t>районная</a:t>
            </a:r>
            <a:r>
              <a:rPr lang="ru-RU" altLang="ru-RU" sz="2240" dirty="0">
                <a:latin typeface="Times New Roman" pitchFamily="18" charset="0"/>
              </a:rPr>
              <a:t> библиотека» и 18 структурных подразделений,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</a:rPr>
              <a:t>МБУ ДО «Детская школа искусств»,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</a:rPr>
              <a:t>ГБУЗ РМ «Дубенская районная больница»,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sz="2240" dirty="0">
                <a:latin typeface="Times New Roman" pitchFamily="18" charset="0"/>
              </a:rPr>
              <a:t>20 </a:t>
            </a:r>
            <a:r>
              <a:rPr lang="ru-RU" altLang="ru-RU" sz="2240" dirty="0" err="1">
                <a:latin typeface="Times New Roman" pitchFamily="18" charset="0"/>
              </a:rPr>
              <a:t>ФАПов</a:t>
            </a:r>
            <a:r>
              <a:rPr lang="ru-RU" altLang="ru-RU" sz="2240" dirty="0">
                <a:latin typeface="Times New Roman" pitchFamily="18" charset="0"/>
              </a:rPr>
              <a:t>.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ru-RU" altLang="ru-RU" dirty="0" smtClean="0">
                <a:solidFill>
                  <a:schemeClr val="tx1"/>
                </a:solidFill>
                <a:latin typeface="Times New Roman" pitchFamily="18" charset="0"/>
              </a:rPr>
              <a:t> </a:t>
            </a:r>
            <a:endParaRPr lang="ru-RU" altLang="ru-RU" dirty="0" smtClean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2227" y="738293"/>
            <a:ext cx="8480213" cy="399627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Социальная сфера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3" descr="C:\Users\Закупки\Desktop\Приезд Здунова 2020\точка роста\IMG-20201214-WA00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26"/>
          <a:stretch>
            <a:fillRect/>
          </a:stretch>
        </p:blipFill>
        <p:spPr bwMode="auto">
          <a:xfrm>
            <a:off x="5562600" y="1295401"/>
            <a:ext cx="395393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80"/>
          <a:stretch>
            <a:fillRect/>
          </a:stretch>
        </p:blipFill>
        <p:spPr bwMode="auto">
          <a:xfrm>
            <a:off x="5832687" y="3469729"/>
            <a:ext cx="3953933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7" descr="C:\Users\Закупки\Desktop\Приезд Здунова 2020\Мрзайка\IMG-20201214-WA00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0" t="8829"/>
          <a:stretch>
            <a:fillRect/>
          </a:stretch>
        </p:blipFill>
        <p:spPr bwMode="auto">
          <a:xfrm>
            <a:off x="5538894" y="3644053"/>
            <a:ext cx="2238587" cy="2255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0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132384" y="273224"/>
            <a:ext cx="9753600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298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Реализованные инвестиционные </a:t>
            </a:r>
            <a:r>
              <a:rPr lang="ru-RU" altLang="ru-RU" sz="2987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987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987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</a:t>
            </a:r>
            <a:endParaRPr lang="ru-RU" altLang="ru-RU" sz="298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57200" y="4876800"/>
            <a:ext cx="5715001" cy="1828800"/>
          </a:xfrm>
          <a:prstGeom prst="rect">
            <a:avLst/>
          </a:prstGeom>
        </p:spPr>
        <p:txBody>
          <a:bodyPr anchor="ctr"/>
          <a:lstStyle/>
          <a:p>
            <a:pPr algn="just">
              <a:defRPr/>
            </a:pPr>
            <a:endParaRPr lang="ru-RU" sz="1493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141739894"/>
              </p:ext>
            </p:extLst>
          </p:nvPr>
        </p:nvGraphicFramePr>
        <p:xfrm>
          <a:off x="1348408" y="1446040"/>
          <a:ext cx="7010449" cy="2396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2121552320"/>
              </p:ext>
            </p:extLst>
          </p:nvPr>
        </p:nvGraphicFramePr>
        <p:xfrm>
          <a:off x="348795" y="4106309"/>
          <a:ext cx="4572033" cy="2816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3342700"/>
              </p:ext>
            </p:extLst>
          </p:nvPr>
        </p:nvGraphicFramePr>
        <p:xfrm>
          <a:off x="4994506" y="4058909"/>
          <a:ext cx="4191029" cy="2895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262569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4953001" y="1847469"/>
            <a:ext cx="4419600" cy="1569662"/>
          </a:xfrm>
          <a:prstGeom prst="rect">
            <a:avLst/>
          </a:prstGeom>
        </p:spPr>
        <p:txBody>
          <a:bodyPr lIns="91440" tIns="45721" rIns="91440" bIns="45721">
            <a:spAutoFit/>
          </a:bodyPr>
          <a:lstStyle/>
          <a:p>
            <a:pPr algn="just" eaLnBrk="1" hangingPunct="1">
              <a:defRPr/>
            </a:pPr>
            <a:r>
              <a:rPr lang="ru-RU" sz="1920" dirty="0">
                <a:latin typeface="Times New Roman" pitchFamily="18" charset="0"/>
                <a:cs typeface="Times New Roman" pitchFamily="18" charset="0"/>
              </a:rPr>
              <a:t>Вложение внебюджетных </a:t>
            </a:r>
            <a:r>
              <a:rPr lang="ru-RU" sz="192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инвестиций</a:t>
            </a:r>
            <a:r>
              <a:rPr lang="ru-RU" sz="1920" dirty="0">
                <a:latin typeface="Times New Roman" pitchFamily="18" charset="0"/>
                <a:cs typeface="Times New Roman" pitchFamily="18" charset="0"/>
              </a:rPr>
              <a:t> составит более </a:t>
            </a:r>
            <a:r>
              <a:rPr lang="ru-RU" sz="192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 млрд. рублей</a:t>
            </a:r>
            <a:r>
              <a:rPr lang="ru-RU" sz="1920" dirty="0">
                <a:latin typeface="Times New Roman" pitchFamily="18" charset="0"/>
                <a:cs typeface="Times New Roman" pitchFamily="18" charset="0"/>
              </a:rPr>
              <a:t>., производственная мощность </a:t>
            </a:r>
            <a:r>
              <a:rPr lang="ru-RU" sz="192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150 тонн молока в сутки</a:t>
            </a:r>
            <a:r>
              <a:rPr lang="ru-RU" sz="1920" dirty="0">
                <a:latin typeface="Times New Roman" pitchFamily="18" charset="0"/>
                <a:cs typeface="Times New Roman" pitchFamily="18" charset="0"/>
              </a:rPr>
              <a:t>, создание </a:t>
            </a:r>
            <a:r>
              <a:rPr lang="ru-RU" sz="192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130 рабочих мест. </a:t>
            </a:r>
            <a:endParaRPr lang="ru-RU" sz="192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2" name="TextBox 1"/>
          <p:cNvSpPr txBox="1">
            <a:spLocks noChangeArrowheads="1"/>
          </p:cNvSpPr>
          <p:nvPr/>
        </p:nvSpPr>
        <p:spPr bwMode="auto">
          <a:xfrm>
            <a:off x="352236" y="6077008"/>
            <a:ext cx="4297680" cy="7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1" rIns="91440" bIns="45721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2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начала реализации проекта </a:t>
            </a:r>
            <a:r>
              <a:rPr lang="ru-RU" altLang="ru-RU" sz="202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освоено</a:t>
            </a:r>
            <a:r>
              <a:rPr lang="ru-RU" altLang="ru-RU" sz="202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27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2,3 </a:t>
            </a:r>
            <a:r>
              <a:rPr lang="ru-RU" altLang="ru-RU" sz="202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</a:t>
            </a:r>
            <a:r>
              <a:rPr lang="ru-RU" altLang="ru-RU" sz="2027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133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7654" name="Picture 3" descr="C:\Users\Закупки\Downloads\IMG-20210203-WA00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05" y="2811221"/>
            <a:ext cx="4338320" cy="325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636440" y="201216"/>
            <a:ext cx="8480028" cy="3995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Инвестиционный 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потенциал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26196" y="1211200"/>
            <a:ext cx="48030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Строительство молочного комплекса на 6450 голов коров, с общим поголовьем КРС 12000 голов 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496" y="3657601"/>
            <a:ext cx="4722122" cy="313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4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168348" y="1445954"/>
            <a:ext cx="9296400" cy="206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4" tIns="45718" rIns="91434" bIns="45718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133" dirty="0">
                <a:solidFill>
                  <a:schemeClr val="tx1"/>
                </a:solidFill>
                <a:latin typeface="Cambria" panose="02040503050406030204" pitchFamily="18" charset="0"/>
              </a:rPr>
              <a:t>Реализация инвестиционного проекта ООО «Магма-Цемент» по  строительству цементного завода на территории с. Кочкурово, потребует вложений инвестиций в размере более 6 млрд. руб.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133" dirty="0">
                <a:solidFill>
                  <a:schemeClr val="tx1"/>
                </a:solidFill>
                <a:latin typeface="Cambria" panose="02040503050406030204" pitchFamily="18" charset="0"/>
              </a:rPr>
              <a:t>Срок строительства 2021-2023 гг.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133" dirty="0">
                <a:solidFill>
                  <a:schemeClr val="tx1"/>
                </a:solidFill>
                <a:latin typeface="Cambria" panose="02040503050406030204" pitchFamily="18" charset="0"/>
              </a:rPr>
              <a:t>Создание более 200 рабочих мест.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133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pic>
        <p:nvPicPr>
          <p:cNvPr id="28675" name="Picture 2" descr="C:\Users\1\Desktop\15653394456_1_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36"/>
          <a:stretch>
            <a:fillRect/>
          </a:stretch>
        </p:blipFill>
        <p:spPr bwMode="auto">
          <a:xfrm>
            <a:off x="152400" y="2743200"/>
            <a:ext cx="9448800" cy="4087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121172" y="277050"/>
            <a:ext cx="8480028" cy="3995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987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Инвестиционный </a:t>
            </a:r>
            <a:r>
              <a:rPr lang="ru-RU" sz="2987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потенциал</a:t>
            </a:r>
          </a:p>
        </p:txBody>
      </p:sp>
      <p:pic>
        <p:nvPicPr>
          <p:cNvPr id="28677" name="Picture 2" descr="G:\Цементный завод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" t="2275" r="2975" b="1804"/>
          <a:stretch>
            <a:fillRect/>
          </a:stretch>
        </p:blipFill>
        <p:spPr bwMode="auto">
          <a:xfrm>
            <a:off x="52806" y="1137320"/>
            <a:ext cx="9548394" cy="573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650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1121172" y="277050"/>
            <a:ext cx="8480028" cy="3995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987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Инвестиционный </a:t>
            </a:r>
            <a:r>
              <a:rPr lang="ru-RU" sz="2987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потенциал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79" y="2289448"/>
            <a:ext cx="7507002" cy="3585855"/>
          </a:xfrm>
          <a:prstGeom prst="rect">
            <a:avLst/>
          </a:prstGeom>
        </p:spPr>
      </p:pic>
      <p:graphicFrame>
        <p:nvGraphicFramePr>
          <p:cNvPr id="19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6806072"/>
              </p:ext>
            </p:extLst>
          </p:nvPr>
        </p:nvGraphicFramePr>
        <p:xfrm>
          <a:off x="3940696" y="4377680"/>
          <a:ext cx="4536504" cy="2436037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625748">
                  <a:extLst>
                    <a:ext uri="{9D8B030D-6E8A-4147-A177-3AD203B41FA5}">
                      <a16:colId xmlns:a16="http://schemas.microsoft.com/office/drawing/2014/main" val="3412212157"/>
                    </a:ext>
                  </a:extLst>
                </a:gridCol>
                <a:gridCol w="1910756">
                  <a:extLst>
                    <a:ext uri="{9D8B030D-6E8A-4147-A177-3AD203B41FA5}">
                      <a16:colId xmlns:a16="http://schemas.microsoft.com/office/drawing/2014/main" val="2686165133"/>
                    </a:ext>
                  </a:extLst>
                </a:gridCol>
              </a:tblGrid>
              <a:tr h="512064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Заказчик</a:t>
                      </a:r>
                    </a:p>
                  </a:txBody>
                  <a:tcPr marL="73152" marR="73152" marT="36576" marB="36576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ООО «Агро-Дубенки»</a:t>
                      </a:r>
                    </a:p>
                  </a:txBody>
                  <a:tcPr marL="73152" marR="73152" marT="36576" marB="36576"/>
                </a:tc>
                <a:extLst>
                  <a:ext uri="{0D108BD9-81ED-4DB2-BD59-A6C34878D82A}">
                    <a16:rowId xmlns:a16="http://schemas.microsoft.com/office/drawing/2014/main" val="2380726521"/>
                  </a:ext>
                </a:extLst>
              </a:tr>
              <a:tr h="334604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Объем инвестиций</a:t>
                      </a:r>
                    </a:p>
                  </a:txBody>
                  <a:tcPr marL="73152" marR="73152" marT="36576" marB="36576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20 млн. руб.</a:t>
                      </a:r>
                    </a:p>
                  </a:txBody>
                  <a:tcPr marL="73152" marR="73152" marT="36576" marB="36576"/>
                </a:tc>
                <a:extLst>
                  <a:ext uri="{0D108BD9-81ED-4DB2-BD59-A6C34878D82A}">
                    <a16:rowId xmlns:a16="http://schemas.microsoft.com/office/drawing/2014/main" val="2452354447"/>
                  </a:ext>
                </a:extLst>
              </a:tr>
              <a:tr h="334604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Срок реализации проекта </a:t>
                      </a:r>
                    </a:p>
                  </a:txBody>
                  <a:tcPr marL="73152" marR="73152" marT="36576" marB="36576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17 месяцев</a:t>
                      </a:r>
                    </a:p>
                  </a:txBody>
                  <a:tcPr marL="73152" marR="73152" marT="36576" marB="36576"/>
                </a:tc>
                <a:extLst>
                  <a:ext uri="{0D108BD9-81ED-4DB2-BD59-A6C34878D82A}">
                    <a16:rowId xmlns:a16="http://schemas.microsoft.com/office/drawing/2014/main" val="1552555077"/>
                  </a:ext>
                </a:extLst>
              </a:tr>
              <a:tr h="334604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Объем производства</a:t>
                      </a:r>
                    </a:p>
                  </a:txBody>
                  <a:tcPr marL="73152" marR="73152" marT="36576" marB="36576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до 80 тыс.</a:t>
                      </a:r>
                      <a:r>
                        <a:rPr lang="ru-RU" sz="1400" baseline="0" dirty="0">
                          <a:latin typeface="+mj-lt"/>
                        </a:rPr>
                        <a:t> шт.</a:t>
                      </a:r>
                      <a:endParaRPr lang="ru-RU" sz="1400" dirty="0">
                        <a:latin typeface="+mj-lt"/>
                      </a:endParaRPr>
                    </a:p>
                  </a:txBody>
                  <a:tcPr marL="73152" marR="73152" marT="36576" marB="36576"/>
                </a:tc>
                <a:extLst>
                  <a:ext uri="{0D108BD9-81ED-4DB2-BD59-A6C34878D82A}">
                    <a16:rowId xmlns:a16="http://schemas.microsoft.com/office/drawing/2014/main" val="581735095"/>
                  </a:ext>
                </a:extLst>
              </a:tr>
              <a:tr h="585557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Ожидаемая</a:t>
                      </a:r>
                      <a:r>
                        <a:rPr lang="ru-RU" sz="1400" baseline="0" dirty="0">
                          <a:latin typeface="+mj-lt"/>
                        </a:rPr>
                        <a:t> численность персонала</a:t>
                      </a:r>
                      <a:endParaRPr lang="ru-RU" sz="1400" dirty="0">
                        <a:latin typeface="+mj-lt"/>
                      </a:endParaRPr>
                    </a:p>
                  </a:txBody>
                  <a:tcPr marL="73152" marR="73152" marT="36576" marB="36576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10 чел.</a:t>
                      </a:r>
                    </a:p>
                  </a:txBody>
                  <a:tcPr marL="73152" marR="73152" marT="36576" marB="36576"/>
                </a:tc>
                <a:extLst>
                  <a:ext uri="{0D108BD9-81ED-4DB2-BD59-A6C34878D82A}">
                    <a16:rowId xmlns:a16="http://schemas.microsoft.com/office/drawing/2014/main" val="2144248671"/>
                  </a:ext>
                </a:extLst>
              </a:tr>
              <a:tr h="334604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Средняя заработная плата</a:t>
                      </a:r>
                    </a:p>
                  </a:txBody>
                  <a:tcPr marL="73152" marR="73152" marT="36576" marB="36576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+mj-lt"/>
                        </a:rPr>
                        <a:t>28 тыс.</a:t>
                      </a:r>
                      <a:r>
                        <a:rPr lang="ru-RU" sz="1400" baseline="0" dirty="0">
                          <a:latin typeface="+mj-lt"/>
                        </a:rPr>
                        <a:t> </a:t>
                      </a:r>
                      <a:r>
                        <a:rPr lang="ru-RU" sz="1400" dirty="0">
                          <a:latin typeface="+mj-lt"/>
                        </a:rPr>
                        <a:t>р.</a:t>
                      </a:r>
                    </a:p>
                  </a:txBody>
                  <a:tcPr marL="73152" marR="73152" marT="36576" marB="36576"/>
                </a:tc>
                <a:extLst>
                  <a:ext uri="{0D108BD9-81ED-4DB2-BD59-A6C34878D82A}">
                    <a16:rowId xmlns:a16="http://schemas.microsoft.com/office/drawing/2014/main" val="1032944048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0" y="1404732"/>
            <a:ext cx="73462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latin typeface="+mj-lt"/>
              </a:rPr>
              <a:t>Проект строительства объекта(теплицы) по выращиванию саженцев сосны ООО «Агро-Дубенки»</a:t>
            </a:r>
          </a:p>
        </p:txBody>
      </p:sp>
    </p:spTree>
    <p:extLst>
      <p:ext uri="{BB962C8B-B14F-4D97-AF65-F5344CB8AC3E}">
        <p14:creationId xmlns:p14="http://schemas.microsoft.com/office/powerpoint/2010/main" val="197304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04" y="2144008"/>
            <a:ext cx="8040990" cy="45243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56998" y="1137320"/>
            <a:ext cx="5159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Проект «Производство оптического кабеля с. Дубенки»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621277" y="6105872"/>
            <a:ext cx="1728192" cy="56253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50" dirty="0"/>
              <a:t>Визитка Компании «</a:t>
            </a:r>
            <a:r>
              <a:rPr lang="en-US" sz="1350" dirty="0"/>
              <a:t>FORS</a:t>
            </a:r>
            <a:r>
              <a:rPr lang="ru-RU" sz="1350" dirty="0"/>
              <a:t>»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308061" y="273224"/>
            <a:ext cx="8480028" cy="3995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987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Инвестиционный </a:t>
            </a:r>
            <a:r>
              <a:rPr lang="ru-RU" sz="2987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потенциал</a:t>
            </a:r>
          </a:p>
        </p:txBody>
      </p:sp>
    </p:spTree>
    <p:extLst>
      <p:ext uri="{BB962C8B-B14F-4D97-AF65-F5344CB8AC3E}">
        <p14:creationId xmlns:p14="http://schemas.microsoft.com/office/powerpoint/2010/main" val="23850219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979686" y="339349"/>
            <a:ext cx="8480028" cy="3995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987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Инвестиционные ниши</a:t>
            </a:r>
          </a:p>
        </p:txBody>
      </p:sp>
      <p:pic>
        <p:nvPicPr>
          <p:cNvPr id="29699" name="Picture 2" descr="C:\Users\Закупки\Desktop\Слайды\соя пере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46"/>
          <a:stretch>
            <a:fillRect/>
          </a:stretch>
        </p:blipFill>
        <p:spPr bwMode="auto">
          <a:xfrm>
            <a:off x="2572544" y="3733801"/>
            <a:ext cx="6537920" cy="3142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81200" y="1147734"/>
            <a:ext cx="6476999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t">
              <a:defRPr/>
            </a:pPr>
            <a:r>
              <a:rPr lang="ru-RU" sz="2800" b="1" i="1" dirty="0">
                <a:solidFill>
                  <a:srgbClr val="000000"/>
                </a:solidFill>
                <a:latin typeface="Times New Roman"/>
              </a:rPr>
              <a:t>Производство соевого шрота</a:t>
            </a:r>
          </a:p>
        </p:txBody>
      </p:sp>
      <p:sp>
        <p:nvSpPr>
          <p:cNvPr id="29701" name="Прямоугольник 7"/>
          <p:cNvSpPr>
            <a:spLocks noChangeArrowheads="1"/>
          </p:cNvSpPr>
          <p:nvPr/>
        </p:nvSpPr>
        <p:spPr bwMode="auto">
          <a:xfrm>
            <a:off x="124272" y="1605699"/>
            <a:ext cx="8077200" cy="2193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133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Основные характеристики ниши </a:t>
            </a:r>
            <a:endParaRPr lang="ru-RU" altLang="ru-RU" sz="2133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Планируемый объем продаж:                                            61,2 </a:t>
            </a:r>
            <a:r>
              <a:rPr lang="ru-RU" altLang="ru-RU" sz="192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тыс.тонн</a:t>
            </a: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 в год;</a:t>
            </a:r>
          </a:p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Потребность животноводства России в соевом шроте:  8,2 млн. тонн в год; </a:t>
            </a:r>
          </a:p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Свободная площадь площадки (га) :                                 7га;</a:t>
            </a:r>
          </a:p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Местоположение : с. </a:t>
            </a:r>
            <a:r>
              <a:rPr lang="ru-RU" altLang="ru-RU" sz="192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Поводимово</a:t>
            </a: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, земли </a:t>
            </a:r>
            <a:r>
              <a:rPr lang="ru-RU" altLang="ru-RU" sz="192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сельхозназначения</a:t>
            </a: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, для сельхозпроизводства, 13:05:0111005:220 учтенный, находится в собственности </a:t>
            </a:r>
            <a:r>
              <a:rPr lang="ru-RU" altLang="ru-RU" sz="192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юр.лица</a:t>
            </a: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67104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80477" y="277051"/>
            <a:ext cx="7337020" cy="3995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987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Инвестиционные ниши</a:t>
            </a:r>
          </a:p>
        </p:txBody>
      </p:sp>
      <p:pic>
        <p:nvPicPr>
          <p:cNvPr id="30723" name="Picture 1" descr="C:\Users\1\Desktop\avtoservis_auto_service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0" b="19197"/>
          <a:stretch>
            <a:fillRect/>
          </a:stretch>
        </p:blipFill>
        <p:spPr bwMode="auto">
          <a:xfrm>
            <a:off x="2932584" y="3608392"/>
            <a:ext cx="6529254" cy="3104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Прямоугольник 4"/>
          <p:cNvSpPr>
            <a:spLocks noChangeArrowheads="1"/>
          </p:cNvSpPr>
          <p:nvPr/>
        </p:nvSpPr>
        <p:spPr bwMode="auto">
          <a:xfrm>
            <a:off x="1537038" y="1137320"/>
            <a:ext cx="7924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Организация придорожного сервиса</a:t>
            </a:r>
          </a:p>
        </p:txBody>
      </p:sp>
      <p:sp>
        <p:nvSpPr>
          <p:cNvPr id="30725" name="Прямоугольник 6"/>
          <p:cNvSpPr>
            <a:spLocks noChangeArrowheads="1"/>
          </p:cNvSpPr>
          <p:nvPr/>
        </p:nvSpPr>
        <p:spPr bwMode="auto">
          <a:xfrm>
            <a:off x="69775" y="1538011"/>
            <a:ext cx="8915401" cy="2160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Основные характеристики ниши </a:t>
            </a:r>
          </a:p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Потенциальное пропускная способность:   20000 посещений;</a:t>
            </a:r>
          </a:p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Объем услуг придорожного сервиса в год:     2 млн. руб.;</a:t>
            </a:r>
          </a:p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Свободная площадь площадки (га) :              1,2 га.;</a:t>
            </a:r>
          </a:p>
          <a:p>
            <a:pPr algn="just" eaLnBrk="1" fontAlgn="t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Местоположение : </a:t>
            </a:r>
            <a:r>
              <a:rPr lang="ru-RU" altLang="ru-RU" sz="192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с.Дубенки</a:t>
            </a:r>
            <a:r>
              <a:rPr lang="ru-RU" altLang="ru-RU" sz="1920" dirty="0">
                <a:solidFill>
                  <a:srgbClr val="000000"/>
                </a:solidFill>
                <a:latin typeface="Times New Roman" panose="02020603050405020304" pitchFamily="18" charset="0"/>
              </a:rPr>
              <a:t>, земли населенных пунктов, для стоянок автомобильного транспорта,13:06:0102001:2701 учтенный, не разграниченная собственность;</a:t>
            </a:r>
          </a:p>
        </p:txBody>
      </p:sp>
    </p:spTree>
    <p:extLst>
      <p:ext uri="{BB962C8B-B14F-4D97-AF65-F5344CB8AC3E}">
        <p14:creationId xmlns:p14="http://schemas.microsoft.com/office/powerpoint/2010/main" val="28212950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1"/>
          <p:cNvSpPr txBox="1">
            <a:spLocks noChangeArrowheads="1"/>
          </p:cNvSpPr>
          <p:nvPr/>
        </p:nvSpPr>
        <p:spPr bwMode="auto">
          <a:xfrm>
            <a:off x="4876800" y="1634970"/>
            <a:ext cx="453136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 Дубенский район,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с.Поводимово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Поводимовское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сельское поселение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13:06:0111005:50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сельскохозяйственного назначения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сельскохозяйственного производства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обственность (физическое лицо)</a:t>
            </a: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21.6 га</a:t>
            </a:r>
          </a:p>
        </p:txBody>
      </p:sp>
      <p:pic>
        <p:nvPicPr>
          <p:cNvPr id="31747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07" y="1243263"/>
            <a:ext cx="3955213" cy="2653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07" y="4005610"/>
            <a:ext cx="3955213" cy="284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29266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5020816" y="1683474"/>
            <a:ext cx="437896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 Дубенский район,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с.Поводимово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Поводимовское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сельское поселение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13:06:0111005:77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сельскохозяйственного назначения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сельскохозяйственного производства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Собственность (юридическое лицо)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125,2 га</a:t>
            </a:r>
          </a:p>
        </p:txBody>
      </p:sp>
      <p:pic>
        <p:nvPicPr>
          <p:cNvPr id="32771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87" y="1209328"/>
            <a:ext cx="4028015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86" y="4211488"/>
            <a:ext cx="4068750" cy="266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3778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5236840" y="1736648"/>
            <a:ext cx="4301067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РМ,Дубенский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с. Дубенки,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13:06:0102001:3799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населенных пунктов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автомобильной станции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разграниченная собственность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0,3168 га</a:t>
            </a:r>
          </a:p>
        </p:txBody>
      </p:sp>
      <p:pic>
        <p:nvPicPr>
          <p:cNvPr id="33795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81" y="1209329"/>
            <a:ext cx="4104455" cy="2642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80" y="3945632"/>
            <a:ext cx="4104455" cy="2951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0948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4804792" y="1906790"/>
            <a:ext cx="47752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РМ,Дубенский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с. Дубенки,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13:06:0102001:205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населенных пунктов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автомобильной станции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разграниченная собственность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0,11 га</a:t>
            </a:r>
          </a:p>
        </p:txBody>
      </p:sp>
      <p:pic>
        <p:nvPicPr>
          <p:cNvPr id="34819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12" y="1209329"/>
            <a:ext cx="3994816" cy="2682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76" y="4075898"/>
            <a:ext cx="3999752" cy="2889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81070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1"/>
          <p:cNvSpPr txBox="1">
            <a:spLocks noChangeArrowheads="1"/>
          </p:cNvSpPr>
          <p:nvPr/>
        </p:nvSpPr>
        <p:spPr bwMode="auto">
          <a:xfrm>
            <a:off x="5092824" y="1641376"/>
            <a:ext cx="4153747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РМ,Дубенский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с. Дубенки,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13:06:0102001:2822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населенных пунктов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размещения объектов транспорта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разграниченная собственность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га</a:t>
            </a:r>
          </a:p>
        </p:txBody>
      </p:sp>
      <p:pic>
        <p:nvPicPr>
          <p:cNvPr id="35843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65" y="1209329"/>
            <a:ext cx="393481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27" y="4226271"/>
            <a:ext cx="3952348" cy="26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9986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1"/>
          <p:cNvSpPr txBox="1">
            <a:spLocks noChangeArrowheads="1"/>
          </p:cNvSpPr>
          <p:nvPr/>
        </p:nvSpPr>
        <p:spPr bwMode="auto">
          <a:xfrm>
            <a:off x="5020816" y="1857400"/>
            <a:ext cx="446024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РМ,Дубенский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с. Дубенки,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13:06:0102001:2701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населенных пунктов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стоянок автомобильного транспорта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разграниченная собственность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1,2 га</a:t>
            </a:r>
          </a:p>
        </p:txBody>
      </p:sp>
      <p:pic>
        <p:nvPicPr>
          <p:cNvPr id="36867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50" y="1209328"/>
            <a:ext cx="3996577" cy="277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50" y="4233664"/>
            <a:ext cx="3996577" cy="2736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6559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1"/>
          <p:cNvSpPr txBox="1">
            <a:spLocks noChangeArrowheads="1"/>
          </p:cNvSpPr>
          <p:nvPr/>
        </p:nvSpPr>
        <p:spPr bwMode="auto">
          <a:xfrm>
            <a:off x="4948808" y="1641376"/>
            <a:ext cx="4248472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РМ,Дубенский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Поводимовское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сельское поселение,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13:06:0111005:220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сельскохозяйственного назначения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 сельскохозяйственного использования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га</a:t>
            </a:r>
          </a:p>
        </p:txBody>
      </p:sp>
      <p:pic>
        <p:nvPicPr>
          <p:cNvPr id="37891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79" y="1216090"/>
            <a:ext cx="4032448" cy="278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80" y="4116527"/>
            <a:ext cx="4032447" cy="279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3155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"/>
          <p:cNvSpPr txBox="1">
            <a:spLocks noChangeArrowheads="1"/>
          </p:cNvSpPr>
          <p:nvPr/>
        </p:nvSpPr>
        <p:spPr bwMode="auto">
          <a:xfrm>
            <a:off x="4768907" y="1497360"/>
            <a:ext cx="497437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 Дубенский район,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с.Дубенки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Дубенское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поселение, около 70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лет.Победы</a:t>
            </a: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13060102002:386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населенных пунктов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altLang="ru-RU" sz="18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ИЖС,возможны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изменения на другое разрешенное использование, с выделением необходимой площади.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Собственность администрация района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га</a:t>
            </a:r>
          </a:p>
        </p:txBody>
      </p:sp>
      <p:pic>
        <p:nvPicPr>
          <p:cNvPr id="38915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6" y="1209328"/>
            <a:ext cx="3986312" cy="2809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054776"/>
            <a:ext cx="3960440" cy="2837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5707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"/>
          <p:cNvSpPr txBox="1">
            <a:spLocks noChangeArrowheads="1"/>
          </p:cNvSpPr>
          <p:nvPr/>
        </p:nvSpPr>
        <p:spPr bwMode="auto">
          <a:xfrm>
            <a:off x="4876800" y="1497360"/>
            <a:ext cx="4460240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РМ,Дубенский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с.  Дубенки, ул. </a:t>
            </a:r>
            <a:r>
              <a:rPr lang="ru-RU" alt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Бровцева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д.132А(оптовый склад)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13:06:0102001:1683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 населенных пунктов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использование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размещения производственной базы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  </a:t>
            </a: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Собственность (физическое лицо)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0.25 га</a:t>
            </a:r>
          </a:p>
        </p:txBody>
      </p:sp>
      <p:pic>
        <p:nvPicPr>
          <p:cNvPr id="39939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64" y="1209328"/>
            <a:ext cx="4130680" cy="269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64" y="4161656"/>
            <a:ext cx="4130680" cy="280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92517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211719" y="284285"/>
            <a:ext cx="7337020" cy="3995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Times New Roman" pitchFamily="18" charset="0"/>
              </a:rPr>
              <a:t>Контакты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3796680" y="1761951"/>
            <a:ext cx="4932679" cy="563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-177744" rIns="0" bIns="214986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Нефедов Виктор Николаевич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Дубенского муниципального района </a:t>
            </a:r>
          </a:p>
        </p:txBody>
      </p:sp>
      <p:sp>
        <p:nvSpPr>
          <p:cNvPr id="40964" name="Прямоугольник 4"/>
          <p:cNvSpPr>
            <a:spLocks noChangeArrowheads="1"/>
          </p:cNvSpPr>
          <p:nvPr/>
        </p:nvSpPr>
        <p:spPr bwMode="auto">
          <a:xfrm>
            <a:off x="3724672" y="2403276"/>
            <a:ext cx="6248400" cy="140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 - (8-834-47) 2-13-06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</a:t>
            </a:r>
            <a:r>
              <a:rPr lang="ru-RU" altLang="ru-RU" sz="170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ru-RU" altLang="ru-RU" sz="170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 dubur86@mail.ru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Факс - (8-834-47) 2-11-01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 : 431770, Республика Мордовия, Дубенский район, </a:t>
            </a:r>
            <a:r>
              <a:rPr lang="ru-RU" altLang="ru-RU" sz="170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с.Дубенки</a:t>
            </a:r>
            <a:r>
              <a:rPr lang="ru-RU" altLang="ru-RU" sz="170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ул. Денисова, дом 4,</a:t>
            </a:r>
          </a:p>
        </p:txBody>
      </p:sp>
      <p:sp>
        <p:nvSpPr>
          <p:cNvPr id="40967" name="Прямоугольник 8"/>
          <p:cNvSpPr>
            <a:spLocks noChangeArrowheads="1"/>
          </p:cNvSpPr>
          <p:nvPr/>
        </p:nvSpPr>
        <p:spPr bwMode="auto">
          <a:xfrm>
            <a:off x="2188502" y="4707037"/>
            <a:ext cx="5105693" cy="355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</a:t>
            </a:r>
            <a:r>
              <a:rPr lang="en-US" altLang="ru-RU" sz="170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https://dubenki.e-mordovia.ru/</a:t>
            </a:r>
            <a:endParaRPr lang="ru-RU" altLang="ru-RU" sz="1707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68" name="Picture 6" descr="C:\Users\1\Desktop\8edc7f8c254c724fbaa88af059a34bb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09" t="5000" r="6229" b="15500"/>
          <a:stretch>
            <a:fillRect/>
          </a:stretch>
        </p:blipFill>
        <p:spPr bwMode="auto">
          <a:xfrm>
            <a:off x="210972" y="1245405"/>
            <a:ext cx="3386667" cy="284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9" name="Прямоугольник 11"/>
          <p:cNvSpPr>
            <a:spLocks noChangeArrowheads="1"/>
          </p:cNvSpPr>
          <p:nvPr/>
        </p:nvSpPr>
        <p:spPr bwMode="auto">
          <a:xfrm>
            <a:off x="1636440" y="5673824"/>
            <a:ext cx="6511641" cy="1028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27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ДУБЕНСКИЙ РАЙОН!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27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27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ИНВЕСТИРУЙИЕ В РЕСПУБЛИКУ МОРДОВИЮ!</a:t>
            </a:r>
          </a:p>
        </p:txBody>
      </p:sp>
    </p:spTree>
    <p:extLst>
      <p:ext uri="{BB962C8B-B14F-4D97-AF65-F5344CB8AC3E}">
        <p14:creationId xmlns:p14="http://schemas.microsoft.com/office/powerpoint/2010/main" val="113584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  <a:fontScheme name="Трек">
    <a:majorFont>
      <a:latin typeface="Franklin Gothic Medium"/>
      <a:ea typeface=""/>
      <a:cs typeface=""/>
      <a:font script="Jpan" typeface="HG創英角ｺﾞｼｯｸUB"/>
      <a:font script="Hang" typeface="돋움"/>
      <a:font script="Hans" typeface="隶书"/>
      <a:font script="Hant" typeface="微軟正黑體"/>
      <a:font script="Arab" typeface="Tahoma"/>
      <a:font script="Hebr" typeface="Aharoni"/>
      <a:font script="Thai" typeface="Lily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Franklin Gothic Book"/>
      <a:ea typeface=""/>
      <a:cs typeface=""/>
      <a:font script="Jpan" typeface="HGｺﾞｼｯｸE"/>
      <a:font script="Hang" typeface="돋움"/>
      <a:font script="Hans" typeface="华文楷体"/>
      <a:font script="Hant" typeface="微軟正黑體"/>
      <a:font script="Arab" typeface="Tahoma"/>
      <a:font script="Hebr" typeface="Aharoni"/>
      <a:font script="Thai" typeface="Lily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inorFont>
  </a:fontScheme>
  <a:fmtScheme name="Трек">
    <a:fillStyleLst>
      <a:solidFill>
        <a:schemeClr val="phClr"/>
      </a:solidFill>
      <a:gradFill rotWithShape="1">
        <a:gsLst>
          <a:gs pos="0">
            <a:schemeClr val="phClr">
              <a:tint val="30000"/>
              <a:satMod val="250000"/>
            </a:schemeClr>
          </a:gs>
          <a:gs pos="72000">
            <a:schemeClr val="phClr">
              <a:tint val="75000"/>
              <a:satMod val="210000"/>
            </a:schemeClr>
          </a:gs>
          <a:gs pos="100000">
            <a:schemeClr val="phClr">
              <a:tint val="85000"/>
              <a:satMod val="210000"/>
            </a:schemeClr>
          </a:gs>
        </a:gsLst>
        <a:lin ang="5400000" scaled="1"/>
      </a:gradFill>
      <a:gradFill rotWithShape="1">
        <a:gsLst>
          <a:gs pos="0">
            <a:schemeClr val="phClr">
              <a:tint val="75000"/>
              <a:shade val="85000"/>
              <a:satMod val="230000"/>
            </a:schemeClr>
          </a:gs>
          <a:gs pos="25000">
            <a:schemeClr val="phClr">
              <a:tint val="90000"/>
              <a:shade val="70000"/>
              <a:satMod val="220000"/>
            </a:schemeClr>
          </a:gs>
          <a:gs pos="50000">
            <a:schemeClr val="phClr">
              <a:tint val="90000"/>
              <a:shade val="58000"/>
              <a:satMod val="225000"/>
            </a:schemeClr>
          </a:gs>
          <a:gs pos="65000">
            <a:schemeClr val="phClr">
              <a:tint val="90000"/>
              <a:shade val="58000"/>
              <a:satMod val="225000"/>
            </a:schemeClr>
          </a:gs>
          <a:gs pos="80000">
            <a:schemeClr val="phClr">
              <a:tint val="90000"/>
              <a:shade val="69000"/>
              <a:satMod val="220000"/>
            </a:schemeClr>
          </a:gs>
          <a:gs pos="100000">
            <a:schemeClr val="phClr">
              <a:tint val="77000"/>
              <a:shade val="80000"/>
              <a:satMod val="230000"/>
            </a:schemeClr>
          </a:gs>
        </a:gsLst>
        <a:lin ang="5400000" scaled="1"/>
      </a:gradFill>
    </a:fillStyleLst>
    <a:lnStyleLst>
      <a:ln w="1000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76200" dist="50800" dir="5400000" rotWithShape="0">
            <a:srgbClr val="4E3B30">
              <a:alpha val="60000"/>
            </a:srgbClr>
          </a:outerShdw>
        </a:effectLst>
      </a:effectStyle>
      <a:effectStyle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a:effectStyle>
      <a:effectStyle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phClr">
              <a:shade val="60000"/>
              <a:satMod val="110000"/>
            </a:schemeClr>
          </a:contourClr>
        </a:sp3d>
      </a:effectStyle>
    </a:effectStyleLst>
    <a:bgFillStyleLst>
      <a:solidFill>
        <a:schemeClr val="phClr"/>
      </a:soli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05000"/>
            </a:schemeClr>
          </a:duotone>
        </a:blip>
        <a:tile tx="0" ty="0" sx="95000" sy="95000" flip="none" algn="t"/>
      </a:blipFill>
      <a:blipFill>
        <a:blip xmlns:r="http://schemas.openxmlformats.org/officeDocument/2006/relationships" r:embed="rId2">
          <a:duotone>
            <a:schemeClr val="phClr">
              <a:shade val="30000"/>
              <a:satMod val="455000"/>
            </a:schemeClr>
            <a:schemeClr val="phClr">
              <a:tint val="95000"/>
              <a:satMod val="120000"/>
            </a:schemeClr>
          </a:duotone>
        </a:blip>
        <a:stretch>
          <a:fillRect/>
        </a:stretch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5786</TotalTime>
  <Words>1667</Words>
  <Application>Microsoft Office PowerPoint</Application>
  <PresentationFormat>Произвольный</PresentationFormat>
  <Paragraphs>282</Paragraphs>
  <Slides>29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6" baseType="lpstr">
      <vt:lpstr>Franklin Gothic Book</vt:lpstr>
      <vt:lpstr>Arial</vt:lpstr>
      <vt:lpstr>Cambria</vt:lpstr>
      <vt:lpstr>Wingdings 2</vt:lpstr>
      <vt:lpstr>Times New Roman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Инвестиционные преимущества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Инженерная и транспортная  инфраструктура</vt:lpstr>
      <vt:lpstr>Финансовый потенциал</vt:lpstr>
      <vt:lpstr>Социальная сфера</vt:lpstr>
      <vt:lpstr>Реализованные инвестиционные  проекты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March goals</dc:title>
  <cp:lastModifiedBy>0k760</cp:lastModifiedBy>
  <cp:revision>779</cp:revision>
  <cp:lastPrinted>2019-06-24T13:24:52Z</cp:lastPrinted>
  <dcterms:created xsi:type="dcterms:W3CDTF">2006-08-16T00:00:00Z</dcterms:created>
  <dcterms:modified xsi:type="dcterms:W3CDTF">2022-03-23T13:22:44Z</dcterms:modified>
  <dc:identifier>DADVNju_hzk</dc:identifier>
</cp:coreProperties>
</file>