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365" r:id="rId3"/>
    <p:sldId id="567" r:id="rId4"/>
    <p:sldId id="588" r:id="rId5"/>
    <p:sldId id="271" r:id="rId6"/>
    <p:sldId id="575" r:id="rId7"/>
    <p:sldId id="589" r:id="rId8"/>
    <p:sldId id="268" r:id="rId9"/>
    <p:sldId id="269" r:id="rId10"/>
    <p:sldId id="404" r:id="rId11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5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10358438" y="0"/>
            <a:ext cx="7924800" cy="515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24225-FD14-4267-86BD-E57EBC5A6C5A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057900" y="1285875"/>
            <a:ext cx="6172200" cy="3471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828800" y="4951413"/>
            <a:ext cx="14630400" cy="4049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10358438" y="9771063"/>
            <a:ext cx="7924800" cy="515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6D91E-B36B-4D42-BE18-C9A844BF5C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908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7552" y="1155778"/>
            <a:ext cx="12734924" cy="190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852" y="231807"/>
            <a:ext cx="17218295" cy="14217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852" y="2143586"/>
            <a:ext cx="17218295" cy="7038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26562" y="3543287"/>
            <a:ext cx="10937638" cy="6440225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>
              <a:lnSpc>
                <a:spcPts val="8100"/>
              </a:lnSpc>
              <a:spcBef>
                <a:spcPts val="1620"/>
              </a:spcBef>
            </a:pPr>
            <a:r>
              <a:rPr lang="ru-RU" sz="7200" spc="490" dirty="0">
                <a:latin typeface="Trebuchet MS"/>
                <a:cs typeface="Trebuchet MS"/>
              </a:rPr>
              <a:t>Финансовая поддержка: льготные микрозаймы центра «Мой бизнес» </a:t>
            </a:r>
            <a:br>
              <a:rPr lang="ru-RU" sz="7200" spc="490" dirty="0">
                <a:latin typeface="Trebuchet MS"/>
                <a:cs typeface="Trebuchet MS"/>
              </a:rPr>
            </a:br>
            <a:r>
              <a:rPr lang="ru-RU" sz="7200" spc="490" dirty="0">
                <a:latin typeface="Trebuchet MS"/>
                <a:cs typeface="Trebuchet MS"/>
              </a:rPr>
              <a:t>в 2022 году</a:t>
            </a:r>
            <a:endParaRPr sz="7200" dirty="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5776" y="6066297"/>
            <a:ext cx="1117112" cy="25781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326" y="0"/>
            <a:ext cx="7233920" cy="8300084"/>
            <a:chOff x="1326" y="0"/>
            <a:chExt cx="7233920" cy="8300084"/>
          </a:xfrm>
        </p:grpSpPr>
        <p:sp>
          <p:nvSpPr>
            <p:cNvPr id="5" name="object 5"/>
            <p:cNvSpPr/>
            <p:nvPr/>
          </p:nvSpPr>
          <p:spPr>
            <a:xfrm>
              <a:off x="1901556" y="2723805"/>
              <a:ext cx="5320030" cy="5567680"/>
            </a:xfrm>
            <a:custGeom>
              <a:avLst/>
              <a:gdLst/>
              <a:ahLst/>
              <a:cxnLst/>
              <a:rect l="l" t="t" r="r" b="b"/>
              <a:pathLst>
                <a:path w="5320030" h="5567680">
                  <a:moveTo>
                    <a:pt x="3236091" y="40385"/>
                  </a:moveTo>
                  <a:lnTo>
                    <a:pt x="3174440" y="7852"/>
                  </a:lnTo>
                  <a:lnTo>
                    <a:pt x="3143055" y="0"/>
                  </a:lnTo>
                  <a:lnTo>
                    <a:pt x="3131268" y="858"/>
                  </a:lnTo>
                  <a:lnTo>
                    <a:pt x="3119375" y="3505"/>
                  </a:lnTo>
                  <a:lnTo>
                    <a:pt x="3107273" y="8045"/>
                  </a:lnTo>
                  <a:lnTo>
                    <a:pt x="3094855" y="14583"/>
                  </a:lnTo>
                  <a:lnTo>
                    <a:pt x="3053424" y="38527"/>
                  </a:lnTo>
                  <a:lnTo>
                    <a:pt x="3221379" y="38527"/>
                  </a:lnTo>
                  <a:lnTo>
                    <a:pt x="3236091" y="40385"/>
                  </a:lnTo>
                  <a:close/>
                </a:path>
                <a:path w="5320030" h="5567680">
                  <a:moveTo>
                    <a:pt x="118343" y="4243653"/>
                  </a:moveTo>
                  <a:lnTo>
                    <a:pt x="102406" y="4230348"/>
                  </a:lnTo>
                  <a:lnTo>
                    <a:pt x="88973" y="4208666"/>
                  </a:lnTo>
                  <a:lnTo>
                    <a:pt x="80373" y="4180462"/>
                  </a:lnTo>
                  <a:lnTo>
                    <a:pt x="77343" y="4146264"/>
                  </a:lnTo>
                  <a:lnTo>
                    <a:pt x="77343" y="2001335"/>
                  </a:lnTo>
                  <a:lnTo>
                    <a:pt x="81635" y="1956176"/>
                  </a:lnTo>
                  <a:lnTo>
                    <a:pt x="93742" y="1910800"/>
                  </a:lnTo>
                  <a:lnTo>
                    <a:pt x="112512" y="1867417"/>
                  </a:lnTo>
                  <a:lnTo>
                    <a:pt x="136793" y="1828242"/>
                  </a:lnTo>
                  <a:lnTo>
                    <a:pt x="165434" y="1795485"/>
                  </a:lnTo>
                  <a:lnTo>
                    <a:pt x="197281" y="1771361"/>
                  </a:lnTo>
                  <a:lnTo>
                    <a:pt x="3172199" y="52725"/>
                  </a:lnTo>
                  <a:lnTo>
                    <a:pt x="3221379" y="38527"/>
                  </a:lnTo>
                  <a:lnTo>
                    <a:pt x="3053424" y="38527"/>
                  </a:lnTo>
                  <a:lnTo>
                    <a:pt x="121059" y="1733219"/>
                  </a:lnTo>
                  <a:lnTo>
                    <a:pt x="88739" y="1757343"/>
                  </a:lnTo>
                  <a:lnTo>
                    <a:pt x="59782" y="1790099"/>
                  </a:lnTo>
                  <a:lnTo>
                    <a:pt x="35309" y="1829275"/>
                  </a:lnTo>
                  <a:lnTo>
                    <a:pt x="16440" y="1872657"/>
                  </a:lnTo>
                  <a:lnTo>
                    <a:pt x="4296" y="1918034"/>
                  </a:lnTo>
                  <a:lnTo>
                    <a:pt x="0" y="1963193"/>
                  </a:lnTo>
                  <a:lnTo>
                    <a:pt x="0" y="4108122"/>
                  </a:lnTo>
                  <a:lnTo>
                    <a:pt x="2697" y="4141040"/>
                  </a:lnTo>
                  <a:lnTo>
                    <a:pt x="10648" y="4168700"/>
                  </a:lnTo>
                  <a:lnTo>
                    <a:pt x="23644" y="4190471"/>
                  </a:lnTo>
                  <a:lnTo>
                    <a:pt x="41474" y="4205721"/>
                  </a:lnTo>
                  <a:lnTo>
                    <a:pt x="42595" y="4205721"/>
                  </a:lnTo>
                  <a:lnTo>
                    <a:pt x="108869" y="4239095"/>
                  </a:lnTo>
                  <a:lnTo>
                    <a:pt x="117468" y="4243267"/>
                  </a:lnTo>
                  <a:lnTo>
                    <a:pt x="118343" y="4243653"/>
                  </a:lnTo>
                  <a:close/>
                </a:path>
                <a:path w="5320030" h="5567680">
                  <a:moveTo>
                    <a:pt x="2200363" y="5567616"/>
                  </a:moveTo>
                  <a:lnTo>
                    <a:pt x="2259071" y="5561165"/>
                  </a:lnTo>
                  <a:lnTo>
                    <a:pt x="2306850" y="5542936"/>
                  </a:lnTo>
                  <a:lnTo>
                    <a:pt x="5280646" y="3824300"/>
                  </a:lnTo>
                  <a:lnTo>
                    <a:pt x="5316743" y="3785808"/>
                  </a:lnTo>
                  <a:lnTo>
                    <a:pt x="5319878" y="3770453"/>
                  </a:lnTo>
                  <a:lnTo>
                    <a:pt x="5319878" y="3662758"/>
                  </a:lnTo>
                  <a:lnTo>
                    <a:pt x="5316533" y="3672819"/>
                  </a:lnTo>
                  <a:lnTo>
                    <a:pt x="5309930" y="3682670"/>
                  </a:lnTo>
                  <a:lnTo>
                    <a:pt x="2299003" y="5427388"/>
                  </a:lnTo>
                  <a:lnTo>
                    <a:pt x="2253606" y="5444075"/>
                  </a:lnTo>
                  <a:lnTo>
                    <a:pt x="2198120" y="5449824"/>
                  </a:lnTo>
                  <a:lnTo>
                    <a:pt x="1915443" y="5449824"/>
                  </a:lnTo>
                  <a:lnTo>
                    <a:pt x="2059127" y="5532839"/>
                  </a:lnTo>
                  <a:lnTo>
                    <a:pt x="2090022" y="5547738"/>
                  </a:lnTo>
                  <a:lnTo>
                    <a:pt x="2124700" y="5558641"/>
                  </a:lnTo>
                  <a:lnTo>
                    <a:pt x="2161901" y="5565337"/>
                  </a:lnTo>
                  <a:lnTo>
                    <a:pt x="2200363" y="5567616"/>
                  </a:lnTo>
                  <a:close/>
                </a:path>
                <a:path w="5320030" h="5567680">
                  <a:moveTo>
                    <a:pt x="118817" y="4244049"/>
                  </a:moveTo>
                  <a:lnTo>
                    <a:pt x="118817" y="4243863"/>
                  </a:lnTo>
                  <a:lnTo>
                    <a:pt x="118343" y="4243653"/>
                  </a:lnTo>
                  <a:lnTo>
                    <a:pt x="118817" y="4244049"/>
                  </a:lnTo>
                  <a:close/>
                </a:path>
                <a:path w="5320030" h="5567680">
                  <a:moveTo>
                    <a:pt x="118817" y="4244984"/>
                  </a:moveTo>
                  <a:lnTo>
                    <a:pt x="119938" y="4244984"/>
                  </a:lnTo>
                  <a:lnTo>
                    <a:pt x="118817" y="4244049"/>
                  </a:lnTo>
                  <a:lnTo>
                    <a:pt x="118817" y="4244984"/>
                  </a:lnTo>
                  <a:close/>
                </a:path>
                <a:path w="5320030" h="5567680">
                  <a:moveTo>
                    <a:pt x="1915443" y="5449824"/>
                  </a:moveTo>
                  <a:lnTo>
                    <a:pt x="2198120" y="5449824"/>
                  </a:lnTo>
                  <a:lnTo>
                    <a:pt x="2161323" y="5447563"/>
                  </a:lnTo>
                  <a:lnTo>
                    <a:pt x="2125681" y="5440990"/>
                  </a:lnTo>
                  <a:lnTo>
                    <a:pt x="2062489" y="5416169"/>
                  </a:lnTo>
                  <a:lnTo>
                    <a:pt x="197281" y="4338096"/>
                  </a:lnTo>
                  <a:lnTo>
                    <a:pt x="161412" y="4310751"/>
                  </a:lnTo>
                  <a:lnTo>
                    <a:pt x="145719" y="4280883"/>
                  </a:lnTo>
                  <a:lnTo>
                    <a:pt x="145719" y="4382969"/>
                  </a:lnTo>
                  <a:lnTo>
                    <a:pt x="148819" y="4403267"/>
                  </a:lnTo>
                  <a:lnTo>
                    <a:pt x="159590" y="4423355"/>
                  </a:lnTo>
                  <a:lnTo>
                    <a:pt x="177718" y="4442601"/>
                  </a:lnTo>
                  <a:lnTo>
                    <a:pt x="202886" y="4460375"/>
                  </a:lnTo>
                  <a:lnTo>
                    <a:pt x="1915443" y="5449824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47275" y="5205281"/>
              <a:ext cx="5174615" cy="2969895"/>
            </a:xfrm>
            <a:custGeom>
              <a:avLst/>
              <a:gdLst/>
              <a:ahLst/>
              <a:cxnLst/>
              <a:rect l="l" t="t" r="r" b="b"/>
              <a:pathLst>
                <a:path w="5174615" h="2969895">
                  <a:moveTo>
                    <a:pt x="2051280" y="2969470"/>
                  </a:moveTo>
                  <a:lnTo>
                    <a:pt x="2106765" y="2963720"/>
                  </a:lnTo>
                  <a:lnTo>
                    <a:pt x="2152163" y="2947033"/>
                  </a:lnTo>
                  <a:lnTo>
                    <a:pt x="5141652" y="1219423"/>
                  </a:lnTo>
                  <a:lnTo>
                    <a:pt x="5172075" y="1187399"/>
                  </a:lnTo>
                  <a:lnTo>
                    <a:pt x="5174159" y="1175672"/>
                  </a:lnTo>
                  <a:lnTo>
                    <a:pt x="5170673" y="1159371"/>
                  </a:lnTo>
                  <a:lnTo>
                    <a:pt x="5144367" y="1126767"/>
                  </a:lnTo>
                  <a:lnTo>
                    <a:pt x="3257388" y="33654"/>
                  </a:lnTo>
                  <a:lnTo>
                    <a:pt x="3194197" y="8834"/>
                  </a:lnTo>
                  <a:lnTo>
                    <a:pt x="3121757" y="0"/>
                  </a:lnTo>
                  <a:lnTo>
                    <a:pt x="3093069" y="1454"/>
                  </a:lnTo>
                  <a:lnTo>
                    <a:pt x="3041997" y="12778"/>
                  </a:lnTo>
                  <a:lnTo>
                    <a:pt x="32506" y="1748924"/>
                  </a:lnTo>
                  <a:lnTo>
                    <a:pt x="2084" y="1780949"/>
                  </a:lnTo>
                  <a:lnTo>
                    <a:pt x="0" y="1792675"/>
                  </a:lnTo>
                  <a:lnTo>
                    <a:pt x="3485" y="1808977"/>
                  </a:lnTo>
                  <a:lnTo>
                    <a:pt x="29791" y="1841580"/>
                  </a:lnTo>
                  <a:lnTo>
                    <a:pt x="1916770" y="2935815"/>
                  </a:lnTo>
                  <a:lnTo>
                    <a:pt x="1979822" y="2960635"/>
                  </a:lnTo>
                  <a:lnTo>
                    <a:pt x="2051280" y="2969470"/>
                  </a:lnTo>
                  <a:close/>
                </a:path>
              </a:pathLst>
            </a:custGeom>
            <a:solidFill>
              <a:srgbClr val="F6B4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093233" y="2938074"/>
              <a:ext cx="4190365" cy="4726305"/>
            </a:xfrm>
            <a:custGeom>
              <a:avLst/>
              <a:gdLst/>
              <a:ahLst/>
              <a:cxnLst/>
              <a:rect l="l" t="t" r="r" b="b"/>
              <a:pathLst>
                <a:path w="4190365" h="4726305">
                  <a:moveTo>
                    <a:pt x="1121" y="3861320"/>
                  </a:moveTo>
                  <a:lnTo>
                    <a:pt x="2986126" y="2135954"/>
                  </a:lnTo>
                  <a:lnTo>
                    <a:pt x="2986126" y="0"/>
                  </a:lnTo>
                  <a:lnTo>
                    <a:pt x="0" y="1725366"/>
                  </a:lnTo>
                  <a:lnTo>
                    <a:pt x="1121" y="1725366"/>
                  </a:lnTo>
                  <a:lnTo>
                    <a:pt x="1121" y="3861320"/>
                  </a:lnTo>
                  <a:close/>
                </a:path>
                <a:path w="4190365" h="4726305">
                  <a:moveTo>
                    <a:pt x="1286814" y="4726247"/>
                  </a:moveTo>
                  <a:lnTo>
                    <a:pt x="4189993" y="3047997"/>
                  </a:lnTo>
                  <a:lnTo>
                    <a:pt x="3160989" y="2453430"/>
                  </a:lnTo>
                  <a:lnTo>
                    <a:pt x="257811" y="4131680"/>
                  </a:lnTo>
                  <a:lnTo>
                    <a:pt x="1286814" y="4726247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89226" y="2711465"/>
              <a:ext cx="5345659" cy="5588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62" y="0"/>
              <a:ext cx="3023235" cy="2907665"/>
            </a:xfrm>
            <a:custGeom>
              <a:avLst/>
              <a:gdLst/>
              <a:ahLst/>
              <a:cxnLst/>
              <a:rect l="l" t="t" r="r" b="b"/>
              <a:pathLst>
                <a:path w="3023235" h="2907665">
                  <a:moveTo>
                    <a:pt x="56017" y="2907549"/>
                  </a:moveTo>
                  <a:lnTo>
                    <a:pt x="26843" y="2898161"/>
                  </a:lnTo>
                  <a:lnTo>
                    <a:pt x="7197" y="2870484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197" y="858256"/>
                  </a:lnTo>
                  <a:lnTo>
                    <a:pt x="26843" y="807871"/>
                  </a:lnTo>
                  <a:lnTo>
                    <a:pt x="56017" y="764864"/>
                  </a:lnTo>
                  <a:lnTo>
                    <a:pt x="91800" y="734920"/>
                  </a:lnTo>
                  <a:lnTo>
                    <a:pt x="1364627" y="0"/>
                  </a:lnTo>
                  <a:lnTo>
                    <a:pt x="3022855" y="0"/>
                  </a:lnTo>
                  <a:lnTo>
                    <a:pt x="3022855" y="1081645"/>
                  </a:lnTo>
                  <a:lnTo>
                    <a:pt x="3015657" y="1133720"/>
                  </a:lnTo>
                  <a:lnTo>
                    <a:pt x="2996011" y="1184105"/>
                  </a:lnTo>
                  <a:lnTo>
                    <a:pt x="2966837" y="1227113"/>
                  </a:lnTo>
                  <a:lnTo>
                    <a:pt x="2931054" y="1257057"/>
                  </a:lnTo>
                  <a:lnTo>
                    <a:pt x="91800" y="2896419"/>
                  </a:lnTo>
                  <a:lnTo>
                    <a:pt x="56017" y="2907549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6" y="0"/>
              <a:ext cx="3041015" cy="2917190"/>
            </a:xfrm>
            <a:custGeom>
              <a:avLst/>
              <a:gdLst/>
              <a:ahLst/>
              <a:cxnLst/>
              <a:rect l="l" t="t" r="r" b="b"/>
              <a:pathLst>
                <a:path w="3041015" h="2917190">
                  <a:moveTo>
                    <a:pt x="63932" y="2916911"/>
                  </a:moveTo>
                  <a:lnTo>
                    <a:pt x="20747" y="2896253"/>
                  </a:lnTo>
                  <a:lnTo>
                    <a:pt x="2407" y="2854321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607" y="856168"/>
                  </a:lnTo>
                  <a:lnTo>
                    <a:pt x="28277" y="803466"/>
                  </a:lnTo>
                  <a:lnTo>
                    <a:pt x="58784" y="758293"/>
                  </a:lnTo>
                  <a:lnTo>
                    <a:pt x="95898" y="726723"/>
                  </a:lnTo>
                  <a:lnTo>
                    <a:pt x="1354529" y="0"/>
                  </a:lnTo>
                  <a:lnTo>
                    <a:pt x="1716188" y="0"/>
                  </a:lnTo>
                  <a:lnTo>
                    <a:pt x="18852" y="980004"/>
                  </a:lnTo>
                  <a:lnTo>
                    <a:pt x="18852" y="2826746"/>
                  </a:lnTo>
                  <a:lnTo>
                    <a:pt x="25921" y="2868243"/>
                  </a:lnTo>
                  <a:lnTo>
                    <a:pt x="57068" y="2897329"/>
                  </a:lnTo>
                  <a:lnTo>
                    <a:pt x="69465" y="2897751"/>
                  </a:lnTo>
                  <a:lnTo>
                    <a:pt x="116804" y="2897751"/>
                  </a:lnTo>
                  <a:lnTo>
                    <a:pt x="104914" y="2904616"/>
                  </a:lnTo>
                  <a:lnTo>
                    <a:pt x="94477" y="2909995"/>
                  </a:lnTo>
                  <a:lnTo>
                    <a:pt x="84116" y="2913838"/>
                  </a:lnTo>
                  <a:lnTo>
                    <a:pt x="73909" y="2916143"/>
                  </a:lnTo>
                  <a:lnTo>
                    <a:pt x="63932" y="2916911"/>
                  </a:lnTo>
                  <a:close/>
                </a:path>
                <a:path w="3041015" h="2917190">
                  <a:moveTo>
                    <a:pt x="116804" y="2897751"/>
                  </a:moveTo>
                  <a:lnTo>
                    <a:pt x="69465" y="2897751"/>
                  </a:lnTo>
                  <a:lnTo>
                    <a:pt x="82784" y="2894639"/>
                  </a:lnTo>
                  <a:lnTo>
                    <a:pt x="96718" y="2888223"/>
                  </a:lnTo>
                  <a:lnTo>
                    <a:pt x="2935973" y="1248860"/>
                  </a:lnTo>
                  <a:lnTo>
                    <a:pt x="2969604" y="1219966"/>
                  </a:lnTo>
                  <a:lnTo>
                    <a:pt x="2997241" y="1178777"/>
                  </a:lnTo>
                  <a:lnTo>
                    <a:pt x="3015965" y="1130826"/>
                  </a:lnTo>
                  <a:lnTo>
                    <a:pt x="3022855" y="1081645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081645"/>
                  </a:lnTo>
                  <a:lnTo>
                    <a:pt x="3033267" y="1135693"/>
                  </a:lnTo>
                  <a:lnTo>
                    <a:pt x="3012507" y="1188204"/>
                  </a:lnTo>
                  <a:lnTo>
                    <a:pt x="2981757" y="1233337"/>
                  </a:lnTo>
                  <a:lnTo>
                    <a:pt x="2944169" y="1265254"/>
                  </a:lnTo>
                  <a:lnTo>
                    <a:pt x="116804" y="2897751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209" y="765248"/>
              <a:ext cx="79505" cy="1066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811" y="687378"/>
              <a:ext cx="79505" cy="1066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8692" y="608689"/>
              <a:ext cx="79505" cy="10666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31647" y="0"/>
              <a:ext cx="3023235" cy="3032760"/>
            </a:xfrm>
            <a:custGeom>
              <a:avLst/>
              <a:gdLst/>
              <a:ahLst/>
              <a:cxnLst/>
              <a:rect l="l" t="t" r="r" b="b"/>
              <a:pathLst>
                <a:path w="3023235" h="3032760">
                  <a:moveTo>
                    <a:pt x="56017" y="3032141"/>
                  </a:moveTo>
                  <a:lnTo>
                    <a:pt x="26843" y="3022753"/>
                  </a:lnTo>
                  <a:lnTo>
                    <a:pt x="7197" y="2995076"/>
                  </a:lnTo>
                  <a:lnTo>
                    <a:pt x="0" y="2951338"/>
                  </a:lnTo>
                  <a:lnTo>
                    <a:pt x="0" y="1034923"/>
                  </a:lnTo>
                  <a:lnTo>
                    <a:pt x="7197" y="982848"/>
                  </a:lnTo>
                  <a:lnTo>
                    <a:pt x="26843" y="932463"/>
                  </a:lnTo>
                  <a:lnTo>
                    <a:pt x="56017" y="889455"/>
                  </a:lnTo>
                  <a:lnTo>
                    <a:pt x="91800" y="859511"/>
                  </a:lnTo>
                  <a:lnTo>
                    <a:pt x="1580411" y="0"/>
                  </a:lnTo>
                  <a:lnTo>
                    <a:pt x="3022855" y="0"/>
                  </a:lnTo>
                  <a:lnTo>
                    <a:pt x="3022855" y="1206236"/>
                  </a:lnTo>
                  <a:lnTo>
                    <a:pt x="3015657" y="1258312"/>
                  </a:lnTo>
                  <a:lnTo>
                    <a:pt x="2996011" y="1308697"/>
                  </a:lnTo>
                  <a:lnTo>
                    <a:pt x="2966837" y="1351704"/>
                  </a:lnTo>
                  <a:lnTo>
                    <a:pt x="2931054" y="1381648"/>
                  </a:lnTo>
                  <a:lnTo>
                    <a:pt x="91800" y="3021011"/>
                  </a:lnTo>
                  <a:lnTo>
                    <a:pt x="56017" y="3032141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1811" y="0"/>
              <a:ext cx="3041015" cy="3035300"/>
            </a:xfrm>
            <a:custGeom>
              <a:avLst/>
              <a:gdLst/>
              <a:ahLst/>
              <a:cxnLst/>
              <a:rect l="l" t="t" r="r" b="b"/>
              <a:pathLst>
                <a:path w="3041015" h="3035300">
                  <a:moveTo>
                    <a:pt x="84116" y="3035300"/>
                  </a:moveTo>
                  <a:lnTo>
                    <a:pt x="42493" y="3035300"/>
                  </a:lnTo>
                  <a:lnTo>
                    <a:pt x="36064" y="3022600"/>
                  </a:lnTo>
                  <a:lnTo>
                    <a:pt x="20747" y="3009900"/>
                  </a:lnTo>
                  <a:lnTo>
                    <a:pt x="9425" y="2997200"/>
                  </a:lnTo>
                  <a:lnTo>
                    <a:pt x="2407" y="2971800"/>
                  </a:lnTo>
                  <a:lnTo>
                    <a:pt x="0" y="2946400"/>
                  </a:lnTo>
                  <a:lnTo>
                    <a:pt x="0" y="1028700"/>
                  </a:lnTo>
                  <a:lnTo>
                    <a:pt x="7620" y="977900"/>
                  </a:lnTo>
                  <a:lnTo>
                    <a:pt x="28380" y="927100"/>
                  </a:lnTo>
                  <a:lnTo>
                    <a:pt x="59129" y="876300"/>
                  </a:lnTo>
                  <a:lnTo>
                    <a:pt x="96718" y="850900"/>
                  </a:lnTo>
                  <a:lnTo>
                    <a:pt x="1571132" y="0"/>
                  </a:lnTo>
                  <a:lnTo>
                    <a:pt x="1933563" y="0"/>
                  </a:lnTo>
                  <a:lnTo>
                    <a:pt x="1891743" y="12700"/>
                  </a:lnTo>
                  <a:lnTo>
                    <a:pt x="1873354" y="31087"/>
                  </a:lnTo>
                  <a:lnTo>
                    <a:pt x="1761419" y="88900"/>
                  </a:lnTo>
                  <a:lnTo>
                    <a:pt x="1747375" y="102927"/>
                  </a:lnTo>
                  <a:lnTo>
                    <a:pt x="1626997" y="165100"/>
                  </a:lnTo>
                  <a:lnTo>
                    <a:pt x="1610361" y="181735"/>
                  </a:lnTo>
                  <a:lnTo>
                    <a:pt x="1495034" y="241300"/>
                  </a:lnTo>
                  <a:lnTo>
                    <a:pt x="1479274" y="257060"/>
                  </a:lnTo>
                  <a:lnTo>
                    <a:pt x="1362252" y="317500"/>
                  </a:lnTo>
                  <a:lnTo>
                    <a:pt x="1343892" y="335872"/>
                  </a:lnTo>
                  <a:lnTo>
                    <a:pt x="1231902" y="393725"/>
                  </a:lnTo>
                  <a:lnTo>
                    <a:pt x="1217898" y="407719"/>
                  </a:lnTo>
                  <a:lnTo>
                    <a:pt x="1097506" y="469900"/>
                  </a:lnTo>
                  <a:lnTo>
                    <a:pt x="1080901" y="486519"/>
                  </a:lnTo>
                  <a:lnTo>
                    <a:pt x="965543" y="546100"/>
                  </a:lnTo>
                  <a:lnTo>
                    <a:pt x="948941" y="562717"/>
                  </a:lnTo>
                  <a:lnTo>
                    <a:pt x="833580" y="622300"/>
                  </a:lnTo>
                  <a:lnTo>
                    <a:pt x="818614" y="637649"/>
                  </a:lnTo>
                  <a:lnTo>
                    <a:pt x="700797" y="698500"/>
                  </a:lnTo>
                  <a:lnTo>
                    <a:pt x="683412" y="715878"/>
                  </a:lnTo>
                  <a:lnTo>
                    <a:pt x="568014" y="787400"/>
                  </a:lnTo>
                  <a:lnTo>
                    <a:pt x="558998" y="787400"/>
                  </a:lnTo>
                  <a:lnTo>
                    <a:pt x="436051" y="863600"/>
                  </a:lnTo>
                  <a:lnTo>
                    <a:pt x="427035" y="863600"/>
                  </a:lnTo>
                  <a:lnTo>
                    <a:pt x="304088" y="939800"/>
                  </a:lnTo>
                  <a:lnTo>
                    <a:pt x="294252" y="939800"/>
                  </a:lnTo>
                  <a:lnTo>
                    <a:pt x="171305" y="1016000"/>
                  </a:lnTo>
                  <a:lnTo>
                    <a:pt x="161470" y="1016000"/>
                  </a:lnTo>
                  <a:lnTo>
                    <a:pt x="38523" y="1092200"/>
                  </a:lnTo>
                  <a:lnTo>
                    <a:pt x="29507" y="1092200"/>
                  </a:lnTo>
                  <a:lnTo>
                    <a:pt x="18851" y="1104900"/>
                  </a:lnTo>
                  <a:lnTo>
                    <a:pt x="18851" y="1155700"/>
                  </a:lnTo>
                  <a:lnTo>
                    <a:pt x="31556" y="1155700"/>
                  </a:lnTo>
                  <a:lnTo>
                    <a:pt x="18851" y="1168400"/>
                  </a:lnTo>
                  <a:lnTo>
                    <a:pt x="18851" y="1219200"/>
                  </a:lnTo>
                  <a:lnTo>
                    <a:pt x="19671" y="1219200"/>
                  </a:lnTo>
                  <a:lnTo>
                    <a:pt x="19671" y="1269201"/>
                  </a:lnTo>
                  <a:lnTo>
                    <a:pt x="18851" y="1270000"/>
                  </a:lnTo>
                  <a:lnTo>
                    <a:pt x="18851" y="1320800"/>
                  </a:lnTo>
                  <a:lnTo>
                    <a:pt x="31500" y="1320800"/>
                  </a:lnTo>
                  <a:lnTo>
                    <a:pt x="18851" y="1333500"/>
                  </a:lnTo>
                  <a:lnTo>
                    <a:pt x="18851" y="1435100"/>
                  </a:lnTo>
                  <a:lnTo>
                    <a:pt x="32298" y="1435100"/>
                  </a:lnTo>
                  <a:lnTo>
                    <a:pt x="19671" y="1447800"/>
                  </a:lnTo>
                  <a:lnTo>
                    <a:pt x="19671" y="1497584"/>
                  </a:lnTo>
                  <a:lnTo>
                    <a:pt x="18851" y="1498600"/>
                  </a:lnTo>
                  <a:lnTo>
                    <a:pt x="18851" y="1548589"/>
                  </a:lnTo>
                  <a:lnTo>
                    <a:pt x="18032" y="1549400"/>
                  </a:lnTo>
                  <a:lnTo>
                    <a:pt x="18032" y="1612900"/>
                  </a:lnTo>
                  <a:lnTo>
                    <a:pt x="20491" y="1612900"/>
                  </a:lnTo>
                  <a:lnTo>
                    <a:pt x="20491" y="1662043"/>
                  </a:lnTo>
                  <a:lnTo>
                    <a:pt x="18851" y="1663700"/>
                  </a:lnTo>
                  <a:lnTo>
                    <a:pt x="18851" y="1714500"/>
                  </a:lnTo>
                  <a:lnTo>
                    <a:pt x="31842" y="1714500"/>
                  </a:lnTo>
                  <a:lnTo>
                    <a:pt x="19671" y="1727200"/>
                  </a:lnTo>
                  <a:lnTo>
                    <a:pt x="19671" y="1775515"/>
                  </a:lnTo>
                  <a:lnTo>
                    <a:pt x="17212" y="1778000"/>
                  </a:lnTo>
                  <a:lnTo>
                    <a:pt x="17212" y="1828800"/>
                  </a:lnTo>
                  <a:lnTo>
                    <a:pt x="20490" y="1828800"/>
                  </a:lnTo>
                  <a:lnTo>
                    <a:pt x="20490" y="1879600"/>
                  </a:lnTo>
                  <a:lnTo>
                    <a:pt x="31344" y="1879600"/>
                  </a:lnTo>
                  <a:lnTo>
                    <a:pt x="18851" y="1892300"/>
                  </a:lnTo>
                  <a:lnTo>
                    <a:pt x="18851" y="1943100"/>
                  </a:lnTo>
                  <a:lnTo>
                    <a:pt x="19671" y="1943100"/>
                  </a:lnTo>
                  <a:lnTo>
                    <a:pt x="19671" y="1993900"/>
                  </a:lnTo>
                  <a:lnTo>
                    <a:pt x="32298" y="1993900"/>
                  </a:lnTo>
                  <a:lnTo>
                    <a:pt x="19671" y="2006600"/>
                  </a:lnTo>
                  <a:lnTo>
                    <a:pt x="19671" y="2056574"/>
                  </a:lnTo>
                  <a:lnTo>
                    <a:pt x="18851" y="2057400"/>
                  </a:lnTo>
                  <a:lnTo>
                    <a:pt x="18851" y="2108200"/>
                  </a:lnTo>
                  <a:lnTo>
                    <a:pt x="19671" y="2108200"/>
                  </a:lnTo>
                  <a:lnTo>
                    <a:pt x="19671" y="2159000"/>
                  </a:lnTo>
                  <a:lnTo>
                    <a:pt x="29507" y="2159000"/>
                  </a:lnTo>
                  <a:lnTo>
                    <a:pt x="19671" y="2171700"/>
                  </a:lnTo>
                  <a:lnTo>
                    <a:pt x="19671" y="2221680"/>
                  </a:lnTo>
                  <a:lnTo>
                    <a:pt x="18851" y="2222500"/>
                  </a:lnTo>
                  <a:lnTo>
                    <a:pt x="18851" y="2273300"/>
                  </a:lnTo>
                  <a:lnTo>
                    <a:pt x="33202" y="2273300"/>
                  </a:lnTo>
                  <a:lnTo>
                    <a:pt x="20491" y="2286000"/>
                  </a:lnTo>
                  <a:lnTo>
                    <a:pt x="20491" y="2335154"/>
                  </a:lnTo>
                  <a:lnTo>
                    <a:pt x="18851" y="2336800"/>
                  </a:lnTo>
                  <a:lnTo>
                    <a:pt x="18851" y="2387600"/>
                  </a:lnTo>
                  <a:lnTo>
                    <a:pt x="31552" y="2387600"/>
                  </a:lnTo>
                  <a:lnTo>
                    <a:pt x="18851" y="2400300"/>
                  </a:lnTo>
                  <a:lnTo>
                    <a:pt x="18851" y="2449465"/>
                  </a:lnTo>
                  <a:lnTo>
                    <a:pt x="17212" y="2451100"/>
                  </a:lnTo>
                  <a:lnTo>
                    <a:pt x="17212" y="2501900"/>
                  </a:lnTo>
                  <a:lnTo>
                    <a:pt x="19671" y="2501900"/>
                  </a:lnTo>
                  <a:lnTo>
                    <a:pt x="19671" y="2552700"/>
                  </a:lnTo>
                  <a:lnTo>
                    <a:pt x="31566" y="2552700"/>
                  </a:lnTo>
                  <a:lnTo>
                    <a:pt x="18851" y="2565400"/>
                  </a:lnTo>
                  <a:lnTo>
                    <a:pt x="18851" y="2616200"/>
                  </a:lnTo>
                  <a:lnTo>
                    <a:pt x="19671" y="2616200"/>
                  </a:lnTo>
                  <a:lnTo>
                    <a:pt x="19671" y="2667000"/>
                  </a:lnTo>
                  <a:lnTo>
                    <a:pt x="32372" y="2667000"/>
                  </a:lnTo>
                  <a:lnTo>
                    <a:pt x="19671" y="2679700"/>
                  </a:lnTo>
                  <a:lnTo>
                    <a:pt x="19671" y="2729682"/>
                  </a:lnTo>
                  <a:lnTo>
                    <a:pt x="18851" y="2730500"/>
                  </a:lnTo>
                  <a:lnTo>
                    <a:pt x="18851" y="2781300"/>
                  </a:lnTo>
                  <a:lnTo>
                    <a:pt x="19671" y="2781300"/>
                  </a:lnTo>
                  <a:lnTo>
                    <a:pt x="19671" y="2832100"/>
                  </a:lnTo>
                  <a:lnTo>
                    <a:pt x="33201" y="2832100"/>
                  </a:lnTo>
                  <a:lnTo>
                    <a:pt x="20491" y="2844800"/>
                  </a:lnTo>
                  <a:lnTo>
                    <a:pt x="20491" y="2893965"/>
                  </a:lnTo>
                  <a:lnTo>
                    <a:pt x="18851" y="2895600"/>
                  </a:lnTo>
                  <a:lnTo>
                    <a:pt x="18851" y="2946400"/>
                  </a:lnTo>
                  <a:lnTo>
                    <a:pt x="20491" y="2946400"/>
                  </a:lnTo>
                  <a:lnTo>
                    <a:pt x="21579" y="2959100"/>
                  </a:lnTo>
                  <a:lnTo>
                    <a:pt x="23667" y="2971800"/>
                  </a:lnTo>
                  <a:lnTo>
                    <a:pt x="26830" y="2984500"/>
                  </a:lnTo>
                  <a:lnTo>
                    <a:pt x="31146" y="2997200"/>
                  </a:lnTo>
                  <a:lnTo>
                    <a:pt x="36064" y="2997200"/>
                  </a:lnTo>
                  <a:lnTo>
                    <a:pt x="40982" y="3009900"/>
                  </a:lnTo>
                  <a:lnTo>
                    <a:pt x="75753" y="3009900"/>
                  </a:lnTo>
                  <a:lnTo>
                    <a:pt x="68850" y="3022600"/>
                  </a:lnTo>
                  <a:lnTo>
                    <a:pt x="94477" y="3022600"/>
                  </a:lnTo>
                  <a:lnTo>
                    <a:pt x="84116" y="3035300"/>
                  </a:lnTo>
                  <a:close/>
                </a:path>
                <a:path w="3041015" h="3035300">
                  <a:moveTo>
                    <a:pt x="1144331" y="820903"/>
                  </a:moveTo>
                  <a:lnTo>
                    <a:pt x="1967636" y="0"/>
                  </a:lnTo>
                  <a:lnTo>
                    <a:pt x="1971734" y="0"/>
                  </a:lnTo>
                  <a:lnTo>
                    <a:pt x="1144331" y="820903"/>
                  </a:lnTo>
                  <a:close/>
                </a:path>
                <a:path w="3041015" h="3035300">
                  <a:moveTo>
                    <a:pt x="32298" y="1993900"/>
                  </a:moveTo>
                  <a:lnTo>
                    <a:pt x="19671" y="1993900"/>
                  </a:lnTo>
                  <a:lnTo>
                    <a:pt x="1268812" y="749300"/>
                  </a:lnTo>
                  <a:lnTo>
                    <a:pt x="1772075" y="241300"/>
                  </a:lnTo>
                  <a:lnTo>
                    <a:pt x="2023372" y="0"/>
                  </a:lnTo>
                  <a:lnTo>
                    <a:pt x="2027470" y="0"/>
                  </a:lnTo>
                  <a:lnTo>
                    <a:pt x="1072533" y="952519"/>
                  </a:lnTo>
                  <a:lnTo>
                    <a:pt x="286692" y="1738035"/>
                  </a:lnTo>
                  <a:lnTo>
                    <a:pt x="32298" y="1993900"/>
                  </a:lnTo>
                  <a:close/>
                </a:path>
                <a:path w="3041015" h="3035300">
                  <a:moveTo>
                    <a:pt x="1368566" y="709839"/>
                  </a:moveTo>
                  <a:lnTo>
                    <a:pt x="2079108" y="0"/>
                  </a:lnTo>
                  <a:lnTo>
                    <a:pt x="2084026" y="0"/>
                  </a:lnTo>
                  <a:lnTo>
                    <a:pt x="1368566" y="709839"/>
                  </a:lnTo>
                  <a:close/>
                </a:path>
                <a:path w="3041015" h="3035300">
                  <a:moveTo>
                    <a:pt x="19671" y="2108200"/>
                  </a:moveTo>
                  <a:lnTo>
                    <a:pt x="18851" y="2108200"/>
                  </a:lnTo>
                  <a:lnTo>
                    <a:pt x="390022" y="1738035"/>
                  </a:lnTo>
                  <a:lnTo>
                    <a:pt x="1188807" y="942582"/>
                  </a:lnTo>
                  <a:lnTo>
                    <a:pt x="2135664" y="0"/>
                  </a:lnTo>
                  <a:lnTo>
                    <a:pt x="2138942" y="0"/>
                  </a:lnTo>
                  <a:lnTo>
                    <a:pt x="486869" y="1651000"/>
                  </a:lnTo>
                  <a:lnTo>
                    <a:pt x="19671" y="2108200"/>
                  </a:lnTo>
                  <a:close/>
                </a:path>
                <a:path w="3041015" h="3035300">
                  <a:moveTo>
                    <a:pt x="29507" y="2159000"/>
                  </a:moveTo>
                  <a:lnTo>
                    <a:pt x="19671" y="2159000"/>
                  </a:lnTo>
                  <a:lnTo>
                    <a:pt x="2190580" y="0"/>
                  </a:lnTo>
                  <a:lnTo>
                    <a:pt x="2195498" y="0"/>
                  </a:lnTo>
                  <a:lnTo>
                    <a:pt x="39342" y="2146300"/>
                  </a:lnTo>
                  <a:lnTo>
                    <a:pt x="29507" y="2159000"/>
                  </a:lnTo>
                  <a:close/>
                </a:path>
                <a:path w="3041015" h="3035300">
                  <a:moveTo>
                    <a:pt x="505218" y="1738035"/>
                  </a:moveTo>
                  <a:lnTo>
                    <a:pt x="2247136" y="0"/>
                  </a:lnTo>
                  <a:lnTo>
                    <a:pt x="2251234" y="0"/>
                  </a:lnTo>
                  <a:lnTo>
                    <a:pt x="505218" y="1738035"/>
                  </a:lnTo>
                  <a:close/>
                </a:path>
                <a:path w="3041015" h="3035300">
                  <a:moveTo>
                    <a:pt x="33202" y="2273300"/>
                  </a:moveTo>
                  <a:lnTo>
                    <a:pt x="18851" y="2273300"/>
                  </a:lnTo>
                  <a:lnTo>
                    <a:pt x="2302872" y="0"/>
                  </a:lnTo>
                  <a:lnTo>
                    <a:pt x="2308609" y="0"/>
                  </a:lnTo>
                  <a:lnTo>
                    <a:pt x="33202" y="2273300"/>
                  </a:lnTo>
                  <a:close/>
                </a:path>
                <a:path w="3041015" h="3035300">
                  <a:moveTo>
                    <a:pt x="2114116" y="245087"/>
                  </a:moveTo>
                  <a:lnTo>
                    <a:pt x="2359427" y="0"/>
                  </a:lnTo>
                  <a:lnTo>
                    <a:pt x="2363121" y="0"/>
                  </a:lnTo>
                  <a:lnTo>
                    <a:pt x="2114116" y="245087"/>
                  </a:lnTo>
                  <a:close/>
                </a:path>
                <a:path w="3041015" h="3035300">
                  <a:moveTo>
                    <a:pt x="31552" y="2387600"/>
                  </a:moveTo>
                  <a:lnTo>
                    <a:pt x="18851" y="2387600"/>
                  </a:lnTo>
                  <a:lnTo>
                    <a:pt x="2415163" y="0"/>
                  </a:lnTo>
                  <a:lnTo>
                    <a:pt x="2419261" y="0"/>
                  </a:lnTo>
                  <a:lnTo>
                    <a:pt x="31552" y="2387600"/>
                  </a:lnTo>
                  <a:close/>
                </a:path>
                <a:path w="3041015" h="3035300">
                  <a:moveTo>
                    <a:pt x="109774" y="2358820"/>
                  </a:moveTo>
                  <a:lnTo>
                    <a:pt x="206550" y="2260600"/>
                  </a:lnTo>
                  <a:lnTo>
                    <a:pt x="2471719" y="0"/>
                  </a:lnTo>
                  <a:lnTo>
                    <a:pt x="2475817" y="0"/>
                  </a:lnTo>
                  <a:lnTo>
                    <a:pt x="109774" y="2358820"/>
                  </a:lnTo>
                  <a:close/>
                </a:path>
                <a:path w="3041015" h="3035300">
                  <a:moveTo>
                    <a:pt x="19671" y="2501900"/>
                  </a:moveTo>
                  <a:lnTo>
                    <a:pt x="17212" y="2501900"/>
                  </a:lnTo>
                  <a:lnTo>
                    <a:pt x="2527455" y="0"/>
                  </a:lnTo>
                  <a:lnTo>
                    <a:pt x="2531553" y="0"/>
                  </a:lnTo>
                  <a:lnTo>
                    <a:pt x="19671" y="2501900"/>
                  </a:lnTo>
                  <a:close/>
                </a:path>
                <a:path w="3041015" h="3035300">
                  <a:moveTo>
                    <a:pt x="31566" y="2552700"/>
                  </a:moveTo>
                  <a:lnTo>
                    <a:pt x="19671" y="2552700"/>
                  </a:lnTo>
                  <a:lnTo>
                    <a:pt x="2583190" y="0"/>
                  </a:lnTo>
                  <a:lnTo>
                    <a:pt x="2587289" y="0"/>
                  </a:lnTo>
                  <a:lnTo>
                    <a:pt x="31566" y="2552700"/>
                  </a:lnTo>
                  <a:close/>
                </a:path>
                <a:path w="3041015" h="3035300">
                  <a:moveTo>
                    <a:pt x="19671" y="2616200"/>
                  </a:moveTo>
                  <a:lnTo>
                    <a:pt x="18851" y="2616200"/>
                  </a:lnTo>
                  <a:lnTo>
                    <a:pt x="2611392" y="25400"/>
                  </a:lnTo>
                  <a:lnTo>
                    <a:pt x="2638926" y="0"/>
                  </a:lnTo>
                  <a:lnTo>
                    <a:pt x="2643845" y="0"/>
                  </a:lnTo>
                  <a:lnTo>
                    <a:pt x="19671" y="2616200"/>
                  </a:lnTo>
                  <a:close/>
                </a:path>
                <a:path w="3041015" h="3035300">
                  <a:moveTo>
                    <a:pt x="32372" y="2667000"/>
                  </a:moveTo>
                  <a:lnTo>
                    <a:pt x="19671" y="2667000"/>
                  </a:lnTo>
                  <a:lnTo>
                    <a:pt x="1940102" y="749300"/>
                  </a:lnTo>
                  <a:lnTo>
                    <a:pt x="2443365" y="241300"/>
                  </a:lnTo>
                  <a:lnTo>
                    <a:pt x="2611392" y="76200"/>
                  </a:lnTo>
                  <a:lnTo>
                    <a:pt x="2694828" y="0"/>
                  </a:lnTo>
                  <a:lnTo>
                    <a:pt x="2699580" y="0"/>
                  </a:lnTo>
                  <a:lnTo>
                    <a:pt x="32372" y="2667000"/>
                  </a:lnTo>
                  <a:close/>
                </a:path>
                <a:path w="3041015" h="3035300">
                  <a:moveTo>
                    <a:pt x="160959" y="2588702"/>
                  </a:moveTo>
                  <a:lnTo>
                    <a:pt x="2499920" y="241300"/>
                  </a:lnTo>
                  <a:lnTo>
                    <a:pt x="2751218" y="0"/>
                  </a:lnTo>
                  <a:lnTo>
                    <a:pt x="2755316" y="0"/>
                  </a:lnTo>
                  <a:lnTo>
                    <a:pt x="160959" y="2588702"/>
                  </a:lnTo>
                  <a:close/>
                </a:path>
                <a:path w="3041015" h="3035300">
                  <a:moveTo>
                    <a:pt x="19671" y="2781300"/>
                  </a:moveTo>
                  <a:lnTo>
                    <a:pt x="18851" y="2781300"/>
                  </a:lnTo>
                  <a:lnTo>
                    <a:pt x="2555657" y="241300"/>
                  </a:lnTo>
                  <a:lnTo>
                    <a:pt x="2806954" y="0"/>
                  </a:lnTo>
                  <a:lnTo>
                    <a:pt x="2811052" y="0"/>
                  </a:lnTo>
                  <a:lnTo>
                    <a:pt x="19671" y="2781300"/>
                  </a:lnTo>
                  <a:close/>
                </a:path>
                <a:path w="3041015" h="3035300">
                  <a:moveTo>
                    <a:pt x="33201" y="2832100"/>
                  </a:moveTo>
                  <a:lnTo>
                    <a:pt x="19671" y="2832100"/>
                  </a:lnTo>
                  <a:lnTo>
                    <a:pt x="2611392" y="241300"/>
                  </a:lnTo>
                  <a:lnTo>
                    <a:pt x="2862690" y="0"/>
                  </a:lnTo>
                  <a:lnTo>
                    <a:pt x="2867607" y="0"/>
                  </a:lnTo>
                  <a:lnTo>
                    <a:pt x="33201" y="2832100"/>
                  </a:lnTo>
                  <a:close/>
                </a:path>
                <a:path w="3041015" h="3035300">
                  <a:moveTo>
                    <a:pt x="325214" y="2590089"/>
                  </a:moveTo>
                  <a:lnTo>
                    <a:pt x="2667948" y="241300"/>
                  </a:lnTo>
                  <a:lnTo>
                    <a:pt x="2919245" y="0"/>
                  </a:lnTo>
                  <a:lnTo>
                    <a:pt x="2922524" y="0"/>
                  </a:lnTo>
                  <a:lnTo>
                    <a:pt x="325214" y="2590089"/>
                  </a:lnTo>
                  <a:close/>
                </a:path>
                <a:path w="3041015" h="3035300">
                  <a:moveTo>
                    <a:pt x="20491" y="2946400"/>
                  </a:moveTo>
                  <a:lnTo>
                    <a:pt x="18851" y="2946400"/>
                  </a:lnTo>
                  <a:lnTo>
                    <a:pt x="2723684" y="241300"/>
                  </a:lnTo>
                  <a:lnTo>
                    <a:pt x="2974293" y="0"/>
                  </a:lnTo>
                  <a:lnTo>
                    <a:pt x="2979079" y="0"/>
                  </a:lnTo>
                  <a:lnTo>
                    <a:pt x="20491" y="2946400"/>
                  </a:lnTo>
                  <a:close/>
                </a:path>
                <a:path w="3041015" h="3035300">
                  <a:moveTo>
                    <a:pt x="2905376" y="118515"/>
                  </a:moveTo>
                  <a:lnTo>
                    <a:pt x="3023674" y="0"/>
                  </a:lnTo>
                  <a:lnTo>
                    <a:pt x="3023674" y="3195"/>
                  </a:lnTo>
                  <a:lnTo>
                    <a:pt x="2905376" y="118515"/>
                  </a:lnTo>
                  <a:close/>
                </a:path>
                <a:path w="3041015" h="3035300">
                  <a:moveTo>
                    <a:pt x="1312420" y="1771549"/>
                  </a:moveTo>
                  <a:lnTo>
                    <a:pt x="1492575" y="1587500"/>
                  </a:lnTo>
                  <a:lnTo>
                    <a:pt x="1940922" y="1143000"/>
                  </a:lnTo>
                  <a:lnTo>
                    <a:pt x="3023674" y="50800"/>
                  </a:lnTo>
                  <a:lnTo>
                    <a:pt x="3023674" y="3195"/>
                  </a:lnTo>
                  <a:lnTo>
                    <a:pt x="3026953" y="0"/>
                  </a:lnTo>
                  <a:lnTo>
                    <a:pt x="3040887" y="0"/>
                  </a:lnTo>
                  <a:lnTo>
                    <a:pt x="3040887" y="63500"/>
                  </a:lnTo>
                  <a:lnTo>
                    <a:pt x="3022855" y="63500"/>
                  </a:lnTo>
                  <a:lnTo>
                    <a:pt x="1312420" y="1771549"/>
                  </a:lnTo>
                  <a:close/>
                </a:path>
                <a:path w="3041015" h="3035300">
                  <a:moveTo>
                    <a:pt x="843789" y="1060575"/>
                  </a:moveTo>
                  <a:lnTo>
                    <a:pt x="1873354" y="31087"/>
                  </a:lnTo>
                  <a:lnTo>
                    <a:pt x="1884366" y="25400"/>
                  </a:lnTo>
                  <a:lnTo>
                    <a:pt x="843789" y="1060575"/>
                  </a:lnTo>
                  <a:close/>
                </a:path>
                <a:path w="3041015" h="3035300">
                  <a:moveTo>
                    <a:pt x="214963" y="2959100"/>
                  </a:moveTo>
                  <a:lnTo>
                    <a:pt x="182780" y="2959100"/>
                  </a:lnTo>
                  <a:lnTo>
                    <a:pt x="305727" y="2882900"/>
                  </a:lnTo>
                  <a:lnTo>
                    <a:pt x="595063" y="2603500"/>
                  </a:lnTo>
                  <a:lnTo>
                    <a:pt x="2947447" y="241300"/>
                  </a:lnTo>
                  <a:lnTo>
                    <a:pt x="3021216" y="165100"/>
                  </a:lnTo>
                  <a:lnTo>
                    <a:pt x="3021216" y="115938"/>
                  </a:lnTo>
                  <a:lnTo>
                    <a:pt x="3022855" y="114300"/>
                  </a:lnTo>
                  <a:lnTo>
                    <a:pt x="3022855" y="63500"/>
                  </a:lnTo>
                  <a:lnTo>
                    <a:pt x="3040887" y="63500"/>
                  </a:lnTo>
                  <a:lnTo>
                    <a:pt x="3040887" y="165100"/>
                  </a:lnTo>
                  <a:lnTo>
                    <a:pt x="3025314" y="165100"/>
                  </a:lnTo>
                  <a:lnTo>
                    <a:pt x="318022" y="2882900"/>
                  </a:lnTo>
                  <a:lnTo>
                    <a:pt x="347021" y="2882900"/>
                  </a:lnTo>
                  <a:lnTo>
                    <a:pt x="214963" y="2959100"/>
                  </a:lnTo>
                  <a:close/>
                </a:path>
                <a:path w="3041015" h="3035300">
                  <a:moveTo>
                    <a:pt x="1114554" y="734962"/>
                  </a:moveTo>
                  <a:lnTo>
                    <a:pt x="1747375" y="102927"/>
                  </a:lnTo>
                  <a:lnTo>
                    <a:pt x="1749944" y="101600"/>
                  </a:lnTo>
                  <a:lnTo>
                    <a:pt x="1114554" y="734962"/>
                  </a:lnTo>
                  <a:close/>
                </a:path>
                <a:path w="3041015" h="3035300">
                  <a:moveTo>
                    <a:pt x="2453582" y="683205"/>
                  </a:moveTo>
                  <a:lnTo>
                    <a:pt x="3021216" y="114300"/>
                  </a:lnTo>
                  <a:lnTo>
                    <a:pt x="3021216" y="115938"/>
                  </a:lnTo>
                  <a:lnTo>
                    <a:pt x="2453582" y="683205"/>
                  </a:lnTo>
                  <a:close/>
                </a:path>
                <a:path w="3041015" h="3035300">
                  <a:moveTo>
                    <a:pt x="31966" y="2997200"/>
                  </a:moveTo>
                  <a:lnTo>
                    <a:pt x="31146" y="2997200"/>
                  </a:lnTo>
                  <a:lnTo>
                    <a:pt x="2779420" y="241300"/>
                  </a:lnTo>
                  <a:lnTo>
                    <a:pt x="2905376" y="118515"/>
                  </a:lnTo>
                  <a:lnTo>
                    <a:pt x="31966" y="2997200"/>
                  </a:lnTo>
                  <a:close/>
                </a:path>
                <a:path w="3041015" h="3035300">
                  <a:moveTo>
                    <a:pt x="2958859" y="345286"/>
                  </a:moveTo>
                  <a:lnTo>
                    <a:pt x="3023674" y="279400"/>
                  </a:lnTo>
                  <a:lnTo>
                    <a:pt x="3023674" y="229540"/>
                  </a:lnTo>
                  <a:lnTo>
                    <a:pt x="3025314" y="228600"/>
                  </a:lnTo>
                  <a:lnTo>
                    <a:pt x="3025314" y="165100"/>
                  </a:lnTo>
                  <a:lnTo>
                    <a:pt x="3040887" y="165100"/>
                  </a:lnTo>
                  <a:lnTo>
                    <a:pt x="3040887" y="279400"/>
                  </a:lnTo>
                  <a:lnTo>
                    <a:pt x="3024494" y="279400"/>
                  </a:lnTo>
                  <a:lnTo>
                    <a:pt x="2958859" y="345286"/>
                  </a:lnTo>
                  <a:close/>
                </a:path>
                <a:path w="3041015" h="3035300">
                  <a:moveTo>
                    <a:pt x="19671" y="1778000"/>
                  </a:moveTo>
                  <a:lnTo>
                    <a:pt x="19671" y="1775515"/>
                  </a:lnTo>
                  <a:lnTo>
                    <a:pt x="318842" y="1473200"/>
                  </a:lnTo>
                  <a:lnTo>
                    <a:pt x="1610361" y="181735"/>
                  </a:lnTo>
                  <a:lnTo>
                    <a:pt x="1617981" y="177800"/>
                  </a:lnTo>
                  <a:lnTo>
                    <a:pt x="19671" y="1778000"/>
                  </a:lnTo>
                  <a:close/>
                </a:path>
                <a:path w="3041015" h="3035300">
                  <a:moveTo>
                    <a:pt x="3021477" y="230801"/>
                  </a:moveTo>
                  <a:lnTo>
                    <a:pt x="3023674" y="228600"/>
                  </a:lnTo>
                  <a:lnTo>
                    <a:pt x="3023674" y="229540"/>
                  </a:lnTo>
                  <a:lnTo>
                    <a:pt x="3021477" y="230801"/>
                  </a:lnTo>
                  <a:close/>
                </a:path>
                <a:path w="3041015" h="3035300">
                  <a:moveTo>
                    <a:pt x="347021" y="2882900"/>
                  </a:moveTo>
                  <a:lnTo>
                    <a:pt x="318022" y="2882900"/>
                  </a:lnTo>
                  <a:lnTo>
                    <a:pt x="440969" y="2806700"/>
                  </a:lnTo>
                  <a:lnTo>
                    <a:pt x="3003183" y="241300"/>
                  </a:lnTo>
                  <a:lnTo>
                    <a:pt x="3021477" y="230801"/>
                  </a:lnTo>
                  <a:lnTo>
                    <a:pt x="450805" y="2806700"/>
                  </a:lnTo>
                  <a:lnTo>
                    <a:pt x="479080" y="2806700"/>
                  </a:lnTo>
                  <a:lnTo>
                    <a:pt x="347021" y="2882900"/>
                  </a:lnTo>
                  <a:close/>
                </a:path>
                <a:path w="3041015" h="3035300">
                  <a:moveTo>
                    <a:pt x="20491" y="2336800"/>
                  </a:moveTo>
                  <a:lnTo>
                    <a:pt x="615253" y="1738035"/>
                  </a:lnTo>
                  <a:lnTo>
                    <a:pt x="1407862" y="942582"/>
                  </a:lnTo>
                  <a:lnTo>
                    <a:pt x="1549950" y="800100"/>
                  </a:lnTo>
                  <a:lnTo>
                    <a:pt x="2114116" y="245087"/>
                  </a:lnTo>
                  <a:lnTo>
                    <a:pt x="20491" y="2336800"/>
                  </a:lnTo>
                  <a:close/>
                </a:path>
                <a:path w="3041015" h="3035300">
                  <a:moveTo>
                    <a:pt x="1036067" y="700256"/>
                  </a:moveTo>
                  <a:lnTo>
                    <a:pt x="1479274" y="257060"/>
                  </a:lnTo>
                  <a:lnTo>
                    <a:pt x="1485199" y="254000"/>
                  </a:lnTo>
                  <a:lnTo>
                    <a:pt x="1344628" y="393725"/>
                  </a:lnTo>
                  <a:lnTo>
                    <a:pt x="1036067" y="700256"/>
                  </a:lnTo>
                  <a:close/>
                </a:path>
                <a:path w="3041015" h="3035300">
                  <a:moveTo>
                    <a:pt x="611138" y="2730500"/>
                  </a:moveTo>
                  <a:lnTo>
                    <a:pt x="582768" y="2730500"/>
                  </a:lnTo>
                  <a:lnTo>
                    <a:pt x="705715" y="2654300"/>
                  </a:lnTo>
                  <a:lnTo>
                    <a:pt x="2443365" y="914400"/>
                  </a:lnTo>
                  <a:lnTo>
                    <a:pt x="2611392" y="749300"/>
                  </a:lnTo>
                  <a:lnTo>
                    <a:pt x="3024494" y="330200"/>
                  </a:lnTo>
                  <a:lnTo>
                    <a:pt x="3024494" y="279400"/>
                  </a:lnTo>
                  <a:lnTo>
                    <a:pt x="3040887" y="279400"/>
                  </a:lnTo>
                  <a:lnTo>
                    <a:pt x="3040887" y="342900"/>
                  </a:lnTo>
                  <a:lnTo>
                    <a:pt x="3023675" y="342900"/>
                  </a:lnTo>
                  <a:lnTo>
                    <a:pt x="714731" y="2654300"/>
                  </a:lnTo>
                  <a:lnTo>
                    <a:pt x="743196" y="2654300"/>
                  </a:lnTo>
                  <a:lnTo>
                    <a:pt x="611138" y="2730500"/>
                  </a:lnTo>
                  <a:close/>
                </a:path>
                <a:path w="3041015" h="3035300">
                  <a:moveTo>
                    <a:pt x="20491" y="1663700"/>
                  </a:moveTo>
                  <a:lnTo>
                    <a:pt x="20491" y="1662043"/>
                  </a:lnTo>
                  <a:lnTo>
                    <a:pt x="727701" y="952500"/>
                  </a:lnTo>
                  <a:lnTo>
                    <a:pt x="1343892" y="335872"/>
                  </a:lnTo>
                  <a:lnTo>
                    <a:pt x="1354875" y="330200"/>
                  </a:lnTo>
                  <a:lnTo>
                    <a:pt x="20491" y="1663700"/>
                  </a:lnTo>
                  <a:close/>
                </a:path>
                <a:path w="3041015" h="3035300">
                  <a:moveTo>
                    <a:pt x="875255" y="2578100"/>
                  </a:moveTo>
                  <a:lnTo>
                    <a:pt x="847514" y="2578100"/>
                  </a:lnTo>
                  <a:lnTo>
                    <a:pt x="970461" y="2501900"/>
                  </a:lnTo>
                  <a:lnTo>
                    <a:pt x="2527514" y="942582"/>
                  </a:lnTo>
                  <a:lnTo>
                    <a:pt x="3023675" y="444500"/>
                  </a:lnTo>
                  <a:lnTo>
                    <a:pt x="3023675" y="342900"/>
                  </a:lnTo>
                  <a:lnTo>
                    <a:pt x="3040887" y="342900"/>
                  </a:lnTo>
                  <a:lnTo>
                    <a:pt x="3040887" y="457200"/>
                  </a:lnTo>
                  <a:lnTo>
                    <a:pt x="3023675" y="457200"/>
                  </a:lnTo>
                  <a:lnTo>
                    <a:pt x="979477" y="2501900"/>
                  </a:lnTo>
                  <a:lnTo>
                    <a:pt x="1007313" y="2501900"/>
                  </a:lnTo>
                  <a:lnTo>
                    <a:pt x="875255" y="2578100"/>
                  </a:lnTo>
                  <a:close/>
                </a:path>
                <a:path w="3041015" h="3035300">
                  <a:moveTo>
                    <a:pt x="2195243" y="1111834"/>
                  </a:moveTo>
                  <a:lnTo>
                    <a:pt x="2958859" y="345286"/>
                  </a:lnTo>
                  <a:lnTo>
                    <a:pt x="2611392" y="698500"/>
                  </a:lnTo>
                  <a:lnTo>
                    <a:pt x="2195243" y="1111834"/>
                  </a:lnTo>
                  <a:close/>
                </a:path>
                <a:path w="3041015" h="3035300">
                  <a:moveTo>
                    <a:pt x="743196" y="2654300"/>
                  </a:moveTo>
                  <a:lnTo>
                    <a:pt x="714731" y="2654300"/>
                  </a:lnTo>
                  <a:lnTo>
                    <a:pt x="837678" y="2578100"/>
                  </a:lnTo>
                  <a:lnTo>
                    <a:pt x="2471762" y="942582"/>
                  </a:lnTo>
                  <a:lnTo>
                    <a:pt x="3023649" y="393725"/>
                  </a:lnTo>
                  <a:lnTo>
                    <a:pt x="847514" y="2578100"/>
                  </a:lnTo>
                  <a:lnTo>
                    <a:pt x="875255" y="2578100"/>
                  </a:lnTo>
                  <a:lnTo>
                    <a:pt x="743196" y="2654300"/>
                  </a:lnTo>
                  <a:close/>
                </a:path>
                <a:path w="3041015" h="3035300">
                  <a:moveTo>
                    <a:pt x="60379" y="1570409"/>
                  </a:moveTo>
                  <a:lnTo>
                    <a:pt x="151634" y="1473200"/>
                  </a:lnTo>
                  <a:lnTo>
                    <a:pt x="1217898" y="407719"/>
                  </a:lnTo>
                  <a:lnTo>
                    <a:pt x="1220453" y="406400"/>
                  </a:lnTo>
                  <a:lnTo>
                    <a:pt x="60379" y="1570409"/>
                  </a:lnTo>
                  <a:close/>
                </a:path>
                <a:path w="3041015" h="3035300">
                  <a:moveTo>
                    <a:pt x="1007313" y="2501900"/>
                  </a:moveTo>
                  <a:lnTo>
                    <a:pt x="979477" y="2501900"/>
                  </a:lnTo>
                  <a:lnTo>
                    <a:pt x="1102424" y="2425700"/>
                  </a:lnTo>
                  <a:lnTo>
                    <a:pt x="2611392" y="914400"/>
                  </a:lnTo>
                  <a:lnTo>
                    <a:pt x="3023675" y="508000"/>
                  </a:lnTo>
                  <a:lnTo>
                    <a:pt x="3023675" y="457200"/>
                  </a:lnTo>
                  <a:lnTo>
                    <a:pt x="3040887" y="457200"/>
                  </a:lnTo>
                  <a:lnTo>
                    <a:pt x="3040887" y="508000"/>
                  </a:lnTo>
                  <a:lnTo>
                    <a:pt x="3024494" y="508000"/>
                  </a:lnTo>
                  <a:lnTo>
                    <a:pt x="1113079" y="2425700"/>
                  </a:lnTo>
                  <a:lnTo>
                    <a:pt x="1139371" y="2425700"/>
                  </a:lnTo>
                  <a:lnTo>
                    <a:pt x="1007313" y="2501900"/>
                  </a:lnTo>
                  <a:close/>
                </a:path>
                <a:path w="3041015" h="3035300">
                  <a:moveTo>
                    <a:pt x="18851" y="1549400"/>
                  </a:moveTo>
                  <a:lnTo>
                    <a:pt x="18851" y="1548589"/>
                  </a:lnTo>
                  <a:lnTo>
                    <a:pt x="95078" y="1473200"/>
                  </a:lnTo>
                  <a:lnTo>
                    <a:pt x="1080901" y="486519"/>
                  </a:lnTo>
                  <a:lnTo>
                    <a:pt x="1088490" y="482600"/>
                  </a:lnTo>
                  <a:lnTo>
                    <a:pt x="18851" y="1549400"/>
                  </a:lnTo>
                  <a:close/>
                </a:path>
                <a:path w="3041015" h="3035300">
                  <a:moveTo>
                    <a:pt x="1139371" y="2425700"/>
                  </a:moveTo>
                  <a:lnTo>
                    <a:pt x="1113079" y="2425700"/>
                  </a:lnTo>
                  <a:lnTo>
                    <a:pt x="1236026" y="2349500"/>
                  </a:lnTo>
                  <a:lnTo>
                    <a:pt x="2639827" y="942582"/>
                  </a:lnTo>
                  <a:lnTo>
                    <a:pt x="3024494" y="558800"/>
                  </a:lnTo>
                  <a:lnTo>
                    <a:pt x="3024494" y="508000"/>
                  </a:lnTo>
                  <a:lnTo>
                    <a:pt x="3040887" y="508000"/>
                  </a:lnTo>
                  <a:lnTo>
                    <a:pt x="3040887" y="571500"/>
                  </a:lnTo>
                  <a:lnTo>
                    <a:pt x="3022855" y="571500"/>
                  </a:lnTo>
                  <a:lnTo>
                    <a:pt x="1244222" y="2349500"/>
                  </a:lnTo>
                  <a:lnTo>
                    <a:pt x="1271430" y="2349500"/>
                  </a:lnTo>
                  <a:lnTo>
                    <a:pt x="1139371" y="2425700"/>
                  </a:lnTo>
                  <a:close/>
                </a:path>
                <a:path w="3041015" h="3035300">
                  <a:moveTo>
                    <a:pt x="19671" y="1498600"/>
                  </a:moveTo>
                  <a:lnTo>
                    <a:pt x="19671" y="1497584"/>
                  </a:lnTo>
                  <a:lnTo>
                    <a:pt x="39342" y="1473200"/>
                  </a:lnTo>
                  <a:lnTo>
                    <a:pt x="948941" y="562717"/>
                  </a:lnTo>
                  <a:lnTo>
                    <a:pt x="956527" y="558800"/>
                  </a:lnTo>
                  <a:lnTo>
                    <a:pt x="19671" y="1498600"/>
                  </a:lnTo>
                  <a:close/>
                </a:path>
                <a:path w="3041015" h="3035300">
                  <a:moveTo>
                    <a:pt x="1271430" y="2349500"/>
                  </a:moveTo>
                  <a:lnTo>
                    <a:pt x="1244222" y="2349500"/>
                  </a:lnTo>
                  <a:lnTo>
                    <a:pt x="1367169" y="2273300"/>
                  </a:lnTo>
                  <a:lnTo>
                    <a:pt x="2723684" y="914400"/>
                  </a:lnTo>
                  <a:lnTo>
                    <a:pt x="3022855" y="622300"/>
                  </a:lnTo>
                  <a:lnTo>
                    <a:pt x="3022855" y="571500"/>
                  </a:lnTo>
                  <a:lnTo>
                    <a:pt x="3040887" y="571500"/>
                  </a:lnTo>
                  <a:lnTo>
                    <a:pt x="3040887" y="622300"/>
                  </a:lnTo>
                  <a:lnTo>
                    <a:pt x="3025314" y="622300"/>
                  </a:lnTo>
                  <a:lnTo>
                    <a:pt x="1377005" y="2273300"/>
                  </a:lnTo>
                  <a:lnTo>
                    <a:pt x="1403488" y="2273300"/>
                  </a:lnTo>
                  <a:lnTo>
                    <a:pt x="1271430" y="2349500"/>
                  </a:lnTo>
                  <a:close/>
                </a:path>
                <a:path w="3041015" h="3035300">
                  <a:moveTo>
                    <a:pt x="2155520" y="1599082"/>
                  </a:moveTo>
                  <a:lnTo>
                    <a:pt x="2807181" y="942582"/>
                  </a:lnTo>
                  <a:lnTo>
                    <a:pt x="3023674" y="723900"/>
                  </a:lnTo>
                  <a:lnTo>
                    <a:pt x="3023674" y="674708"/>
                  </a:lnTo>
                  <a:lnTo>
                    <a:pt x="3025314" y="673100"/>
                  </a:lnTo>
                  <a:lnTo>
                    <a:pt x="3025314" y="622300"/>
                  </a:lnTo>
                  <a:lnTo>
                    <a:pt x="3040887" y="622300"/>
                  </a:lnTo>
                  <a:lnTo>
                    <a:pt x="3040887" y="736600"/>
                  </a:lnTo>
                  <a:lnTo>
                    <a:pt x="3024494" y="736600"/>
                  </a:lnTo>
                  <a:lnTo>
                    <a:pt x="2155520" y="1599082"/>
                  </a:lnTo>
                  <a:close/>
                </a:path>
                <a:path w="3041015" h="3035300">
                  <a:moveTo>
                    <a:pt x="741070" y="717181"/>
                  </a:moveTo>
                  <a:lnTo>
                    <a:pt x="818614" y="637649"/>
                  </a:lnTo>
                  <a:lnTo>
                    <a:pt x="823744" y="635000"/>
                  </a:lnTo>
                  <a:lnTo>
                    <a:pt x="741070" y="717181"/>
                  </a:lnTo>
                  <a:close/>
                </a:path>
                <a:path w="3041015" h="3035300">
                  <a:moveTo>
                    <a:pt x="2958853" y="738319"/>
                  </a:moveTo>
                  <a:lnTo>
                    <a:pt x="3023674" y="673100"/>
                  </a:lnTo>
                  <a:lnTo>
                    <a:pt x="3023674" y="674708"/>
                  </a:lnTo>
                  <a:lnTo>
                    <a:pt x="2958853" y="738319"/>
                  </a:lnTo>
                  <a:close/>
                </a:path>
                <a:path w="3041015" h="3035300">
                  <a:moveTo>
                    <a:pt x="104914" y="3022600"/>
                  </a:moveTo>
                  <a:lnTo>
                    <a:pt x="68850" y="3022600"/>
                  </a:lnTo>
                  <a:lnTo>
                    <a:pt x="80991" y="3009900"/>
                  </a:lnTo>
                  <a:lnTo>
                    <a:pt x="97537" y="3009900"/>
                  </a:lnTo>
                  <a:lnTo>
                    <a:pt x="176223" y="2959100"/>
                  </a:lnTo>
                  <a:lnTo>
                    <a:pt x="2453582" y="683205"/>
                  </a:lnTo>
                  <a:lnTo>
                    <a:pt x="182780" y="2959100"/>
                  </a:lnTo>
                  <a:lnTo>
                    <a:pt x="214963" y="2959100"/>
                  </a:lnTo>
                  <a:lnTo>
                    <a:pt x="104914" y="3022600"/>
                  </a:lnTo>
                  <a:close/>
                </a:path>
                <a:path w="3041015" h="3035300">
                  <a:moveTo>
                    <a:pt x="31842" y="1714500"/>
                  </a:moveTo>
                  <a:lnTo>
                    <a:pt x="18851" y="1714500"/>
                  </a:lnTo>
                  <a:lnTo>
                    <a:pt x="792229" y="942582"/>
                  </a:lnTo>
                  <a:lnTo>
                    <a:pt x="1036067" y="700256"/>
                  </a:lnTo>
                  <a:lnTo>
                    <a:pt x="263106" y="1473200"/>
                  </a:lnTo>
                  <a:lnTo>
                    <a:pt x="31842" y="1714500"/>
                  </a:lnTo>
                  <a:close/>
                </a:path>
                <a:path w="3041015" h="3035300">
                  <a:moveTo>
                    <a:pt x="19671" y="2057400"/>
                  </a:moveTo>
                  <a:lnTo>
                    <a:pt x="19671" y="2056574"/>
                  </a:lnTo>
                  <a:lnTo>
                    <a:pt x="599161" y="1473200"/>
                  </a:lnTo>
                  <a:lnTo>
                    <a:pt x="1368566" y="709839"/>
                  </a:lnTo>
                  <a:lnTo>
                    <a:pt x="19671" y="2057400"/>
                  </a:lnTo>
                  <a:close/>
                </a:path>
                <a:path w="3041015" h="3035300">
                  <a:moveTo>
                    <a:pt x="18851" y="1384300"/>
                  </a:moveTo>
                  <a:lnTo>
                    <a:pt x="457627" y="942582"/>
                  </a:lnTo>
                  <a:lnTo>
                    <a:pt x="683412" y="715878"/>
                  </a:lnTo>
                  <a:lnTo>
                    <a:pt x="690961" y="711200"/>
                  </a:lnTo>
                  <a:lnTo>
                    <a:pt x="18851" y="1384300"/>
                  </a:lnTo>
                  <a:close/>
                </a:path>
                <a:path w="3041015" h="3035300">
                  <a:moveTo>
                    <a:pt x="32298" y="1435100"/>
                  </a:moveTo>
                  <a:lnTo>
                    <a:pt x="18851" y="1435100"/>
                  </a:lnTo>
                  <a:lnTo>
                    <a:pt x="741070" y="717181"/>
                  </a:lnTo>
                  <a:lnTo>
                    <a:pt x="486869" y="977900"/>
                  </a:lnTo>
                  <a:lnTo>
                    <a:pt x="32298" y="1435100"/>
                  </a:lnTo>
                  <a:close/>
                </a:path>
                <a:path w="3041015" h="3035300">
                  <a:moveTo>
                    <a:pt x="20490" y="1828800"/>
                  </a:moveTo>
                  <a:lnTo>
                    <a:pt x="17212" y="1828800"/>
                  </a:lnTo>
                  <a:lnTo>
                    <a:pt x="1114554" y="734962"/>
                  </a:lnTo>
                  <a:lnTo>
                    <a:pt x="896726" y="952519"/>
                  </a:lnTo>
                  <a:lnTo>
                    <a:pt x="111078" y="1738035"/>
                  </a:lnTo>
                  <a:lnTo>
                    <a:pt x="20490" y="1828800"/>
                  </a:lnTo>
                  <a:close/>
                </a:path>
                <a:path w="3041015" h="3035300">
                  <a:moveTo>
                    <a:pt x="2919331" y="942582"/>
                  </a:moveTo>
                  <a:lnTo>
                    <a:pt x="3022855" y="838200"/>
                  </a:lnTo>
                  <a:lnTo>
                    <a:pt x="3022855" y="788967"/>
                  </a:lnTo>
                  <a:lnTo>
                    <a:pt x="3024494" y="787400"/>
                  </a:lnTo>
                  <a:lnTo>
                    <a:pt x="3024494" y="736600"/>
                  </a:lnTo>
                  <a:lnTo>
                    <a:pt x="3040887" y="736600"/>
                  </a:lnTo>
                  <a:lnTo>
                    <a:pt x="3040887" y="838200"/>
                  </a:lnTo>
                  <a:lnTo>
                    <a:pt x="3023675" y="838200"/>
                  </a:lnTo>
                  <a:lnTo>
                    <a:pt x="2919331" y="942582"/>
                  </a:lnTo>
                  <a:close/>
                </a:path>
                <a:path w="3041015" h="3035300">
                  <a:moveTo>
                    <a:pt x="1403488" y="2273300"/>
                  </a:moveTo>
                  <a:lnTo>
                    <a:pt x="1377005" y="2273300"/>
                  </a:lnTo>
                  <a:lnTo>
                    <a:pt x="1499952" y="2197100"/>
                  </a:lnTo>
                  <a:lnTo>
                    <a:pt x="2779420" y="914400"/>
                  </a:lnTo>
                  <a:lnTo>
                    <a:pt x="2958853" y="738319"/>
                  </a:lnTo>
                  <a:lnTo>
                    <a:pt x="1508968" y="2197100"/>
                  </a:lnTo>
                  <a:lnTo>
                    <a:pt x="1535546" y="2197100"/>
                  </a:lnTo>
                  <a:lnTo>
                    <a:pt x="1403488" y="2273300"/>
                  </a:lnTo>
                  <a:close/>
                </a:path>
                <a:path w="3041015" h="3035300">
                  <a:moveTo>
                    <a:pt x="31500" y="1320800"/>
                  </a:moveTo>
                  <a:lnTo>
                    <a:pt x="18851" y="1320800"/>
                  </a:lnTo>
                  <a:lnTo>
                    <a:pt x="558998" y="787400"/>
                  </a:lnTo>
                  <a:lnTo>
                    <a:pt x="568014" y="787400"/>
                  </a:lnTo>
                  <a:lnTo>
                    <a:pt x="486869" y="863600"/>
                  </a:lnTo>
                  <a:lnTo>
                    <a:pt x="31500" y="1320800"/>
                  </a:lnTo>
                  <a:close/>
                </a:path>
                <a:path w="3041015" h="3035300">
                  <a:moveTo>
                    <a:pt x="2991132" y="819308"/>
                  </a:moveTo>
                  <a:lnTo>
                    <a:pt x="3022855" y="787400"/>
                  </a:lnTo>
                  <a:lnTo>
                    <a:pt x="3022855" y="788967"/>
                  </a:lnTo>
                  <a:lnTo>
                    <a:pt x="2991132" y="819308"/>
                  </a:lnTo>
                  <a:close/>
                </a:path>
                <a:path w="3041015" h="3035300">
                  <a:moveTo>
                    <a:pt x="1535546" y="2197100"/>
                  </a:moveTo>
                  <a:lnTo>
                    <a:pt x="1508968" y="2197100"/>
                  </a:lnTo>
                  <a:lnTo>
                    <a:pt x="1631915" y="2120900"/>
                  </a:lnTo>
                  <a:lnTo>
                    <a:pt x="1647145" y="2105837"/>
                  </a:lnTo>
                  <a:lnTo>
                    <a:pt x="1765518" y="2044700"/>
                  </a:lnTo>
                  <a:lnTo>
                    <a:pt x="2891712" y="914400"/>
                  </a:lnTo>
                  <a:lnTo>
                    <a:pt x="2991132" y="819308"/>
                  </a:lnTo>
                  <a:lnTo>
                    <a:pt x="1772894" y="2044700"/>
                  </a:lnTo>
                  <a:lnTo>
                    <a:pt x="1799663" y="2044700"/>
                  </a:lnTo>
                  <a:lnTo>
                    <a:pt x="1535546" y="2197100"/>
                  </a:lnTo>
                  <a:close/>
                </a:path>
                <a:path w="3041015" h="3035300">
                  <a:moveTo>
                    <a:pt x="113628" y="1848599"/>
                  </a:moveTo>
                  <a:lnTo>
                    <a:pt x="486869" y="1473200"/>
                  </a:lnTo>
                  <a:lnTo>
                    <a:pt x="1144331" y="820903"/>
                  </a:lnTo>
                  <a:lnTo>
                    <a:pt x="113628" y="1848599"/>
                  </a:lnTo>
                  <a:close/>
                </a:path>
                <a:path w="3041015" h="3035300">
                  <a:moveTo>
                    <a:pt x="2529239" y="1504629"/>
                  </a:moveTo>
                  <a:lnTo>
                    <a:pt x="2611392" y="1422400"/>
                  </a:lnTo>
                  <a:lnTo>
                    <a:pt x="3023674" y="1003300"/>
                  </a:lnTo>
                  <a:lnTo>
                    <a:pt x="3023675" y="838200"/>
                  </a:lnTo>
                  <a:lnTo>
                    <a:pt x="3040887" y="838200"/>
                  </a:lnTo>
                  <a:lnTo>
                    <a:pt x="3040887" y="1016000"/>
                  </a:lnTo>
                  <a:lnTo>
                    <a:pt x="3023674" y="1016000"/>
                  </a:lnTo>
                  <a:lnTo>
                    <a:pt x="2529239" y="1504629"/>
                  </a:lnTo>
                  <a:close/>
                </a:path>
                <a:path w="3041015" h="3035300">
                  <a:moveTo>
                    <a:pt x="53619" y="1236132"/>
                  </a:moveTo>
                  <a:lnTo>
                    <a:pt x="427035" y="863600"/>
                  </a:lnTo>
                  <a:lnTo>
                    <a:pt x="436051" y="863600"/>
                  </a:lnTo>
                  <a:lnTo>
                    <a:pt x="53619" y="1236132"/>
                  </a:lnTo>
                  <a:close/>
                </a:path>
                <a:path w="3041015" h="3035300">
                  <a:moveTo>
                    <a:pt x="1799663" y="2044700"/>
                  </a:moveTo>
                  <a:lnTo>
                    <a:pt x="1772894" y="2044700"/>
                  </a:lnTo>
                  <a:lnTo>
                    <a:pt x="1895841" y="1968500"/>
                  </a:lnTo>
                  <a:lnTo>
                    <a:pt x="1910653" y="1953653"/>
                  </a:lnTo>
                  <a:lnTo>
                    <a:pt x="2029444" y="1892300"/>
                  </a:lnTo>
                  <a:lnTo>
                    <a:pt x="3003183" y="914400"/>
                  </a:lnTo>
                  <a:lnTo>
                    <a:pt x="3023675" y="901700"/>
                  </a:lnTo>
                  <a:lnTo>
                    <a:pt x="2038460" y="1892300"/>
                  </a:lnTo>
                  <a:lnTo>
                    <a:pt x="2063780" y="1892300"/>
                  </a:lnTo>
                  <a:lnTo>
                    <a:pt x="1799663" y="2044700"/>
                  </a:lnTo>
                  <a:close/>
                </a:path>
                <a:path w="3041015" h="3035300">
                  <a:moveTo>
                    <a:pt x="19671" y="1219200"/>
                  </a:moveTo>
                  <a:lnTo>
                    <a:pt x="18851" y="1219200"/>
                  </a:lnTo>
                  <a:lnTo>
                    <a:pt x="294252" y="939800"/>
                  </a:lnTo>
                  <a:lnTo>
                    <a:pt x="304088" y="939800"/>
                  </a:lnTo>
                  <a:lnTo>
                    <a:pt x="19671" y="1219200"/>
                  </a:lnTo>
                  <a:close/>
                </a:path>
                <a:path w="3041015" h="3035300">
                  <a:moveTo>
                    <a:pt x="1906497" y="1955800"/>
                  </a:moveTo>
                  <a:lnTo>
                    <a:pt x="2919331" y="942582"/>
                  </a:lnTo>
                  <a:lnTo>
                    <a:pt x="1910653" y="1953653"/>
                  </a:lnTo>
                  <a:lnTo>
                    <a:pt x="1906497" y="1955800"/>
                  </a:lnTo>
                  <a:close/>
                </a:path>
                <a:path w="3041015" h="3035300">
                  <a:moveTo>
                    <a:pt x="2323053" y="1651862"/>
                  </a:moveTo>
                  <a:lnTo>
                    <a:pt x="2611392" y="1358900"/>
                  </a:lnTo>
                  <a:lnTo>
                    <a:pt x="3023655" y="952519"/>
                  </a:lnTo>
                  <a:lnTo>
                    <a:pt x="2323053" y="1651862"/>
                  </a:lnTo>
                  <a:close/>
                </a:path>
                <a:path w="3041015" h="3035300">
                  <a:moveTo>
                    <a:pt x="31556" y="1155700"/>
                  </a:moveTo>
                  <a:lnTo>
                    <a:pt x="18851" y="1155700"/>
                  </a:lnTo>
                  <a:lnTo>
                    <a:pt x="161470" y="1016000"/>
                  </a:lnTo>
                  <a:lnTo>
                    <a:pt x="171305" y="1016000"/>
                  </a:lnTo>
                  <a:lnTo>
                    <a:pt x="31556" y="1155700"/>
                  </a:lnTo>
                  <a:close/>
                </a:path>
                <a:path w="3041015" h="3035300">
                  <a:moveTo>
                    <a:pt x="2649868" y="1495557"/>
                  </a:moveTo>
                  <a:lnTo>
                    <a:pt x="3023675" y="1117600"/>
                  </a:lnTo>
                  <a:lnTo>
                    <a:pt x="3023674" y="1016000"/>
                  </a:lnTo>
                  <a:lnTo>
                    <a:pt x="3040887" y="1016000"/>
                  </a:lnTo>
                  <a:lnTo>
                    <a:pt x="3040887" y="1130300"/>
                  </a:lnTo>
                  <a:lnTo>
                    <a:pt x="3023674" y="1130300"/>
                  </a:lnTo>
                  <a:lnTo>
                    <a:pt x="2649868" y="1495557"/>
                  </a:lnTo>
                  <a:close/>
                </a:path>
                <a:path w="3041015" h="3035300">
                  <a:moveTo>
                    <a:pt x="31344" y="1879600"/>
                  </a:moveTo>
                  <a:lnTo>
                    <a:pt x="20490" y="1879600"/>
                  </a:lnTo>
                  <a:lnTo>
                    <a:pt x="843789" y="1060575"/>
                  </a:lnTo>
                  <a:lnTo>
                    <a:pt x="431133" y="1473200"/>
                  </a:lnTo>
                  <a:lnTo>
                    <a:pt x="31344" y="1879600"/>
                  </a:lnTo>
                  <a:close/>
                </a:path>
                <a:path w="3041015" h="3035300">
                  <a:moveTo>
                    <a:pt x="3021268" y="1069191"/>
                  </a:moveTo>
                  <a:lnTo>
                    <a:pt x="3023674" y="1066800"/>
                  </a:lnTo>
                  <a:lnTo>
                    <a:pt x="3021268" y="1069191"/>
                  </a:lnTo>
                  <a:close/>
                </a:path>
                <a:path w="3041015" h="3035300">
                  <a:moveTo>
                    <a:pt x="2435988" y="1651000"/>
                  </a:moveTo>
                  <a:lnTo>
                    <a:pt x="3021268" y="1069191"/>
                  </a:lnTo>
                  <a:lnTo>
                    <a:pt x="2499920" y="1587500"/>
                  </a:lnTo>
                  <a:lnTo>
                    <a:pt x="2442203" y="1647790"/>
                  </a:lnTo>
                  <a:lnTo>
                    <a:pt x="2435988" y="1651000"/>
                  </a:lnTo>
                  <a:close/>
                </a:path>
                <a:path w="3041015" h="3035300">
                  <a:moveTo>
                    <a:pt x="18851" y="1104900"/>
                  </a:moveTo>
                  <a:lnTo>
                    <a:pt x="29507" y="1092200"/>
                  </a:lnTo>
                  <a:lnTo>
                    <a:pt x="38523" y="1092200"/>
                  </a:lnTo>
                  <a:lnTo>
                    <a:pt x="18851" y="1104900"/>
                  </a:lnTo>
                  <a:close/>
                </a:path>
                <a:path w="3041015" h="3035300">
                  <a:moveTo>
                    <a:pt x="479080" y="2806700"/>
                  </a:moveTo>
                  <a:lnTo>
                    <a:pt x="450805" y="2806700"/>
                  </a:lnTo>
                  <a:lnTo>
                    <a:pt x="573752" y="2730500"/>
                  </a:lnTo>
                  <a:lnTo>
                    <a:pt x="1268812" y="2032000"/>
                  </a:lnTo>
                  <a:lnTo>
                    <a:pt x="2195243" y="1111834"/>
                  </a:lnTo>
                  <a:lnTo>
                    <a:pt x="582768" y="2730500"/>
                  </a:lnTo>
                  <a:lnTo>
                    <a:pt x="611138" y="2730500"/>
                  </a:lnTo>
                  <a:lnTo>
                    <a:pt x="479080" y="2806700"/>
                  </a:lnTo>
                  <a:close/>
                </a:path>
                <a:path w="3041015" h="3035300">
                  <a:moveTo>
                    <a:pt x="2875918" y="1380914"/>
                  </a:moveTo>
                  <a:lnTo>
                    <a:pt x="3019576" y="1231900"/>
                  </a:lnTo>
                  <a:lnTo>
                    <a:pt x="3021254" y="1231900"/>
                  </a:lnTo>
                  <a:lnTo>
                    <a:pt x="3022547" y="1219200"/>
                  </a:lnTo>
                  <a:lnTo>
                    <a:pt x="3023380" y="1206500"/>
                  </a:lnTo>
                  <a:lnTo>
                    <a:pt x="3023674" y="1193800"/>
                  </a:lnTo>
                  <a:lnTo>
                    <a:pt x="3023674" y="1130300"/>
                  </a:lnTo>
                  <a:lnTo>
                    <a:pt x="3040887" y="1130300"/>
                  </a:lnTo>
                  <a:lnTo>
                    <a:pt x="3040887" y="1193800"/>
                  </a:lnTo>
                  <a:lnTo>
                    <a:pt x="3034791" y="1244600"/>
                  </a:lnTo>
                  <a:lnTo>
                    <a:pt x="3017937" y="1244600"/>
                  </a:lnTo>
                  <a:lnTo>
                    <a:pt x="2875918" y="1380914"/>
                  </a:lnTo>
                  <a:close/>
                </a:path>
                <a:path w="3041015" h="3035300">
                  <a:moveTo>
                    <a:pt x="2700734" y="1498600"/>
                  </a:moveTo>
                  <a:lnTo>
                    <a:pt x="3023674" y="1181100"/>
                  </a:lnTo>
                  <a:lnTo>
                    <a:pt x="2708537" y="1494569"/>
                  </a:lnTo>
                  <a:lnTo>
                    <a:pt x="2700734" y="1498600"/>
                  </a:lnTo>
                  <a:close/>
                </a:path>
                <a:path w="3041015" h="3035300">
                  <a:moveTo>
                    <a:pt x="19671" y="1270000"/>
                  </a:moveTo>
                  <a:lnTo>
                    <a:pt x="19671" y="1269201"/>
                  </a:lnTo>
                  <a:lnTo>
                    <a:pt x="53619" y="1236132"/>
                  </a:lnTo>
                  <a:lnTo>
                    <a:pt x="19671" y="1270000"/>
                  </a:lnTo>
                  <a:close/>
                </a:path>
                <a:path w="3041015" h="3035300">
                  <a:moveTo>
                    <a:pt x="2063780" y="1892300"/>
                  </a:moveTo>
                  <a:lnTo>
                    <a:pt x="2038460" y="1892300"/>
                  </a:lnTo>
                  <a:lnTo>
                    <a:pt x="2161407" y="1816100"/>
                  </a:lnTo>
                  <a:lnTo>
                    <a:pt x="2176661" y="1800601"/>
                  </a:lnTo>
                  <a:lnTo>
                    <a:pt x="2294189" y="1739900"/>
                  </a:lnTo>
                  <a:lnTo>
                    <a:pt x="2309918" y="1724156"/>
                  </a:lnTo>
                  <a:lnTo>
                    <a:pt x="2426972" y="1663700"/>
                  </a:lnTo>
                  <a:lnTo>
                    <a:pt x="2442203" y="1647790"/>
                  </a:lnTo>
                  <a:lnTo>
                    <a:pt x="2558935" y="1587500"/>
                  </a:lnTo>
                  <a:lnTo>
                    <a:pt x="2574341" y="1571923"/>
                  </a:lnTo>
                  <a:lnTo>
                    <a:pt x="2691718" y="1511300"/>
                  </a:lnTo>
                  <a:lnTo>
                    <a:pt x="2708537" y="1494569"/>
                  </a:lnTo>
                  <a:lnTo>
                    <a:pt x="2823681" y="1435100"/>
                  </a:lnTo>
                  <a:lnTo>
                    <a:pt x="2838835" y="1419380"/>
                  </a:lnTo>
                  <a:lnTo>
                    <a:pt x="2935972" y="1371600"/>
                  </a:lnTo>
                  <a:lnTo>
                    <a:pt x="2963418" y="1346200"/>
                  </a:lnTo>
                  <a:lnTo>
                    <a:pt x="2987098" y="1320800"/>
                  </a:lnTo>
                  <a:lnTo>
                    <a:pt x="3005706" y="1282700"/>
                  </a:lnTo>
                  <a:lnTo>
                    <a:pt x="3017937" y="1244600"/>
                  </a:lnTo>
                  <a:lnTo>
                    <a:pt x="3034791" y="1244600"/>
                  </a:lnTo>
                  <a:lnTo>
                    <a:pt x="3033267" y="1257300"/>
                  </a:lnTo>
                  <a:lnTo>
                    <a:pt x="3012507" y="1308100"/>
                  </a:lnTo>
                  <a:lnTo>
                    <a:pt x="2981757" y="1346200"/>
                  </a:lnTo>
                  <a:lnTo>
                    <a:pt x="2944169" y="1384300"/>
                  </a:lnTo>
                  <a:lnTo>
                    <a:pt x="2063780" y="1892300"/>
                  </a:lnTo>
                  <a:close/>
                </a:path>
                <a:path w="3041015" h="3035300">
                  <a:moveTo>
                    <a:pt x="2832697" y="1422400"/>
                  </a:moveTo>
                  <a:lnTo>
                    <a:pt x="2875918" y="1380914"/>
                  </a:lnTo>
                  <a:lnTo>
                    <a:pt x="2838835" y="1419380"/>
                  </a:lnTo>
                  <a:lnTo>
                    <a:pt x="2832697" y="1422400"/>
                  </a:lnTo>
                  <a:close/>
                </a:path>
                <a:path w="3041015" h="3035300">
                  <a:moveTo>
                    <a:pt x="2568771" y="1574800"/>
                  </a:moveTo>
                  <a:lnTo>
                    <a:pt x="2649868" y="1495557"/>
                  </a:lnTo>
                  <a:lnTo>
                    <a:pt x="2574341" y="1571923"/>
                  </a:lnTo>
                  <a:lnTo>
                    <a:pt x="2568771" y="1574800"/>
                  </a:lnTo>
                  <a:close/>
                </a:path>
                <a:path w="3041015" h="3035300">
                  <a:moveTo>
                    <a:pt x="2304025" y="1727200"/>
                  </a:moveTo>
                  <a:lnTo>
                    <a:pt x="2529239" y="1504629"/>
                  </a:lnTo>
                  <a:lnTo>
                    <a:pt x="2309918" y="1724156"/>
                  </a:lnTo>
                  <a:lnTo>
                    <a:pt x="2304025" y="1727200"/>
                  </a:lnTo>
                  <a:close/>
                </a:path>
                <a:path w="3041015" h="3035300">
                  <a:moveTo>
                    <a:pt x="20491" y="1612900"/>
                  </a:moveTo>
                  <a:lnTo>
                    <a:pt x="18032" y="1612900"/>
                  </a:lnTo>
                  <a:lnTo>
                    <a:pt x="60379" y="1570409"/>
                  </a:lnTo>
                  <a:lnTo>
                    <a:pt x="20491" y="1612900"/>
                  </a:lnTo>
                  <a:close/>
                </a:path>
                <a:path w="3041015" h="3035300">
                  <a:moveTo>
                    <a:pt x="1642571" y="2108200"/>
                  </a:moveTo>
                  <a:lnTo>
                    <a:pt x="2155520" y="1599082"/>
                  </a:lnTo>
                  <a:lnTo>
                    <a:pt x="1940102" y="1816100"/>
                  </a:lnTo>
                  <a:lnTo>
                    <a:pt x="1647145" y="2105837"/>
                  </a:lnTo>
                  <a:lnTo>
                    <a:pt x="1642571" y="2108200"/>
                  </a:lnTo>
                  <a:close/>
                </a:path>
                <a:path w="3041015" h="3035300">
                  <a:moveTo>
                    <a:pt x="2171242" y="1803400"/>
                  </a:moveTo>
                  <a:lnTo>
                    <a:pt x="2323053" y="1651862"/>
                  </a:lnTo>
                  <a:lnTo>
                    <a:pt x="2176661" y="1800601"/>
                  </a:lnTo>
                  <a:lnTo>
                    <a:pt x="2171242" y="1803400"/>
                  </a:lnTo>
                  <a:close/>
                </a:path>
                <a:path w="3041015" h="3035300">
                  <a:moveTo>
                    <a:pt x="19671" y="2222500"/>
                  </a:moveTo>
                  <a:lnTo>
                    <a:pt x="19671" y="2221680"/>
                  </a:lnTo>
                  <a:lnTo>
                    <a:pt x="505218" y="1738035"/>
                  </a:lnTo>
                  <a:lnTo>
                    <a:pt x="19671" y="2222500"/>
                  </a:lnTo>
                  <a:close/>
                </a:path>
                <a:path w="3041015" h="3035300">
                  <a:moveTo>
                    <a:pt x="1129156" y="1954557"/>
                  </a:moveTo>
                  <a:lnTo>
                    <a:pt x="1312420" y="1771549"/>
                  </a:lnTo>
                  <a:lnTo>
                    <a:pt x="1268812" y="1816100"/>
                  </a:lnTo>
                  <a:lnTo>
                    <a:pt x="1129156" y="1954557"/>
                  </a:lnTo>
                  <a:close/>
                </a:path>
                <a:path w="3041015" h="3035300">
                  <a:moveTo>
                    <a:pt x="19671" y="1943100"/>
                  </a:moveTo>
                  <a:lnTo>
                    <a:pt x="18851" y="1943100"/>
                  </a:lnTo>
                  <a:lnTo>
                    <a:pt x="113628" y="1848599"/>
                  </a:lnTo>
                  <a:lnTo>
                    <a:pt x="19671" y="1943100"/>
                  </a:lnTo>
                  <a:close/>
                </a:path>
                <a:path w="3041015" h="3035300">
                  <a:moveTo>
                    <a:pt x="68850" y="3022600"/>
                  </a:moveTo>
                  <a:lnTo>
                    <a:pt x="75753" y="3009900"/>
                  </a:lnTo>
                  <a:lnTo>
                    <a:pt x="64751" y="3009900"/>
                  </a:lnTo>
                  <a:lnTo>
                    <a:pt x="1129156" y="1954557"/>
                  </a:lnTo>
                  <a:lnTo>
                    <a:pt x="263106" y="2819400"/>
                  </a:lnTo>
                  <a:lnTo>
                    <a:pt x="68850" y="3022600"/>
                  </a:lnTo>
                  <a:close/>
                </a:path>
                <a:path w="3041015" h="3035300">
                  <a:moveTo>
                    <a:pt x="18851" y="2451100"/>
                  </a:moveTo>
                  <a:lnTo>
                    <a:pt x="18851" y="2449465"/>
                  </a:lnTo>
                  <a:lnTo>
                    <a:pt x="109774" y="2358820"/>
                  </a:lnTo>
                  <a:lnTo>
                    <a:pt x="18851" y="2451100"/>
                  </a:lnTo>
                  <a:close/>
                </a:path>
                <a:path w="3041015" h="3035300">
                  <a:moveTo>
                    <a:pt x="19671" y="2730500"/>
                  </a:moveTo>
                  <a:lnTo>
                    <a:pt x="19671" y="2729682"/>
                  </a:lnTo>
                  <a:lnTo>
                    <a:pt x="160959" y="2588702"/>
                  </a:lnTo>
                  <a:lnTo>
                    <a:pt x="19671" y="2730500"/>
                  </a:lnTo>
                  <a:close/>
                </a:path>
                <a:path w="3041015" h="3035300">
                  <a:moveTo>
                    <a:pt x="20491" y="2895600"/>
                  </a:moveTo>
                  <a:lnTo>
                    <a:pt x="20491" y="2893965"/>
                  </a:lnTo>
                  <a:lnTo>
                    <a:pt x="325214" y="2590089"/>
                  </a:lnTo>
                  <a:lnTo>
                    <a:pt x="20491" y="289560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116" y="812790"/>
              <a:ext cx="79505" cy="10666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513" y="889840"/>
              <a:ext cx="79505" cy="1066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9996" y="733280"/>
              <a:ext cx="79505" cy="10666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951" y="0"/>
              <a:ext cx="3023235" cy="3162935"/>
            </a:xfrm>
            <a:custGeom>
              <a:avLst/>
              <a:gdLst/>
              <a:ahLst/>
              <a:cxnLst/>
              <a:rect l="l" t="t" r="r" b="b"/>
              <a:pathLst>
                <a:path w="3023235" h="3162935">
                  <a:moveTo>
                    <a:pt x="56017" y="3162470"/>
                  </a:moveTo>
                  <a:lnTo>
                    <a:pt x="26843" y="3153082"/>
                  </a:lnTo>
                  <a:lnTo>
                    <a:pt x="7197" y="3125405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197" y="1113638"/>
                  </a:lnTo>
                  <a:lnTo>
                    <a:pt x="26843" y="1063407"/>
                  </a:lnTo>
                  <a:lnTo>
                    <a:pt x="56017" y="1020246"/>
                  </a:lnTo>
                  <a:lnTo>
                    <a:pt x="91800" y="989841"/>
                  </a:lnTo>
                  <a:lnTo>
                    <a:pt x="1806131" y="0"/>
                  </a:lnTo>
                  <a:lnTo>
                    <a:pt x="3022855" y="0"/>
                  </a:lnTo>
                  <a:lnTo>
                    <a:pt x="3022855" y="1336566"/>
                  </a:lnTo>
                  <a:lnTo>
                    <a:pt x="3015657" y="1388180"/>
                  </a:lnTo>
                  <a:lnTo>
                    <a:pt x="2996012" y="1438411"/>
                  </a:lnTo>
                  <a:lnTo>
                    <a:pt x="2966837" y="1481572"/>
                  </a:lnTo>
                  <a:lnTo>
                    <a:pt x="2931055" y="1511977"/>
                  </a:lnTo>
                  <a:lnTo>
                    <a:pt x="91800" y="3151340"/>
                  </a:lnTo>
                  <a:lnTo>
                    <a:pt x="56017" y="316247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43116" y="0"/>
              <a:ext cx="3041015" cy="3172460"/>
            </a:xfrm>
            <a:custGeom>
              <a:avLst/>
              <a:gdLst/>
              <a:ahLst/>
              <a:cxnLst/>
              <a:rect l="l" t="t" r="r" b="b"/>
              <a:pathLst>
                <a:path w="3041015" h="3172460">
                  <a:moveTo>
                    <a:pt x="63932" y="3171832"/>
                  </a:moveTo>
                  <a:lnTo>
                    <a:pt x="20747" y="3151174"/>
                  </a:lnTo>
                  <a:lnTo>
                    <a:pt x="2407" y="3109242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620" y="1111205"/>
                  </a:lnTo>
                  <a:lnTo>
                    <a:pt x="28380" y="1058694"/>
                  </a:lnTo>
                  <a:lnTo>
                    <a:pt x="59129" y="1013560"/>
                  </a:lnTo>
                  <a:lnTo>
                    <a:pt x="96718" y="981644"/>
                  </a:lnTo>
                  <a:lnTo>
                    <a:pt x="1796853" y="0"/>
                  </a:lnTo>
                  <a:lnTo>
                    <a:pt x="2157703" y="0"/>
                  </a:lnTo>
                  <a:lnTo>
                    <a:pt x="18851" y="1234925"/>
                  </a:lnTo>
                  <a:lnTo>
                    <a:pt x="18851" y="3081667"/>
                  </a:lnTo>
                  <a:lnTo>
                    <a:pt x="25921" y="3123164"/>
                  </a:lnTo>
                  <a:lnTo>
                    <a:pt x="57067" y="3152249"/>
                  </a:lnTo>
                  <a:lnTo>
                    <a:pt x="69465" y="3152672"/>
                  </a:lnTo>
                  <a:lnTo>
                    <a:pt x="116804" y="3152672"/>
                  </a:lnTo>
                  <a:lnTo>
                    <a:pt x="104914" y="3159537"/>
                  </a:lnTo>
                  <a:lnTo>
                    <a:pt x="94477" y="3164916"/>
                  </a:lnTo>
                  <a:lnTo>
                    <a:pt x="84116" y="3168758"/>
                  </a:lnTo>
                  <a:lnTo>
                    <a:pt x="73909" y="3171064"/>
                  </a:lnTo>
                  <a:lnTo>
                    <a:pt x="63932" y="3171832"/>
                  </a:lnTo>
                  <a:close/>
                </a:path>
                <a:path w="3041015" h="3172460">
                  <a:moveTo>
                    <a:pt x="116804" y="3152672"/>
                  </a:moveTo>
                  <a:lnTo>
                    <a:pt x="69465" y="3152672"/>
                  </a:lnTo>
                  <a:lnTo>
                    <a:pt x="82784" y="3149560"/>
                  </a:lnTo>
                  <a:lnTo>
                    <a:pt x="96718" y="3143143"/>
                  </a:lnTo>
                  <a:lnTo>
                    <a:pt x="2935972" y="1503781"/>
                  </a:lnTo>
                  <a:lnTo>
                    <a:pt x="2969949" y="1474887"/>
                  </a:lnTo>
                  <a:lnTo>
                    <a:pt x="2997548" y="1433698"/>
                  </a:lnTo>
                  <a:lnTo>
                    <a:pt x="3016080" y="1385747"/>
                  </a:lnTo>
                  <a:lnTo>
                    <a:pt x="3022855" y="1336566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336566"/>
                  </a:lnTo>
                  <a:lnTo>
                    <a:pt x="3033267" y="1390613"/>
                  </a:lnTo>
                  <a:lnTo>
                    <a:pt x="3012507" y="1443124"/>
                  </a:lnTo>
                  <a:lnTo>
                    <a:pt x="2981757" y="1488258"/>
                  </a:lnTo>
                  <a:lnTo>
                    <a:pt x="2944169" y="1520174"/>
                  </a:lnTo>
                  <a:lnTo>
                    <a:pt x="116804" y="3152672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9998" y="1020169"/>
              <a:ext cx="79505" cy="10666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3600" y="943119"/>
              <a:ext cx="79505" cy="10666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1301" y="863610"/>
              <a:ext cx="79505" cy="106660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937362" y="528360"/>
              <a:ext cx="1198880" cy="1565910"/>
            </a:xfrm>
            <a:custGeom>
              <a:avLst/>
              <a:gdLst/>
              <a:ahLst/>
              <a:cxnLst/>
              <a:rect l="l" t="t" r="r" b="b"/>
              <a:pathLst>
                <a:path w="1198880" h="1565910">
                  <a:moveTo>
                    <a:pt x="0" y="1565591"/>
                  </a:moveTo>
                  <a:lnTo>
                    <a:pt x="0" y="691810"/>
                  </a:lnTo>
                  <a:lnTo>
                    <a:pt x="1198322" y="0"/>
                  </a:lnTo>
                  <a:lnTo>
                    <a:pt x="1198322" y="873780"/>
                  </a:lnTo>
                  <a:lnTo>
                    <a:pt x="0" y="1565591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257812" y="34092"/>
              <a:ext cx="734060" cy="1298575"/>
            </a:xfrm>
            <a:custGeom>
              <a:avLst/>
              <a:gdLst/>
              <a:ahLst/>
              <a:cxnLst/>
              <a:rect l="l" t="t" r="r" b="b"/>
              <a:pathLst>
                <a:path w="734060" h="1298575">
                  <a:moveTo>
                    <a:pt x="0" y="787713"/>
                  </a:moveTo>
                  <a:lnTo>
                    <a:pt x="0" y="423775"/>
                  </a:lnTo>
                  <a:lnTo>
                    <a:pt x="733583" y="0"/>
                  </a:lnTo>
                  <a:lnTo>
                    <a:pt x="733583" y="363938"/>
                  </a:lnTo>
                  <a:lnTo>
                    <a:pt x="0" y="787713"/>
                  </a:lnTo>
                  <a:close/>
                </a:path>
                <a:path w="734060" h="1298575">
                  <a:moveTo>
                    <a:pt x="0" y="1298375"/>
                  </a:moveTo>
                  <a:lnTo>
                    <a:pt x="0" y="901649"/>
                  </a:lnTo>
                  <a:lnTo>
                    <a:pt x="733583" y="477874"/>
                  </a:lnTo>
                  <a:lnTo>
                    <a:pt x="733583" y="874600"/>
                  </a:lnTo>
                  <a:lnTo>
                    <a:pt x="0" y="1298375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28344" y="18528"/>
              <a:ext cx="2072639" cy="2707005"/>
            </a:xfrm>
            <a:custGeom>
              <a:avLst/>
              <a:gdLst/>
              <a:ahLst/>
              <a:cxnLst/>
              <a:rect l="l" t="t" r="r" b="b"/>
              <a:pathLst>
                <a:path w="2072639" h="2707005">
                  <a:moveTo>
                    <a:pt x="1217168" y="493445"/>
                  </a:moveTo>
                  <a:lnTo>
                    <a:pt x="1198321" y="504329"/>
                  </a:lnTo>
                  <a:lnTo>
                    <a:pt x="1198321" y="526237"/>
                  </a:lnTo>
                  <a:lnTo>
                    <a:pt x="1198321" y="1377886"/>
                  </a:lnTo>
                  <a:lnTo>
                    <a:pt x="18846" y="2059038"/>
                  </a:lnTo>
                  <a:lnTo>
                    <a:pt x="18846" y="1207389"/>
                  </a:lnTo>
                  <a:lnTo>
                    <a:pt x="1198321" y="526237"/>
                  </a:lnTo>
                  <a:lnTo>
                    <a:pt x="1198321" y="504329"/>
                  </a:lnTo>
                  <a:lnTo>
                    <a:pt x="4914" y="1193457"/>
                  </a:lnTo>
                  <a:lnTo>
                    <a:pt x="0" y="1195908"/>
                  </a:lnTo>
                  <a:lnTo>
                    <a:pt x="0" y="2091004"/>
                  </a:lnTo>
                  <a:lnTo>
                    <a:pt x="55422" y="2059038"/>
                  </a:lnTo>
                  <a:lnTo>
                    <a:pt x="1212253" y="1391818"/>
                  </a:lnTo>
                  <a:lnTo>
                    <a:pt x="1217168" y="1388541"/>
                  </a:lnTo>
                  <a:lnTo>
                    <a:pt x="1217168" y="526237"/>
                  </a:lnTo>
                  <a:lnTo>
                    <a:pt x="1217168" y="493445"/>
                  </a:lnTo>
                  <a:close/>
                </a:path>
                <a:path w="2072639" h="2707005">
                  <a:moveTo>
                    <a:pt x="1435201" y="1832800"/>
                  </a:moveTo>
                  <a:lnTo>
                    <a:pt x="9017" y="2656586"/>
                  </a:lnTo>
                  <a:lnTo>
                    <a:pt x="9017" y="2706586"/>
                  </a:lnTo>
                  <a:lnTo>
                    <a:pt x="1435201" y="1883625"/>
                  </a:lnTo>
                  <a:lnTo>
                    <a:pt x="1435201" y="1832800"/>
                  </a:lnTo>
                  <a:close/>
                </a:path>
                <a:path w="2072639" h="2707005">
                  <a:moveTo>
                    <a:pt x="1435201" y="1703298"/>
                  </a:moveTo>
                  <a:lnTo>
                    <a:pt x="9017" y="2527071"/>
                  </a:lnTo>
                  <a:lnTo>
                    <a:pt x="9017" y="2577071"/>
                  </a:lnTo>
                  <a:lnTo>
                    <a:pt x="1435201" y="1753298"/>
                  </a:lnTo>
                  <a:lnTo>
                    <a:pt x="1435201" y="1703298"/>
                  </a:lnTo>
                  <a:close/>
                </a:path>
                <a:path w="2072639" h="2707005">
                  <a:moveTo>
                    <a:pt x="1435201" y="1573784"/>
                  </a:moveTo>
                  <a:lnTo>
                    <a:pt x="9017" y="2397569"/>
                  </a:lnTo>
                  <a:lnTo>
                    <a:pt x="9017" y="2447569"/>
                  </a:lnTo>
                  <a:lnTo>
                    <a:pt x="1435201" y="1623783"/>
                  </a:lnTo>
                  <a:lnTo>
                    <a:pt x="1435201" y="1573784"/>
                  </a:lnTo>
                  <a:close/>
                </a:path>
                <a:path w="2072639" h="2707005">
                  <a:moveTo>
                    <a:pt x="1435201" y="1444269"/>
                  </a:moveTo>
                  <a:lnTo>
                    <a:pt x="9017" y="2267229"/>
                  </a:lnTo>
                  <a:lnTo>
                    <a:pt x="9017" y="2318054"/>
                  </a:lnTo>
                  <a:lnTo>
                    <a:pt x="1435201" y="1494269"/>
                  </a:lnTo>
                  <a:lnTo>
                    <a:pt x="1435201" y="1444269"/>
                  </a:lnTo>
                  <a:close/>
                </a:path>
                <a:path w="2072639" h="2707005">
                  <a:moveTo>
                    <a:pt x="2072055" y="477875"/>
                  </a:moveTo>
                  <a:lnTo>
                    <a:pt x="2053209" y="488746"/>
                  </a:lnTo>
                  <a:lnTo>
                    <a:pt x="2053209" y="509841"/>
                  </a:lnTo>
                  <a:lnTo>
                    <a:pt x="2053209" y="884428"/>
                  </a:lnTo>
                  <a:lnTo>
                    <a:pt x="1338478" y="1296733"/>
                  </a:lnTo>
                  <a:lnTo>
                    <a:pt x="1338478" y="922134"/>
                  </a:lnTo>
                  <a:lnTo>
                    <a:pt x="2053209" y="509841"/>
                  </a:lnTo>
                  <a:lnTo>
                    <a:pt x="2053209" y="488746"/>
                  </a:lnTo>
                  <a:lnTo>
                    <a:pt x="1324546" y="909027"/>
                  </a:lnTo>
                  <a:lnTo>
                    <a:pt x="1319631" y="911479"/>
                  </a:lnTo>
                  <a:lnTo>
                    <a:pt x="1319631" y="1329524"/>
                  </a:lnTo>
                  <a:lnTo>
                    <a:pt x="1376476" y="1296733"/>
                  </a:lnTo>
                  <a:lnTo>
                    <a:pt x="2067140" y="898372"/>
                  </a:lnTo>
                  <a:lnTo>
                    <a:pt x="2072055" y="895908"/>
                  </a:lnTo>
                  <a:lnTo>
                    <a:pt x="2072055" y="509841"/>
                  </a:lnTo>
                  <a:lnTo>
                    <a:pt x="2072055" y="477875"/>
                  </a:lnTo>
                  <a:close/>
                </a:path>
                <a:path w="2072639" h="2707005">
                  <a:moveTo>
                    <a:pt x="2072055" y="0"/>
                  </a:moveTo>
                  <a:lnTo>
                    <a:pt x="2053209" y="10871"/>
                  </a:lnTo>
                  <a:lnTo>
                    <a:pt x="2053209" y="32778"/>
                  </a:lnTo>
                  <a:lnTo>
                    <a:pt x="2053209" y="374586"/>
                  </a:lnTo>
                  <a:lnTo>
                    <a:pt x="1338478" y="786892"/>
                  </a:lnTo>
                  <a:lnTo>
                    <a:pt x="1338478" y="445084"/>
                  </a:lnTo>
                  <a:lnTo>
                    <a:pt x="2053209" y="32778"/>
                  </a:lnTo>
                  <a:lnTo>
                    <a:pt x="2053209" y="10871"/>
                  </a:lnTo>
                  <a:lnTo>
                    <a:pt x="1324546" y="431152"/>
                  </a:lnTo>
                  <a:lnTo>
                    <a:pt x="1319631" y="433603"/>
                  </a:lnTo>
                  <a:lnTo>
                    <a:pt x="1319631" y="818857"/>
                  </a:lnTo>
                  <a:lnTo>
                    <a:pt x="1375054" y="786892"/>
                  </a:lnTo>
                  <a:lnTo>
                    <a:pt x="2067140" y="387705"/>
                  </a:lnTo>
                  <a:lnTo>
                    <a:pt x="2072055" y="385241"/>
                  </a:lnTo>
                  <a:lnTo>
                    <a:pt x="2072055" y="32778"/>
                  </a:lnTo>
                  <a:lnTo>
                    <a:pt x="2072055" y="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276727" y="391401"/>
            <a:ext cx="2981324" cy="1466849"/>
          </a:xfrm>
          <a:prstGeom prst="rect">
            <a:avLst/>
          </a:prstGeom>
        </p:spPr>
      </p:pic>
      <p:pic>
        <p:nvPicPr>
          <p:cNvPr id="28" name="Google Shape;47;p1">
            <a:extLst>
              <a:ext uri="{FF2B5EF4-FFF2-40B4-BE49-F238E27FC236}">
                <a16:creationId xmlns:a16="http://schemas.microsoft.com/office/drawing/2014/main" id="{33D1EA27-3F26-F62F-1839-0BA35478358A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172200" y="326854"/>
            <a:ext cx="7328163" cy="1593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Блок-схема: объединение 44">
            <a:extLst>
              <a:ext uri="{FF2B5EF4-FFF2-40B4-BE49-F238E27FC236}">
                <a16:creationId xmlns:a16="http://schemas.microsoft.com/office/drawing/2014/main" id="{DC13672B-C4A0-4ACB-A388-F739CAC7A800}"/>
              </a:ext>
            </a:extLst>
          </p:cNvPr>
          <p:cNvSpPr/>
          <p:nvPr/>
        </p:nvSpPr>
        <p:spPr>
          <a:xfrm>
            <a:off x="5757814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46" name="Блок-схема: объединение 45">
            <a:extLst>
              <a:ext uri="{FF2B5EF4-FFF2-40B4-BE49-F238E27FC236}">
                <a16:creationId xmlns:a16="http://schemas.microsoft.com/office/drawing/2014/main" id="{EB21EF3A-811D-4B05-9EDE-40E218810FDE}"/>
              </a:ext>
            </a:extLst>
          </p:cNvPr>
          <p:cNvSpPr/>
          <p:nvPr/>
        </p:nvSpPr>
        <p:spPr>
          <a:xfrm>
            <a:off x="8140538" y="6753242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50" name="Блок-схема: объединение 49">
            <a:extLst>
              <a:ext uri="{FF2B5EF4-FFF2-40B4-BE49-F238E27FC236}">
                <a16:creationId xmlns:a16="http://schemas.microsoft.com/office/drawing/2014/main" id="{A227D648-EBD7-460D-B335-1146BE59F95B}"/>
              </a:ext>
            </a:extLst>
          </p:cNvPr>
          <p:cNvSpPr/>
          <p:nvPr/>
        </p:nvSpPr>
        <p:spPr>
          <a:xfrm>
            <a:off x="718048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51" name="Блок-схема: объединение 50">
            <a:extLst>
              <a:ext uri="{FF2B5EF4-FFF2-40B4-BE49-F238E27FC236}">
                <a16:creationId xmlns:a16="http://schemas.microsoft.com/office/drawing/2014/main" id="{536A5CDE-9AF5-45AC-ADFA-F63DBD69FB0B}"/>
              </a:ext>
            </a:extLst>
          </p:cNvPr>
          <p:cNvSpPr/>
          <p:nvPr/>
        </p:nvSpPr>
        <p:spPr>
          <a:xfrm>
            <a:off x="3350064" y="6768916"/>
            <a:ext cx="2254596" cy="1550296"/>
          </a:xfrm>
          <a:prstGeom prst="flowChartMerge">
            <a:avLst/>
          </a:prstGeom>
          <a:solidFill>
            <a:srgbClr val="CCA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pic>
        <p:nvPicPr>
          <p:cNvPr id="7" name="Picture 6" descr="C:\Users\Maks\Desktop\IMG_6245.JPG">
            <a:extLst>
              <a:ext uri="{FF2B5EF4-FFF2-40B4-BE49-F238E27FC236}">
                <a16:creationId xmlns:a16="http://schemas.microsoft.com/office/drawing/2014/main" id="{C6CAA28D-D7FD-4BB9-A84E-984940CEE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561" y="989932"/>
            <a:ext cx="10608786" cy="5541364"/>
          </a:xfrm>
          <a:prstGeom prst="snip2DiagRect">
            <a:avLst>
              <a:gd name="adj1" fmla="val 16667"/>
              <a:gd name="adj2" fmla="val 2623"/>
            </a:avLst>
          </a:prstGeom>
          <a:effectLst>
            <a:glow rad="127000">
              <a:schemeClr val="bg1">
                <a:alpha val="52000"/>
              </a:schemeClr>
            </a:glow>
            <a:reflection stA="23000" endPos="65000" dir="5400000" sy="-100000" algn="bl" rotWithShape="0"/>
            <a:softEdge rad="7239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8B752F-E562-4199-A794-5394CF562C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3668" y="1501108"/>
            <a:ext cx="4218040" cy="2372648"/>
          </a:xfrm>
          <a:prstGeom prst="rect">
            <a:avLst/>
          </a:prstGeom>
          <a:effectLst>
            <a:glow rad="127000">
              <a:schemeClr val="bg1">
                <a:alpha val="96000"/>
              </a:schemeClr>
            </a:glow>
            <a:reflection endPos="0" dir="5400000" sy="-100000" algn="bl" rotWithShape="0"/>
            <a:softEdge rad="1524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E5BD2B8-92CA-4080-B090-A00387526F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3800" y="4233360"/>
            <a:ext cx="3836572" cy="2558964"/>
          </a:xfrm>
          <a:prstGeom prst="rect">
            <a:avLst/>
          </a:prstGeom>
          <a:effectLst>
            <a:glow rad="1409700">
              <a:schemeClr val="bg1">
                <a:alpha val="13000"/>
              </a:schemeClr>
            </a:glow>
            <a:softEdge rad="2540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C6F9A2C-F70B-4078-88EC-5B93385CE1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8636" y="7306714"/>
            <a:ext cx="3870328" cy="1775656"/>
          </a:xfrm>
          <a:prstGeom prst="rect">
            <a:avLst/>
          </a:prstGeom>
          <a:effectLst>
            <a:glow>
              <a:schemeClr val="bg1">
                <a:alpha val="75000"/>
              </a:schemeClr>
            </a:glow>
            <a:reflection stA="45000" endPos="0" dist="50800" dir="5400000" sy="-100000" algn="bl" rotWithShape="0"/>
            <a:softEdge rad="114300"/>
          </a:effectLst>
        </p:spPr>
      </p:pic>
      <p:pic>
        <p:nvPicPr>
          <p:cNvPr id="29" name="Рисунок 28" descr="Передача">
            <a:extLst>
              <a:ext uri="{FF2B5EF4-FFF2-40B4-BE49-F238E27FC236}">
                <a16:creationId xmlns:a16="http://schemas.microsoft.com/office/drawing/2014/main" id="{43703880-5466-45A1-AB16-64947E0F0C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43850" y="3245594"/>
            <a:ext cx="2254596" cy="359612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8FB0334A-53FE-4662-A9E0-BE4444D6B603}"/>
              </a:ext>
            </a:extLst>
          </p:cNvPr>
          <p:cNvSpPr txBox="1"/>
          <p:nvPr/>
        </p:nvSpPr>
        <p:spPr>
          <a:xfrm>
            <a:off x="1054679" y="6856650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МФО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9446287-D99F-4071-BE9C-ABD0796D4E4A}"/>
              </a:ext>
            </a:extLst>
          </p:cNvPr>
          <p:cNvSpPr txBox="1"/>
          <p:nvPr/>
        </p:nvSpPr>
        <p:spPr>
          <a:xfrm>
            <a:off x="3888843" y="6856651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РГО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797A86-3208-4624-AB3B-8F80D9DFE331}"/>
              </a:ext>
            </a:extLst>
          </p:cNvPr>
          <p:cNvSpPr txBox="1"/>
          <p:nvPr/>
        </p:nvSpPr>
        <p:spPr>
          <a:xfrm>
            <a:off x="6298663" y="6867184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ЦПП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816B41F-E686-4272-BDE7-35B692CC80EE}"/>
              </a:ext>
            </a:extLst>
          </p:cNvPr>
          <p:cNvSpPr txBox="1"/>
          <p:nvPr/>
        </p:nvSpPr>
        <p:spPr>
          <a:xfrm>
            <a:off x="8547137" y="6829348"/>
            <a:ext cx="1499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МФЦ</a:t>
            </a:r>
          </a:p>
        </p:txBody>
      </p:sp>
      <p:pic>
        <p:nvPicPr>
          <p:cNvPr id="53" name="Рисунок 52" descr="Конференц-зал">
            <a:extLst>
              <a:ext uri="{FF2B5EF4-FFF2-40B4-BE49-F238E27FC236}">
                <a16:creationId xmlns:a16="http://schemas.microsoft.com/office/drawing/2014/main" id="{B5375465-ABA2-4DBF-A29A-6D56D8B265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37135" y="7893367"/>
            <a:ext cx="1403702" cy="1403702"/>
          </a:xfrm>
          <a:prstGeom prst="rect">
            <a:avLst/>
          </a:prstGeom>
        </p:spPr>
      </p:pic>
      <p:pic>
        <p:nvPicPr>
          <p:cNvPr id="54" name="Рисунок 53" descr="Конференц-зал">
            <a:extLst>
              <a:ext uri="{FF2B5EF4-FFF2-40B4-BE49-F238E27FC236}">
                <a16:creationId xmlns:a16="http://schemas.microsoft.com/office/drawing/2014/main" id="{768DB58D-AE42-45B4-A88A-46CA30FC3BF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702906" y="4501918"/>
            <a:ext cx="1083472" cy="1083472"/>
          </a:xfrm>
          <a:prstGeom prst="rect">
            <a:avLst/>
          </a:prstGeom>
        </p:spPr>
      </p:pic>
      <p:pic>
        <p:nvPicPr>
          <p:cNvPr id="57" name="Рисунок 56" descr="Конференц-зал">
            <a:extLst>
              <a:ext uri="{FF2B5EF4-FFF2-40B4-BE49-F238E27FC236}">
                <a16:creationId xmlns:a16="http://schemas.microsoft.com/office/drawing/2014/main" id="{5E6D5E81-2D97-4640-B5C0-0460A1945A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71493" y="7893367"/>
            <a:ext cx="1403702" cy="1403702"/>
          </a:xfrm>
          <a:prstGeom prst="rect">
            <a:avLst/>
          </a:prstGeom>
        </p:spPr>
      </p:pic>
      <p:pic>
        <p:nvPicPr>
          <p:cNvPr id="58" name="Рисунок 57" descr="Конференц-зал">
            <a:extLst>
              <a:ext uri="{FF2B5EF4-FFF2-40B4-BE49-F238E27FC236}">
                <a16:creationId xmlns:a16="http://schemas.microsoft.com/office/drawing/2014/main" id="{A1BECE06-42D6-4335-AB5C-175EF4773D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391823" y="7958371"/>
            <a:ext cx="1403702" cy="140370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FC3A49D3-1658-4448-815C-CBF578F81B90}"/>
              </a:ext>
            </a:extLst>
          </p:cNvPr>
          <p:cNvSpPr txBox="1"/>
          <p:nvPr/>
        </p:nvSpPr>
        <p:spPr>
          <a:xfrm>
            <a:off x="1243860" y="969682"/>
            <a:ext cx="101096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-10" dirty="0">
                <a:solidFill>
                  <a:srgbClr val="FF0000"/>
                </a:solidFill>
              </a:rPr>
              <a:t>ЕДИНАЯ ПЛОЩАДКА ДЛЯ ПРЕДПРИНИМАТЕЛЕЙ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567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3</a:t>
            </a:fld>
            <a:endParaRPr spc="-1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7EE1BE-F679-47CE-90A1-5F6A708B5FB8}"/>
              </a:ext>
            </a:extLst>
          </p:cNvPr>
          <p:cNvSpPr txBox="1"/>
          <p:nvPr/>
        </p:nvSpPr>
        <p:spPr>
          <a:xfrm>
            <a:off x="3175824" y="1940705"/>
            <a:ext cx="7492176" cy="1115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Выдано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198 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займов </a:t>
            </a:r>
          </a:p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 сумме 492,7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млн. рублей </a:t>
            </a:r>
          </a:p>
        </p:txBody>
      </p:sp>
      <p:sp>
        <p:nvSpPr>
          <p:cNvPr id="42" name="object 15">
            <a:extLst>
              <a:ext uri="{FF2B5EF4-FFF2-40B4-BE49-F238E27FC236}">
                <a16:creationId xmlns:a16="http://schemas.microsoft.com/office/drawing/2014/main" id="{B1C52993-3CE0-4B67-853C-F54E26170813}"/>
              </a:ext>
            </a:extLst>
          </p:cNvPr>
          <p:cNvSpPr txBox="1"/>
          <p:nvPr/>
        </p:nvSpPr>
        <p:spPr>
          <a:xfrm>
            <a:off x="1107890" y="3971774"/>
            <a:ext cx="1485900" cy="1010533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5400" algn="ctr">
              <a:spcBef>
                <a:spcPts val="200"/>
              </a:spcBef>
            </a:pPr>
            <a:r>
              <a:rPr lang="ru-RU" sz="6400" spc="-10" dirty="0">
                <a:solidFill>
                  <a:srgbClr val="C00000"/>
                </a:solidFill>
                <a:latin typeface="Calibri"/>
                <a:cs typeface="Calibri"/>
              </a:rPr>
              <a:t>16</a:t>
            </a:r>
            <a:endParaRPr sz="64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60BF890-943A-4F5E-AE05-CAE481D39ADB}"/>
              </a:ext>
            </a:extLst>
          </p:cNvPr>
          <p:cNvSpPr txBox="1"/>
          <p:nvPr/>
        </p:nvSpPr>
        <p:spPr>
          <a:xfrm>
            <a:off x="3031458" y="4055555"/>
            <a:ext cx="87312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Муниципальных образований Республики  Мордовия приняли участие в получении льготных займов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14" name="object 7">
            <a:extLst>
              <a:ext uri="{FF2B5EF4-FFF2-40B4-BE49-F238E27FC236}">
                <a16:creationId xmlns:a16="http://schemas.microsoft.com/office/drawing/2014/main" id="{2567E2AE-1D59-4D50-8190-B6B6AE497A57}"/>
              </a:ext>
            </a:extLst>
          </p:cNvPr>
          <p:cNvSpPr/>
          <p:nvPr/>
        </p:nvSpPr>
        <p:spPr>
          <a:xfrm>
            <a:off x="731518" y="16383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15" name="object 2">
            <a:extLst>
              <a:ext uri="{FF2B5EF4-FFF2-40B4-BE49-F238E27FC236}">
                <a16:creationId xmlns:a16="http://schemas.microsoft.com/office/drawing/2014/main" id="{42349EBD-9184-4962-B3FF-A3E3FD9A5D35}"/>
              </a:ext>
            </a:extLst>
          </p:cNvPr>
          <p:cNvSpPr txBox="1">
            <a:spLocks/>
          </p:cNvSpPr>
          <p:nvPr/>
        </p:nvSpPr>
        <p:spPr>
          <a:xfrm>
            <a:off x="731518" y="416138"/>
            <a:ext cx="7867604" cy="91435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</a:pPr>
            <a:r>
              <a:rPr lang="ru-RU" sz="2800" b="1" kern="0" spc="-20" dirty="0"/>
              <a:t>Финансовая поддержка</a:t>
            </a:r>
            <a:r>
              <a:rPr lang="ru-RU" sz="2800" b="1" kern="0" spc="-10" dirty="0"/>
              <a:t> </a:t>
            </a:r>
          </a:p>
          <a:p>
            <a:pPr marL="25400">
              <a:spcBef>
                <a:spcPts val="210"/>
              </a:spcBef>
            </a:pPr>
            <a:r>
              <a:rPr lang="ru-RU" sz="2800" b="1" kern="0" spc="-10" dirty="0"/>
              <a:t>в ФОНДЕ ПОДДЕРЖКИ ПРЕДПРИНИМАТЕЛЬСТВА </a:t>
            </a:r>
          </a:p>
        </p:txBody>
      </p:sp>
      <p:sp>
        <p:nvSpPr>
          <p:cNvPr id="16" name="object 28">
            <a:extLst>
              <a:ext uri="{FF2B5EF4-FFF2-40B4-BE49-F238E27FC236}">
                <a16:creationId xmlns:a16="http://schemas.microsoft.com/office/drawing/2014/main" id="{89526676-DC8C-4406-9EB9-C386DF92B0B3}"/>
              </a:ext>
            </a:extLst>
          </p:cNvPr>
          <p:cNvSpPr txBox="1"/>
          <p:nvPr/>
        </p:nvSpPr>
        <p:spPr>
          <a:xfrm>
            <a:off x="525856" y="1841495"/>
            <a:ext cx="2649968" cy="1496564"/>
          </a:xfrm>
          <a:prstGeom prst="rect">
            <a:avLst/>
          </a:prstGeom>
          <a:noFill/>
        </p:spPr>
        <p:txBody>
          <a:bodyPr vert="horz" wrap="square" lIns="0" tIns="41910" rIns="0" bIns="0" rtlCol="0">
            <a:spAutoFit/>
          </a:bodyPr>
          <a:lstStyle/>
          <a:p>
            <a:pPr marL="198120" algn="ctr">
              <a:spcBef>
                <a:spcPts val="330"/>
              </a:spcBef>
            </a:pPr>
            <a:r>
              <a:rPr lang="ru-RU" sz="6400" dirty="0">
                <a:solidFill>
                  <a:srgbClr val="C00000"/>
                </a:solidFill>
                <a:latin typeface="Calibri"/>
                <a:cs typeface="Calibri"/>
              </a:rPr>
              <a:t>2022</a:t>
            </a:r>
          </a:p>
          <a:p>
            <a:pPr marL="198120" algn="ctr">
              <a:spcBef>
                <a:spcPts val="330"/>
              </a:spcBef>
            </a:pPr>
            <a:r>
              <a:rPr lang="ru-RU" sz="2800" dirty="0">
                <a:solidFill>
                  <a:srgbClr val="C00000"/>
                </a:solidFill>
                <a:latin typeface="Calibri"/>
                <a:cs typeface="Calibri"/>
              </a:rPr>
              <a:t>год</a:t>
            </a:r>
            <a:endParaRPr sz="64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pic>
        <p:nvPicPr>
          <p:cNvPr id="18" name="object 3">
            <a:extLst>
              <a:ext uri="{FF2B5EF4-FFF2-40B4-BE49-F238E27FC236}">
                <a16:creationId xmlns:a16="http://schemas.microsoft.com/office/drawing/2014/main" id="{6513E693-5F46-4CB5-8475-5A3FAA9CAC2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4067" y="3901021"/>
            <a:ext cx="4816222" cy="3612166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  <p:pic>
        <p:nvPicPr>
          <p:cNvPr id="19" name="object 4">
            <a:extLst>
              <a:ext uri="{FF2B5EF4-FFF2-40B4-BE49-F238E27FC236}">
                <a16:creationId xmlns:a16="http://schemas.microsoft.com/office/drawing/2014/main" id="{C42AE7C1-F45C-4D7A-AAC3-01975EC75DA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6" b="17806"/>
          <a:stretch/>
        </p:blipFill>
        <p:spPr>
          <a:xfrm>
            <a:off x="12704065" y="2147185"/>
            <a:ext cx="4816222" cy="2325822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  <p:pic>
        <p:nvPicPr>
          <p:cNvPr id="20" name="object 5">
            <a:extLst>
              <a:ext uri="{FF2B5EF4-FFF2-40B4-BE49-F238E27FC236}">
                <a16:creationId xmlns:a16="http://schemas.microsoft.com/office/drawing/2014/main" id="{D3AA8656-9662-4648-A167-CF7AD14FD1B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2" b="22132"/>
          <a:stretch/>
        </p:blipFill>
        <p:spPr>
          <a:xfrm>
            <a:off x="12704065" y="7040945"/>
            <a:ext cx="4816222" cy="2013270"/>
          </a:xfrm>
          <a:prstGeom prst="rect">
            <a:avLst/>
          </a:prstGeom>
          <a:ln w="38100">
            <a:solidFill>
              <a:srgbClr val="D9BDB1">
                <a:alpha val="83000"/>
              </a:srgbClr>
            </a:solidFill>
          </a:ln>
        </p:spPr>
      </p:pic>
      <p:sp>
        <p:nvSpPr>
          <p:cNvPr id="2" name="object 15">
            <a:extLst>
              <a:ext uri="{FF2B5EF4-FFF2-40B4-BE49-F238E27FC236}">
                <a16:creationId xmlns:a16="http://schemas.microsoft.com/office/drawing/2014/main" id="{E9364821-4FE8-74D1-5C50-CD05D0E3F5FF}"/>
              </a:ext>
            </a:extLst>
          </p:cNvPr>
          <p:cNvSpPr txBox="1"/>
          <p:nvPr/>
        </p:nvSpPr>
        <p:spPr>
          <a:xfrm>
            <a:off x="1080996" y="6030412"/>
            <a:ext cx="1485900" cy="1010533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5400" algn="ctr">
              <a:spcBef>
                <a:spcPts val="200"/>
              </a:spcBef>
            </a:pPr>
            <a:r>
              <a:rPr lang="ru-RU" sz="6400" spc="-10" dirty="0">
                <a:solidFill>
                  <a:srgbClr val="C00000"/>
                </a:solidFill>
                <a:latin typeface="Calibri"/>
                <a:cs typeface="Calibri"/>
              </a:rPr>
              <a:t>2</a:t>
            </a:r>
            <a:endParaRPr sz="64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5D13BC-18F3-AE26-EED3-BE62BEBF5814}"/>
              </a:ext>
            </a:extLst>
          </p:cNvPr>
          <p:cNvSpPr txBox="1"/>
          <p:nvPr/>
        </p:nvSpPr>
        <p:spPr>
          <a:xfrm>
            <a:off x="3031458" y="6119862"/>
            <a:ext cx="873121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Субъекта МСП Дубенского района воспользовались льготными микрозаймами на сумму 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5,08</a:t>
            </a:r>
            <a:r>
              <a:rPr lang="ru-RU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млн. рублей 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9681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4736848-7F10-48D8-AC90-FBC59CA92C39}"/>
              </a:ext>
            </a:extLst>
          </p:cNvPr>
          <p:cNvSpPr/>
          <p:nvPr/>
        </p:nvSpPr>
        <p:spPr>
          <a:xfrm>
            <a:off x="8842407" y="6418280"/>
            <a:ext cx="8226394" cy="3403236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F683BDC-4B73-4A1C-8C34-4800988C4D18}"/>
              </a:ext>
            </a:extLst>
          </p:cNvPr>
          <p:cNvSpPr txBox="1"/>
          <p:nvPr/>
        </p:nvSpPr>
        <p:spPr>
          <a:xfrm>
            <a:off x="9057967" y="8711864"/>
            <a:ext cx="32815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до 36 мес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2460" y="535826"/>
            <a:ext cx="16626640" cy="5809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17170" marR="10160" indent="-193040">
              <a:spcBef>
                <a:spcPts val="200"/>
              </a:spcBef>
            </a:pP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ЛЬГОТНАЯ ПРОГРАММА КРЕДИТОВАНИЯ 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«</a:t>
            </a:r>
            <a:r>
              <a:rPr lang="ru-RU" sz="3600" dirty="0">
                <a:solidFill>
                  <a:srgbClr val="FF0000"/>
                </a:solidFill>
              </a:rPr>
              <a:t>Поддержка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»</a:t>
            </a:r>
          </a:p>
        </p:txBody>
      </p:sp>
      <p:sp>
        <p:nvSpPr>
          <p:cNvPr id="3" name="object 3"/>
          <p:cNvSpPr/>
          <p:nvPr/>
        </p:nvSpPr>
        <p:spPr>
          <a:xfrm>
            <a:off x="760730" y="14859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4</a:t>
            </a:fld>
            <a:endParaRPr spc="-10" dirty="0"/>
          </a:p>
        </p:txBody>
      </p:sp>
      <p:graphicFrame>
        <p:nvGraphicFramePr>
          <p:cNvPr id="13" name="object 16">
            <a:extLst>
              <a:ext uri="{FF2B5EF4-FFF2-40B4-BE49-F238E27FC236}">
                <a16:creationId xmlns:a16="http://schemas.microsoft.com/office/drawing/2014/main" id="{56A97E99-04B2-4B84-847A-553330244155}"/>
              </a:ext>
            </a:extLst>
          </p:cNvPr>
          <p:cNvGraphicFramePr>
            <a:graphicFrameLocks noGrp="1"/>
          </p:cNvGraphicFramePr>
          <p:nvPr/>
        </p:nvGraphicFramePr>
        <p:xfrm>
          <a:off x="6390892" y="1662344"/>
          <a:ext cx="11430000" cy="27264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6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839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R="67945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59688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latin typeface="+mn-lt"/>
                          <a:cs typeface="Calibri"/>
                        </a:rPr>
                        <a:t>ОБЕСПЕЧЕНИЕ: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поручительство и/или залог 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(движимое и/или недвижимое имущество),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endParaRPr lang="ru-RU" sz="2100" b="1" spc="-5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ПОРУЧИТЕЛЬСТВО ГАРАНТИЙНОГО ФОНДА </a:t>
                      </a:r>
                      <a:r>
                        <a:rPr lang="ru-RU" sz="2100" b="0" spc="-5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(до70%)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62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000" dirty="0">
                          <a:latin typeface="+mn-lt"/>
                          <a:cs typeface="Calibri"/>
                        </a:rPr>
                        <a:t>расходы на оценку несет Фонд, страхование не требуется</a:t>
                      </a: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object 16">
            <a:extLst>
              <a:ext uri="{FF2B5EF4-FFF2-40B4-BE49-F238E27FC236}">
                <a16:creationId xmlns:a16="http://schemas.microsoft.com/office/drawing/2014/main" id="{64CA335A-E7DE-4BCA-A5CD-94BEEAF1EDB2}"/>
              </a:ext>
            </a:extLst>
          </p:cNvPr>
          <p:cNvGraphicFramePr>
            <a:graphicFrameLocks noGrp="1"/>
          </p:cNvGraphicFramePr>
          <p:nvPr/>
        </p:nvGraphicFramePr>
        <p:xfrm>
          <a:off x="8686800" y="4116512"/>
          <a:ext cx="9281412" cy="23017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81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01768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b="1" dirty="0">
                          <a:latin typeface="+mn-lt"/>
                          <a:cs typeface="Calibri"/>
                        </a:rPr>
                        <a:t>ЦЕЛИ:</a:t>
                      </a:r>
                    </a:p>
                    <a:p>
                      <a:pPr marL="75565" indent="0">
                        <a:lnSpc>
                          <a:spcPct val="100000"/>
                        </a:lnSpc>
                        <a:spcBef>
                          <a:spcPts val="409"/>
                        </a:spcBef>
                        <a:buFontTx/>
                        <a:buNone/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приобретение, реконструкция и/или ремонт основных средств;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пополнение оборотных средств;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развитие существующего бизнеса.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dirty="0">
                          <a:latin typeface="+mn-lt"/>
                          <a:cs typeface="Calibri"/>
                        </a:rPr>
                        <a:t>необходимо подтверждение целевого использования займа</a:t>
                      </a: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object 15">
            <a:extLst>
              <a:ext uri="{FF2B5EF4-FFF2-40B4-BE49-F238E27FC236}">
                <a16:creationId xmlns:a16="http://schemas.microsoft.com/office/drawing/2014/main" id="{BA21D34D-9FCB-4043-A6F4-152852440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8170368"/>
              </p:ext>
            </p:extLst>
          </p:nvPr>
        </p:nvGraphicFramePr>
        <p:xfrm>
          <a:off x="1106103" y="2166374"/>
          <a:ext cx="5294698" cy="659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94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5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200">
                <a:tc>
                  <a:txBody>
                    <a:bodyPr/>
                    <a:lstStyle/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58418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4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ОСНОВНЫЕ ПАРАМЕТРЫ</a:t>
                      </a:r>
                      <a:endParaRPr lang="ru-RU" sz="4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Сумма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5 000 000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рублей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Процентная ставка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  <a:r>
                        <a:rPr lang="en-US" sz="2800" b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Calibri"/>
                        </a:rPr>
                        <a:t>6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%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Срок кредитования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36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Отсрочка платежа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6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  <a:endParaRPr lang="ru-RU" sz="2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6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Calibri"/>
                        <a:cs typeface="Calibri"/>
                      </a:endParaRPr>
                    </a:p>
                  </a:txBody>
                  <a:tcPr marL="0" marR="0" marT="16256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object 3">
            <a:extLst>
              <a:ext uri="{FF2B5EF4-FFF2-40B4-BE49-F238E27FC236}">
                <a16:creationId xmlns:a16="http://schemas.microsoft.com/office/drawing/2014/main" id="{AC5E7BE8-69D3-4F0F-83E1-2BFAB0E6B442}"/>
              </a:ext>
            </a:extLst>
          </p:cNvPr>
          <p:cNvSpPr/>
          <p:nvPr/>
        </p:nvSpPr>
        <p:spPr>
          <a:xfrm>
            <a:off x="8842406" y="3964112"/>
            <a:ext cx="4485100" cy="15240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graphicFrame>
        <p:nvGraphicFramePr>
          <p:cNvPr id="37" name="object 16">
            <a:extLst>
              <a:ext uri="{FF2B5EF4-FFF2-40B4-BE49-F238E27FC236}">
                <a16:creationId xmlns:a16="http://schemas.microsoft.com/office/drawing/2014/main" id="{8D3BDC5A-DFE9-4AA4-B2BF-D6F100BF0318}"/>
              </a:ext>
            </a:extLst>
          </p:cNvPr>
          <p:cNvGraphicFramePr>
            <a:graphicFrameLocks noGrp="1"/>
          </p:cNvGraphicFramePr>
          <p:nvPr/>
        </p:nvGraphicFramePr>
        <p:xfrm>
          <a:off x="8847283" y="6892548"/>
          <a:ext cx="3802506" cy="4497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744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10A37E7B-6059-4592-8744-4E2F32A1324B}"/>
              </a:ext>
            </a:extLst>
          </p:cNvPr>
          <p:cNvCxnSpPr>
            <a:cxnSpLocks/>
          </p:cNvCxnSpPr>
          <p:nvPr/>
        </p:nvCxnSpPr>
        <p:spPr>
          <a:xfrm>
            <a:off x="9296400" y="7429500"/>
            <a:ext cx="2895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599769E7-2D34-46C2-A6C2-E38F55C682F3}"/>
              </a:ext>
            </a:extLst>
          </p:cNvPr>
          <p:cNvCxnSpPr>
            <a:cxnSpLocks/>
          </p:cNvCxnSpPr>
          <p:nvPr/>
        </p:nvCxnSpPr>
        <p:spPr>
          <a:xfrm>
            <a:off x="9296400" y="7429500"/>
            <a:ext cx="1371600" cy="0"/>
          </a:xfrm>
          <a:prstGeom prst="line">
            <a:avLst/>
          </a:prstGeom>
          <a:ln>
            <a:solidFill>
              <a:srgbClr val="FF0000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ECE5B3C-13D6-4F10-97C4-F0FA4ADD45DA}"/>
              </a:ext>
            </a:extLst>
          </p:cNvPr>
          <p:cNvSpPr txBox="1"/>
          <p:nvPr/>
        </p:nvSpPr>
        <p:spPr>
          <a:xfrm>
            <a:off x="9062845" y="6842989"/>
            <a:ext cx="3281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Сумма займа          </a:t>
            </a:r>
            <a:r>
              <a:rPr lang="ru-RU" dirty="0">
                <a:solidFill>
                  <a:srgbClr val="FF0000"/>
                </a:solidFill>
              </a:rPr>
              <a:t>2 500 000 р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408506-F865-4FCF-84EC-1A3317DF8E33}"/>
              </a:ext>
            </a:extLst>
          </p:cNvPr>
          <p:cNvSpPr txBox="1"/>
          <p:nvPr/>
        </p:nvSpPr>
        <p:spPr>
          <a:xfrm>
            <a:off x="9062843" y="7429500"/>
            <a:ext cx="32815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solidFill>
                  <a:schemeClr val="bg1">
                    <a:lumMod val="65000"/>
                  </a:schemeClr>
                </a:solidFill>
              </a:rPr>
              <a:t>до 5 000 000 р</a:t>
            </a:r>
          </a:p>
        </p:txBody>
      </p:sp>
      <p:graphicFrame>
        <p:nvGraphicFramePr>
          <p:cNvPr id="20" name="object 16">
            <a:extLst>
              <a:ext uri="{FF2B5EF4-FFF2-40B4-BE49-F238E27FC236}">
                <a16:creationId xmlns:a16="http://schemas.microsoft.com/office/drawing/2014/main" id="{A6F6452D-B28E-40B6-84F0-4A0F53F09458}"/>
              </a:ext>
            </a:extLst>
          </p:cNvPr>
          <p:cNvGraphicFramePr>
            <a:graphicFrameLocks noGrp="1"/>
          </p:cNvGraphicFramePr>
          <p:nvPr/>
        </p:nvGraphicFramePr>
        <p:xfrm>
          <a:off x="8842407" y="8174912"/>
          <a:ext cx="3802506" cy="4497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02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744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B8E80B5D-9B1B-43F9-BAEC-4A4B22D6E1D2}"/>
              </a:ext>
            </a:extLst>
          </p:cNvPr>
          <p:cNvCxnSpPr>
            <a:cxnSpLocks/>
          </p:cNvCxnSpPr>
          <p:nvPr/>
        </p:nvCxnSpPr>
        <p:spPr>
          <a:xfrm>
            <a:off x="9291524" y="8711864"/>
            <a:ext cx="28956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752D8AED-1F18-498C-8052-A433275CE399}"/>
              </a:ext>
            </a:extLst>
          </p:cNvPr>
          <p:cNvCxnSpPr>
            <a:cxnSpLocks/>
          </p:cNvCxnSpPr>
          <p:nvPr/>
        </p:nvCxnSpPr>
        <p:spPr>
          <a:xfrm>
            <a:off x="9291524" y="8711864"/>
            <a:ext cx="2895600" cy="0"/>
          </a:xfrm>
          <a:prstGeom prst="line">
            <a:avLst/>
          </a:prstGeom>
          <a:ln>
            <a:solidFill>
              <a:srgbClr val="FF0000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26B6B7D-6CF8-43A3-BDF4-8A4453D03D70}"/>
              </a:ext>
            </a:extLst>
          </p:cNvPr>
          <p:cNvSpPr txBox="1"/>
          <p:nvPr/>
        </p:nvSpPr>
        <p:spPr>
          <a:xfrm>
            <a:off x="9057969" y="8125353"/>
            <a:ext cx="3281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Срок займа                      </a:t>
            </a:r>
            <a:r>
              <a:rPr lang="ru-RU" dirty="0">
                <a:solidFill>
                  <a:srgbClr val="FF0000"/>
                </a:solidFill>
              </a:rPr>
              <a:t>36 мес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AC6E5C-E0B7-4BDD-A72E-F81C33C9F28A}"/>
              </a:ext>
            </a:extLst>
          </p:cNvPr>
          <p:cNvSpPr txBox="1"/>
          <p:nvPr/>
        </p:nvSpPr>
        <p:spPr>
          <a:xfrm>
            <a:off x="13327506" y="6528306"/>
            <a:ext cx="385439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Ставка</a:t>
            </a:r>
          </a:p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r>
              <a:rPr lang="ru-RU" sz="2400" dirty="0">
                <a:solidFill>
                  <a:srgbClr val="FF0000"/>
                </a:solidFill>
              </a:rPr>
              <a:t>% </a:t>
            </a:r>
          </a:p>
          <a:p>
            <a:endParaRPr lang="ru-RU" sz="2400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Ежемесячный платеж ОД</a:t>
            </a:r>
          </a:p>
          <a:p>
            <a:r>
              <a:rPr lang="ru-RU" sz="2400" dirty="0">
                <a:solidFill>
                  <a:srgbClr val="FF0000"/>
                </a:solidFill>
              </a:rPr>
              <a:t>69 444 р</a:t>
            </a:r>
          </a:p>
          <a:p>
            <a:endParaRPr lang="ru-RU" sz="2400" dirty="0">
              <a:solidFill>
                <a:srgbClr val="FF0000"/>
              </a:solidFill>
            </a:endParaRPr>
          </a:p>
          <a:p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%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за весь период кредитования</a:t>
            </a:r>
          </a:p>
          <a:p>
            <a:r>
              <a:rPr lang="ru-RU" sz="2400" dirty="0">
                <a:solidFill>
                  <a:srgbClr val="FF0000"/>
                </a:solidFill>
              </a:rPr>
              <a:t>231 455 р</a:t>
            </a:r>
          </a:p>
          <a:p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506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8764" y="495300"/>
            <a:ext cx="7192854" cy="7745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</a:pPr>
            <a:r>
              <a:rPr lang="ru-RU" sz="4800" spc="-30" dirty="0">
                <a:latin typeface="Calibri" panose="020F0502020204030204" pitchFamily="34" charset="0"/>
                <a:cs typeface="Calibri" panose="020F0502020204030204" pitchFamily="34" charset="0"/>
              </a:rPr>
              <a:t>Виды микрозаймов</a:t>
            </a:r>
            <a:endParaRPr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9294" y="1494037"/>
            <a:ext cx="7125970" cy="188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65" dirty="0">
                <a:solidFill>
                  <a:srgbClr val="FF0000"/>
                </a:solidFill>
                <a:cs typeface="Tahoma"/>
              </a:rPr>
              <a:t>Стандартный</a:t>
            </a:r>
            <a:endParaRPr sz="2600" dirty="0">
              <a:solidFill>
                <a:srgbClr val="FF0000"/>
              </a:solidFill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Процентная ставка – 8% годовых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Сумма микрозайма до 5 млн. руб.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4410" y="4745776"/>
            <a:ext cx="6240257" cy="16183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Моногорода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1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4% годовых</a:t>
            </a:r>
            <a:endParaRPr lang="en-US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СМСП, зарегистрированные и осуществляющие деятельность на территории моногорода Республики Мордовия</a:t>
            </a:r>
          </a:p>
        </p:txBody>
      </p:sp>
      <p:sp>
        <p:nvSpPr>
          <p:cNvPr id="7" name="object 7"/>
          <p:cNvSpPr/>
          <p:nvPr/>
        </p:nvSpPr>
        <p:spPr>
          <a:xfrm>
            <a:off x="127294" y="3087011"/>
            <a:ext cx="45719" cy="1449115"/>
          </a:xfrm>
          <a:custGeom>
            <a:avLst/>
            <a:gdLst/>
            <a:ahLst/>
            <a:cxnLst/>
            <a:rect l="l" t="t" r="r" b="b"/>
            <a:pathLst>
              <a:path h="3372485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 flipH="1">
            <a:off x="8026328" y="2421286"/>
            <a:ext cx="45719" cy="1326005"/>
          </a:xfrm>
          <a:custGeom>
            <a:avLst/>
            <a:gdLst/>
            <a:ahLst/>
            <a:cxnLst/>
            <a:rect l="l" t="t" r="r" b="b"/>
            <a:pathLst>
              <a:path h="1905635">
                <a:moveTo>
                  <a:pt x="0" y="0"/>
                </a:moveTo>
                <a:lnTo>
                  <a:pt x="0" y="1905065"/>
                </a:lnTo>
              </a:path>
            </a:pathLst>
          </a:custGeom>
          <a:ln w="190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094907" y="4072385"/>
            <a:ext cx="90063" cy="2801962"/>
          </a:xfrm>
          <a:custGeom>
            <a:avLst/>
            <a:gdLst/>
            <a:ahLst/>
            <a:cxnLst/>
            <a:rect l="l" t="t" r="r" b="b"/>
            <a:pathLst>
              <a:path h="1257934">
                <a:moveTo>
                  <a:pt x="0" y="0"/>
                </a:moveTo>
                <a:lnTo>
                  <a:pt x="0" y="1257445"/>
                </a:lnTo>
              </a:path>
            </a:pathLst>
          </a:custGeom>
          <a:ln w="190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 flipH="1">
            <a:off x="123784" y="6746029"/>
            <a:ext cx="45719" cy="1216696"/>
          </a:xfrm>
          <a:custGeom>
            <a:avLst/>
            <a:gdLst/>
            <a:ahLst/>
            <a:cxnLst/>
            <a:rect l="l" t="t" r="r" b="b"/>
            <a:pathLst>
              <a:path h="886459">
                <a:moveTo>
                  <a:pt x="0" y="0"/>
                </a:moveTo>
                <a:lnTo>
                  <a:pt x="0" y="885912"/>
                </a:lnTo>
              </a:path>
            </a:pathLst>
          </a:custGeom>
          <a:ln w="189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40113" y="4669846"/>
            <a:ext cx="130099" cy="1849224"/>
          </a:xfrm>
          <a:custGeom>
            <a:avLst/>
            <a:gdLst/>
            <a:ahLst/>
            <a:cxnLst/>
            <a:rect l="l" t="t" r="r" b="b"/>
            <a:pathLst>
              <a:path h="1448434">
                <a:moveTo>
                  <a:pt x="0" y="0"/>
                </a:moveTo>
                <a:lnTo>
                  <a:pt x="0" y="1447906"/>
                </a:lnTo>
              </a:path>
            </a:pathLst>
          </a:custGeom>
          <a:ln w="190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 flipH="1">
            <a:off x="126330" y="1494037"/>
            <a:ext cx="45719" cy="1363464"/>
          </a:xfrm>
          <a:custGeom>
            <a:avLst/>
            <a:gdLst/>
            <a:ahLst/>
            <a:cxnLst/>
            <a:rect l="l" t="t" r="r" b="b"/>
            <a:pathLst>
              <a:path h="1153160">
                <a:moveTo>
                  <a:pt x="0" y="0"/>
                </a:moveTo>
                <a:lnTo>
                  <a:pt x="0" y="1152652"/>
                </a:lnTo>
              </a:path>
            </a:pathLst>
          </a:custGeom>
          <a:ln w="191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6">
            <a:extLst>
              <a:ext uri="{FF2B5EF4-FFF2-40B4-BE49-F238E27FC236}">
                <a16:creationId xmlns:a16="http://schemas.microsoft.com/office/drawing/2014/main" id="{8A644F34-973A-582A-508D-B61B4431AE39}"/>
              </a:ext>
            </a:extLst>
          </p:cNvPr>
          <p:cNvSpPr txBox="1"/>
          <p:nvPr/>
        </p:nvSpPr>
        <p:spPr>
          <a:xfrm>
            <a:off x="298763" y="6536193"/>
            <a:ext cx="6240257" cy="1326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Инвестиционный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5% годовых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приобретение основных средств</a:t>
            </a:r>
          </a:p>
        </p:txBody>
      </p:sp>
      <p:sp>
        <p:nvSpPr>
          <p:cNvPr id="14" name="object 6">
            <a:extLst>
              <a:ext uri="{FF2B5EF4-FFF2-40B4-BE49-F238E27FC236}">
                <a16:creationId xmlns:a16="http://schemas.microsoft.com/office/drawing/2014/main" id="{3FE16B58-6386-227A-96C1-C7D89AE797A9}"/>
              </a:ext>
            </a:extLst>
          </p:cNvPr>
          <p:cNvSpPr txBox="1"/>
          <p:nvPr/>
        </p:nvSpPr>
        <p:spPr>
          <a:xfrm>
            <a:off x="8355278" y="647077"/>
            <a:ext cx="6240257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Маркетплейсы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7,5%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СМСП, осуществляющие торговлю на маркетплейсах</a:t>
            </a:r>
          </a:p>
        </p:txBody>
      </p:sp>
      <p:sp>
        <p:nvSpPr>
          <p:cNvPr id="15" name="object 6">
            <a:extLst>
              <a:ext uri="{FF2B5EF4-FFF2-40B4-BE49-F238E27FC236}">
                <a16:creationId xmlns:a16="http://schemas.microsoft.com/office/drawing/2014/main" id="{38A7D878-DF3B-0CEB-D969-EACBFA22CDB7}"/>
              </a:ext>
            </a:extLst>
          </p:cNvPr>
          <p:cNvSpPr txBox="1"/>
          <p:nvPr/>
        </p:nvSpPr>
        <p:spPr>
          <a:xfrm>
            <a:off x="270212" y="3038818"/>
            <a:ext cx="6240257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Calibri" panose="020F0502020204030204" pitchFamily="34" charset="0"/>
              </a:rPr>
              <a:t>Поддержка</a:t>
            </a:r>
            <a:endParaRPr lang="en-US" sz="2600" b="1" spc="-125" dirty="0">
              <a:solidFill>
                <a:srgbClr val="FF0000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Calibri" panose="020F0502020204030204" pitchFamily="34" charset="0"/>
              </a:rPr>
              <a:t>Процентная ставка – 6%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Calibri" panose="020F0502020204030204" pitchFamily="34" charset="0"/>
              </a:rPr>
              <a:t>СМСП, осуществляющие деятельность в пострадавших отраслях экономики</a:t>
            </a:r>
          </a:p>
        </p:txBody>
      </p:sp>
      <p:sp>
        <p:nvSpPr>
          <p:cNvPr id="16" name="object 6">
            <a:extLst>
              <a:ext uri="{FF2B5EF4-FFF2-40B4-BE49-F238E27FC236}">
                <a16:creationId xmlns:a16="http://schemas.microsoft.com/office/drawing/2014/main" id="{917020E4-A56C-B54D-9641-B78315DC770C}"/>
              </a:ext>
            </a:extLst>
          </p:cNvPr>
          <p:cNvSpPr txBox="1"/>
          <p:nvPr/>
        </p:nvSpPr>
        <p:spPr>
          <a:xfrm>
            <a:off x="8355277" y="2437372"/>
            <a:ext cx="6240257" cy="1326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Поддержка НХП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2% годовых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приобретение основных средств</a:t>
            </a:r>
          </a:p>
        </p:txBody>
      </p:sp>
      <p:sp>
        <p:nvSpPr>
          <p:cNvPr id="17" name="object 6">
            <a:extLst>
              <a:ext uri="{FF2B5EF4-FFF2-40B4-BE49-F238E27FC236}">
                <a16:creationId xmlns:a16="http://schemas.microsoft.com/office/drawing/2014/main" id="{67BE619E-E005-A758-5134-0CFAE755CF40}"/>
              </a:ext>
            </a:extLst>
          </p:cNvPr>
          <p:cNvSpPr txBox="1"/>
          <p:nvPr/>
        </p:nvSpPr>
        <p:spPr>
          <a:xfrm>
            <a:off x="8355280" y="7234424"/>
            <a:ext cx="8911640" cy="22134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Хлебопёк</a:t>
            </a:r>
            <a:endParaRPr lang="en-US" sz="2600" b="1" spc="-125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Процентная ставка – 7%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деятельность СМСП, осуществляющих свою деятельность на территории Республики Мордовия по основному ОКВЭД на 01.03.2022г.: 10.71 Производство хлеба и мучных кондитерских изделий, тортов и пирожных недлительного хранения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spc="-125" dirty="0">
              <a:solidFill>
                <a:srgbClr val="3C383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Цель – закуп сырья для производства хлеба и хлебобулочных изделий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7CC0E0FA-81A3-17CF-C004-15922C92A4F4}"/>
              </a:ext>
            </a:extLst>
          </p:cNvPr>
          <p:cNvSpPr txBox="1"/>
          <p:nvPr/>
        </p:nvSpPr>
        <p:spPr>
          <a:xfrm>
            <a:off x="8321607" y="3874637"/>
            <a:ext cx="6240257" cy="26940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65" dirty="0">
                <a:solidFill>
                  <a:srgbClr val="FF0000"/>
                </a:solidFill>
                <a:cs typeface="Tahoma"/>
              </a:rPr>
              <a:t>Лёгкий старт (1х1)</a:t>
            </a:r>
            <a:endParaRPr lang="ru-RU" sz="2600" dirty="0">
              <a:solidFill>
                <a:srgbClr val="FF0000"/>
              </a:solidFill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Процентная ставка – 1% годовых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Сумма микрозайма до 1 млн. руб.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Требования к заемщику: начинающий СМСП, с даты регистрации не более 12 мес.</a:t>
            </a: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lang="ru-RU" sz="1600" spc="20" dirty="0">
                <a:solidFill>
                  <a:srgbClr val="3C383B"/>
                </a:solidFill>
                <a:cs typeface="Lucida Sans Unicode"/>
              </a:rPr>
              <a:t>Отсрочка погашения основного долга – до 3-х мес.</a:t>
            </a:r>
            <a:endParaRPr lang="ru-RU" sz="1600" spc="-125" dirty="0">
              <a:solidFill>
                <a:srgbClr val="3C383B"/>
              </a:solidFill>
              <a:cs typeface="Tahoma"/>
            </a:endParaRPr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A7B3FFD6-E152-471C-0BE1-A36F9CA22A55}"/>
              </a:ext>
            </a:extLst>
          </p:cNvPr>
          <p:cNvSpPr/>
          <p:nvPr/>
        </p:nvSpPr>
        <p:spPr>
          <a:xfrm>
            <a:off x="8049188" y="647077"/>
            <a:ext cx="45719" cy="1449115"/>
          </a:xfrm>
          <a:custGeom>
            <a:avLst/>
            <a:gdLst/>
            <a:ahLst/>
            <a:cxnLst/>
            <a:rect l="l" t="t" r="r" b="b"/>
            <a:pathLst>
              <a:path h="1905635">
                <a:moveTo>
                  <a:pt x="0" y="0"/>
                </a:moveTo>
                <a:lnTo>
                  <a:pt x="0" y="1905065"/>
                </a:lnTo>
              </a:path>
            </a:pathLst>
          </a:custGeom>
          <a:ln w="190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9">
            <a:extLst>
              <a:ext uri="{FF2B5EF4-FFF2-40B4-BE49-F238E27FC236}">
                <a16:creationId xmlns:a16="http://schemas.microsoft.com/office/drawing/2014/main" id="{CE8B5814-F020-D44C-8D3A-D5A35489F8EC}"/>
              </a:ext>
            </a:extLst>
          </p:cNvPr>
          <p:cNvSpPr/>
          <p:nvPr/>
        </p:nvSpPr>
        <p:spPr>
          <a:xfrm flipH="1">
            <a:off x="8049188" y="7354377"/>
            <a:ext cx="45719" cy="2339695"/>
          </a:xfrm>
          <a:custGeom>
            <a:avLst/>
            <a:gdLst/>
            <a:ahLst/>
            <a:cxnLst/>
            <a:rect l="l" t="t" r="r" b="b"/>
            <a:pathLst>
              <a:path h="1257934">
                <a:moveTo>
                  <a:pt x="0" y="0"/>
                </a:moveTo>
                <a:lnTo>
                  <a:pt x="0" y="1257445"/>
                </a:lnTo>
              </a:path>
            </a:pathLst>
          </a:custGeom>
          <a:ln w="190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7493C397-BFD0-26E1-E8E8-B08F8CFC893F}"/>
              </a:ext>
            </a:extLst>
          </p:cNvPr>
          <p:cNvSpPr txBox="1"/>
          <p:nvPr/>
        </p:nvSpPr>
        <p:spPr>
          <a:xfrm>
            <a:off x="233777" y="8078643"/>
            <a:ext cx="6240257" cy="1844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FF0000"/>
                </a:solidFill>
                <a:cs typeface="Tahoma"/>
              </a:rPr>
              <a:t>Экспресс-заем</a:t>
            </a:r>
            <a:endParaRPr lang="en-US" sz="2600" b="1" spc="-125" dirty="0">
              <a:solidFill>
                <a:srgbClr val="FF0000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600" b="1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Процентная ставка – 5% годовых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Сумма микрозайма до 3 млн. руб.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Срок до 24 мес.</a:t>
            </a:r>
            <a:endParaRPr lang="en-US" sz="16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800" spc="-125" dirty="0">
              <a:solidFill>
                <a:srgbClr val="3C383B"/>
              </a:solidFill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600" spc="-125" dirty="0">
                <a:solidFill>
                  <a:srgbClr val="3C383B"/>
                </a:solidFill>
                <a:cs typeface="Tahoma"/>
              </a:rPr>
              <a:t>Цель – пополнение оборотных средств</a:t>
            </a:r>
          </a:p>
        </p:txBody>
      </p:sp>
      <p:sp>
        <p:nvSpPr>
          <p:cNvPr id="22" name="object 7">
            <a:extLst>
              <a:ext uri="{FF2B5EF4-FFF2-40B4-BE49-F238E27FC236}">
                <a16:creationId xmlns:a16="http://schemas.microsoft.com/office/drawing/2014/main" id="{7F007A1C-40F5-89A9-D10B-F3DE5E8874DB}"/>
              </a:ext>
            </a:extLst>
          </p:cNvPr>
          <p:cNvSpPr/>
          <p:nvPr/>
        </p:nvSpPr>
        <p:spPr>
          <a:xfrm>
            <a:off x="126378" y="8534200"/>
            <a:ext cx="91342" cy="1449115"/>
          </a:xfrm>
          <a:custGeom>
            <a:avLst/>
            <a:gdLst/>
            <a:ahLst/>
            <a:cxnLst/>
            <a:rect l="l" t="t" r="r" b="b"/>
            <a:pathLst>
              <a:path h="3372485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76893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8800" y="2311160"/>
            <a:ext cx="3678820" cy="454816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lnSpc>
                <a:spcPct val="150000"/>
              </a:lnSpc>
              <a:spcBef>
                <a:spcPts val="210"/>
              </a:spcBef>
            </a:pPr>
            <a:r>
              <a:rPr lang="ru-RU" sz="4000" dirty="0">
                <a:solidFill>
                  <a:srgbClr val="C00000"/>
                </a:solidFill>
                <a:latin typeface="Calibri"/>
                <a:cs typeface="Calibri"/>
              </a:rPr>
              <a:t>ОСНОВНЫЕ УСЛОВИЯ ДЛЯ ПОЛУЧЕНИЯ ЛЬГОТНОГО ЗАЙМА</a:t>
            </a:r>
            <a:endParaRPr sz="40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6</a:t>
            </a:fld>
            <a:endParaRPr spc="-1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7EE1BE-F679-47CE-90A1-5F6A708B5FB8}"/>
              </a:ext>
            </a:extLst>
          </p:cNvPr>
          <p:cNvSpPr txBox="1"/>
          <p:nvPr/>
        </p:nvSpPr>
        <p:spPr>
          <a:xfrm>
            <a:off x="7772400" y="713357"/>
            <a:ext cx="9635768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Есть статус СМСП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нахождение в Едином реестре субъектов малого и среднего предпринимательства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60BF890-943A-4F5E-AE05-CAE481D39ADB}"/>
              </a:ext>
            </a:extLst>
          </p:cNvPr>
          <p:cNvSpPr txBox="1"/>
          <p:nvPr/>
        </p:nvSpPr>
        <p:spPr>
          <a:xfrm>
            <a:off x="7772400" y="1895322"/>
            <a:ext cx="9753600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Своевременно выплачивается заработная плата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перед персоналом по заработной плате более трех месяцев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8AFD36-3680-4F84-89B2-D48D793108AD}"/>
              </a:ext>
            </a:extLst>
          </p:cNvPr>
          <p:cNvSpPr txBox="1"/>
          <p:nvPr/>
        </p:nvSpPr>
        <p:spPr>
          <a:xfrm>
            <a:off x="7772400" y="3133849"/>
            <a:ext cx="9753600" cy="1361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Ваша компания не находится на стадии реорганизации, ликвидации, несостоятельности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 отношении СМСП, его поручителей, залогодателей не применяются процедуры несостоятельности (банкротства)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AB7DC1-AF31-4E25-8E88-72D3286433D7}"/>
              </a:ext>
            </a:extLst>
          </p:cNvPr>
          <p:cNvSpPr txBox="1"/>
          <p:nvPr/>
        </p:nvSpPr>
        <p:spPr>
          <a:xfrm>
            <a:off x="7787639" y="4781154"/>
            <a:ext cx="9753598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 Вас есть обеспечение по микрозайму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 менее 30% от суммы залога, т.к. оставшуюся часть можно обеспечить за счет поручительства гарантийного фонда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198120">
              <a:spcBef>
                <a:spcPts val="330"/>
              </a:spcBef>
            </a:pP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F1BEAA-2BDF-4996-9163-F7DEFE23478B}"/>
              </a:ext>
            </a:extLst>
          </p:cNvPr>
          <p:cNvSpPr txBox="1"/>
          <p:nvPr/>
        </p:nvSpPr>
        <p:spPr>
          <a:xfrm>
            <a:off x="7787638" y="7763142"/>
            <a:ext cx="9784076" cy="1054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отрицательной кредитной истории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допускается наличие факта нарушения срока исполнения обязательств на период до 30 календарных дней за последние 3 года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425B911-B514-429A-8D08-C5F48AD1CF98}"/>
              </a:ext>
            </a:extLst>
          </p:cNvPr>
          <p:cNvSpPr txBox="1"/>
          <p:nvPr/>
        </p:nvSpPr>
        <p:spPr>
          <a:xfrm>
            <a:off x="7789352" y="6100147"/>
            <a:ext cx="10058400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8120">
              <a:spcBef>
                <a:spcPts val="330"/>
              </a:spcBef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по налогам и сборам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просроченной задолженности по налогам , сборам и иным обязательным платежам в бюджеты бюджетной системы РФ более </a:t>
            </a:r>
          </a:p>
          <a:p>
            <a:pPr marL="198120">
              <a:spcBef>
                <a:spcPts val="330"/>
              </a:spcBef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50 тыс. рублей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Рисунок 3" descr="Маркеры-галочки">
            <a:extLst>
              <a:ext uri="{FF2B5EF4-FFF2-40B4-BE49-F238E27FC236}">
                <a16:creationId xmlns:a16="http://schemas.microsoft.com/office/drawing/2014/main" id="{DD9AEF42-7C86-4D3B-A03A-41D1B0048F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32476" y="761448"/>
            <a:ext cx="616456" cy="616456"/>
          </a:xfrm>
          <a:prstGeom prst="rect">
            <a:avLst/>
          </a:prstGeom>
        </p:spPr>
      </p:pic>
      <p:pic>
        <p:nvPicPr>
          <p:cNvPr id="34" name="Рисунок 33" descr="Маркеры-галочки">
            <a:extLst>
              <a:ext uri="{FF2B5EF4-FFF2-40B4-BE49-F238E27FC236}">
                <a16:creationId xmlns:a16="http://schemas.microsoft.com/office/drawing/2014/main" id="{58CCE5DC-479B-42C7-91ED-43EBBDBEA2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85818" y="1964832"/>
            <a:ext cx="616456" cy="616456"/>
          </a:xfrm>
          <a:prstGeom prst="rect">
            <a:avLst/>
          </a:prstGeom>
        </p:spPr>
      </p:pic>
      <p:pic>
        <p:nvPicPr>
          <p:cNvPr id="35" name="Рисунок 34" descr="Маркеры-галочки">
            <a:extLst>
              <a:ext uri="{FF2B5EF4-FFF2-40B4-BE49-F238E27FC236}">
                <a16:creationId xmlns:a16="http://schemas.microsoft.com/office/drawing/2014/main" id="{F431D7CC-B81B-4713-92D7-E82DDD5498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85818" y="3249724"/>
            <a:ext cx="616456" cy="616456"/>
          </a:xfrm>
          <a:prstGeom prst="rect">
            <a:avLst/>
          </a:prstGeom>
        </p:spPr>
      </p:pic>
      <p:pic>
        <p:nvPicPr>
          <p:cNvPr id="36" name="Рисунок 35" descr="Маркеры-галочки">
            <a:extLst>
              <a:ext uri="{FF2B5EF4-FFF2-40B4-BE49-F238E27FC236}">
                <a16:creationId xmlns:a16="http://schemas.microsoft.com/office/drawing/2014/main" id="{EBE75C2B-CA58-4C40-AF95-7FEEAA07D1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23920" y="4850902"/>
            <a:ext cx="616456" cy="616456"/>
          </a:xfrm>
          <a:prstGeom prst="rect">
            <a:avLst/>
          </a:prstGeom>
        </p:spPr>
      </p:pic>
      <p:pic>
        <p:nvPicPr>
          <p:cNvPr id="37" name="Рисунок 36" descr="Маркеры-галочки">
            <a:extLst>
              <a:ext uri="{FF2B5EF4-FFF2-40B4-BE49-F238E27FC236}">
                <a16:creationId xmlns:a16="http://schemas.microsoft.com/office/drawing/2014/main" id="{FE473240-9156-4074-8E38-FB3DBB0F83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2314" y="6101474"/>
            <a:ext cx="616456" cy="616456"/>
          </a:xfrm>
          <a:prstGeom prst="rect">
            <a:avLst/>
          </a:prstGeom>
        </p:spPr>
      </p:pic>
      <p:pic>
        <p:nvPicPr>
          <p:cNvPr id="40" name="Рисунок 39" descr="Маркеры-галочки">
            <a:extLst>
              <a:ext uri="{FF2B5EF4-FFF2-40B4-BE49-F238E27FC236}">
                <a16:creationId xmlns:a16="http://schemas.microsoft.com/office/drawing/2014/main" id="{D64E5A28-E89E-4A4E-A059-F1BFA2A75D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71182" y="7787646"/>
            <a:ext cx="616456" cy="61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1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64736848-7F10-48D8-AC90-FBC59CA92C39}"/>
              </a:ext>
            </a:extLst>
          </p:cNvPr>
          <p:cNvSpPr/>
          <p:nvPr/>
        </p:nvSpPr>
        <p:spPr>
          <a:xfrm>
            <a:off x="9214308" y="5143500"/>
            <a:ext cx="8226395" cy="4220816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5565" algn="ctr">
              <a:lnSpc>
                <a:spcPct val="1000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ДЛЯ ПОЛУЧЕНИЯ ЗАЙМА НЕОБХОДИМО </a:t>
            </a:r>
          </a:p>
          <a:p>
            <a:pPr marL="75565" algn="ctr">
              <a:lnSpc>
                <a:spcPct val="100000"/>
              </a:lnSpc>
            </a:pP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ВЫПОЛНИТЬ </a:t>
            </a:r>
            <a:r>
              <a:rPr lang="ru-RU" sz="2800" b="1" dirty="0">
                <a:solidFill>
                  <a:srgbClr val="C00000"/>
                </a:solidFill>
                <a:latin typeface="+mn-lt"/>
                <a:cs typeface="Calibri"/>
              </a:rPr>
              <a:t>3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+mn-lt"/>
                <a:cs typeface="Calibri"/>
              </a:rPr>
              <a:t>ОСНОВНЫХ УСЛОВИЯ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:</a:t>
            </a:r>
          </a:p>
          <a:p>
            <a:pPr marL="75565" algn="l">
              <a:lnSpc>
                <a:spcPct val="100000"/>
              </a:lnSpc>
            </a:pPr>
            <a:endParaRPr lang="ru-RU" sz="2400" b="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Calibri"/>
            </a:endParaRP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Обеспечить вложение собственных средств в проект не менее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50 % к сумме займа</a:t>
            </a: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Создать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НОВЫЕ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ПОСТОЯННЫЕ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рабочие места;</a:t>
            </a:r>
          </a:p>
          <a:p>
            <a:pPr marL="532765" indent="-457200" algn="l">
              <a:lnSpc>
                <a:spcPct val="100000"/>
              </a:lnSpc>
              <a:buAutoNum type="arabicPeriod"/>
            </a:pP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Обеспечить </a:t>
            </a:r>
            <a:r>
              <a:rPr lang="ru-RU" sz="2400" b="0" dirty="0">
                <a:solidFill>
                  <a:srgbClr val="C00000"/>
                </a:solidFill>
                <a:latin typeface="+mn-lt"/>
                <a:cs typeface="Calibri"/>
              </a:rPr>
              <a:t>РОСТ</a:t>
            </a:r>
            <a:r>
              <a:rPr lang="ru-RU" sz="2400" b="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Calibri"/>
              </a:rPr>
              <a:t> налоговых отчислений в бюджетную систему РФ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2460" y="535826"/>
            <a:ext cx="16626640" cy="5809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17170" marR="10160" indent="-193040">
              <a:spcBef>
                <a:spcPts val="200"/>
              </a:spcBef>
            </a:pP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/>
                <a:cs typeface="Calibri"/>
              </a:rPr>
              <a:t>ЗАЕМ 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«</a:t>
            </a:r>
            <a:r>
              <a:rPr lang="ru-RU" sz="3600" dirty="0">
                <a:solidFill>
                  <a:srgbClr val="FF0000"/>
                </a:solidFill>
              </a:rPr>
              <a:t>ПРОЕКТНЫЙ</a:t>
            </a:r>
            <a:r>
              <a:rPr lang="ru-RU" sz="3600" dirty="0">
                <a:solidFill>
                  <a:srgbClr val="FF0000"/>
                </a:solidFill>
                <a:latin typeface="Calibri"/>
                <a:cs typeface="Calibri"/>
              </a:rPr>
              <a:t>»</a:t>
            </a:r>
          </a:p>
        </p:txBody>
      </p:sp>
      <p:sp>
        <p:nvSpPr>
          <p:cNvPr id="3" name="object 3"/>
          <p:cNvSpPr/>
          <p:nvPr/>
        </p:nvSpPr>
        <p:spPr>
          <a:xfrm>
            <a:off x="760730" y="1485900"/>
            <a:ext cx="16766540" cy="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/>
            <a:fld id="{81D60167-4931-47E6-BA6A-407CBD079E47}" type="slidenum">
              <a:rPr spc="-10" dirty="0"/>
              <a:pPr marL="76200"/>
              <a:t>7</a:t>
            </a:fld>
            <a:endParaRPr spc="-10" dirty="0"/>
          </a:p>
        </p:txBody>
      </p:sp>
      <p:graphicFrame>
        <p:nvGraphicFramePr>
          <p:cNvPr id="13" name="object 16">
            <a:extLst>
              <a:ext uri="{FF2B5EF4-FFF2-40B4-BE49-F238E27FC236}">
                <a16:creationId xmlns:a16="http://schemas.microsoft.com/office/drawing/2014/main" id="{56A97E99-04B2-4B84-847A-553330244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783812"/>
              </p:ext>
            </p:extLst>
          </p:nvPr>
        </p:nvGraphicFramePr>
        <p:xfrm>
          <a:off x="7467600" y="1662344"/>
          <a:ext cx="9714298" cy="24880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88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05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61486">
                <a:tc>
                  <a:txBody>
                    <a:bodyPr/>
                    <a:lstStyle/>
                    <a:p>
                      <a:pPr marR="67945" algn="r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59688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latin typeface="+mn-lt"/>
                          <a:cs typeface="Calibri"/>
                        </a:rPr>
                        <a:t>ОБЕСПЕЧЕНИЕ: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поручительство и/или залог 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spc="-5" dirty="0">
                          <a:latin typeface="+mn-lt"/>
                          <a:cs typeface="Calibri"/>
                        </a:rPr>
                        <a:t>(движимое и/или недвижимое имущество),</a:t>
                      </a:r>
                    </a:p>
                    <a:p>
                      <a:pPr marL="75565">
                        <a:lnSpc>
                          <a:spcPct val="100000"/>
                        </a:lnSpc>
                      </a:pPr>
                      <a:endParaRPr lang="ru-RU" sz="2100" b="1" spc="-5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lang="ru-RU" sz="2100" b="1" spc="-5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ПОРУЧИТЕЛЬСТВО ГАРАНТИЙНОГО ФОНДА </a:t>
                      </a:r>
                      <a:r>
                        <a:rPr lang="ru-RU" sz="2100" b="0" spc="-5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(до70%)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78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000" dirty="0">
                          <a:latin typeface="+mn-lt"/>
                          <a:cs typeface="Calibri"/>
                        </a:rPr>
                        <a:t>расходы на оценку несет Фонд, страхование залогового имущества </a:t>
                      </a: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object 16">
            <a:extLst>
              <a:ext uri="{FF2B5EF4-FFF2-40B4-BE49-F238E27FC236}">
                <a16:creationId xmlns:a16="http://schemas.microsoft.com/office/drawing/2014/main" id="{64CA335A-E7DE-4BCA-A5CD-94BEEAF1E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685000"/>
              </p:ext>
            </p:extLst>
          </p:nvPr>
        </p:nvGraphicFramePr>
        <p:xfrm>
          <a:off x="9291524" y="4116512"/>
          <a:ext cx="8676688" cy="9930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76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3077"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sz="2100" b="1" dirty="0">
                          <a:latin typeface="+mn-lt"/>
                          <a:cs typeface="Calibri"/>
                        </a:rPr>
                        <a:t>ЦЕЛИ: </a:t>
                      </a:r>
                      <a:r>
                        <a:rPr lang="ru-RU" altLang="ru-RU" sz="2400" b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расходы увеличивающие основной капитал,</a:t>
                      </a:r>
                    </a:p>
                    <a:p>
                      <a:pPr marL="75565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lang="ru-RU" altLang="ru-RU" sz="2400" b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оборотные средства не финансируются</a:t>
                      </a:r>
                      <a:r>
                        <a:rPr lang="ru-RU" sz="2100" dirty="0">
                          <a:latin typeface="+mn-lt"/>
                          <a:cs typeface="Calibri"/>
                        </a:rPr>
                        <a:t>;</a:t>
                      </a:r>
                    </a:p>
                  </a:txBody>
                  <a:tcPr marL="0" marR="0" marT="104138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8" name="object 15">
            <a:extLst>
              <a:ext uri="{FF2B5EF4-FFF2-40B4-BE49-F238E27FC236}">
                <a16:creationId xmlns:a16="http://schemas.microsoft.com/office/drawing/2014/main" id="{BA21D34D-9FCB-4043-A6F4-152852440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631836"/>
              </p:ext>
            </p:extLst>
          </p:nvPr>
        </p:nvGraphicFramePr>
        <p:xfrm>
          <a:off x="1106102" y="2166374"/>
          <a:ext cx="5675697" cy="6593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4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08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1200">
                <a:tc>
                  <a:txBody>
                    <a:bodyPr/>
                    <a:lstStyle/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  <a:p>
                      <a:pPr marR="67945" algn="l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endParaRPr lang="ru-RU" sz="2100" dirty="0">
                        <a:solidFill>
                          <a:srgbClr val="7E7E7E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58418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4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ОСНОВНЫЕ ПАРАМЕТРЫ</a:t>
                      </a:r>
                      <a:endParaRPr lang="ru-RU" sz="4000" b="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Сумма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от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5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30 млн.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рублей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Процентная ставка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Calibri"/>
                        </a:rPr>
                        <a:t>3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%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Срок кредитования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120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endParaRPr lang="ru-RU" sz="2800" b="0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Отсрочка платежа </a:t>
                      </a:r>
                      <a:r>
                        <a:rPr lang="ru-RU" sz="2800" b="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Calibri"/>
                        </a:rPr>
                        <a:t>– </a:t>
                      </a:r>
                    </a:p>
                    <a:p>
                      <a:pPr marL="75565" algn="l">
                        <a:lnSpc>
                          <a:spcPct val="100000"/>
                        </a:lnSpc>
                      </a:pP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до</a:t>
                      </a:r>
                      <a:r>
                        <a:rPr lang="ru-RU" sz="2800" b="0" dirty="0">
                          <a:solidFill>
                            <a:srgbClr val="FF0000"/>
                          </a:solidFill>
                          <a:latin typeface="+mn-lt"/>
                          <a:cs typeface="Calibri"/>
                        </a:rPr>
                        <a:t> 18 </a:t>
                      </a:r>
                      <a:r>
                        <a:rPr lang="ru-RU" sz="2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Calibri"/>
                        </a:rPr>
                        <a:t>месяцев</a:t>
                      </a:r>
                      <a:endParaRPr lang="ru-RU" sz="2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6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100" dirty="0">
                        <a:latin typeface="Calibri"/>
                        <a:cs typeface="Calibri"/>
                      </a:endParaRPr>
                    </a:p>
                  </a:txBody>
                  <a:tcPr marL="0" marR="0" marT="8890" marB="0"/>
                </a:tc>
                <a:tc>
                  <a:txBody>
                    <a:bodyPr/>
                    <a:lstStyle/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+mn-lt"/>
                        <a:cs typeface="Calibri"/>
                      </a:endParaRPr>
                    </a:p>
                    <a:p>
                      <a:pPr marL="75565" algn="l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endParaRPr lang="ru-RU" sz="1600" i="1" dirty="0">
                        <a:latin typeface="Calibri"/>
                        <a:cs typeface="Calibri"/>
                      </a:endParaRPr>
                    </a:p>
                  </a:txBody>
                  <a:tcPr marL="0" marR="0" marT="16256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5" name="object 3">
            <a:extLst>
              <a:ext uri="{FF2B5EF4-FFF2-40B4-BE49-F238E27FC236}">
                <a16:creationId xmlns:a16="http://schemas.microsoft.com/office/drawing/2014/main" id="{AC5E7BE8-69D3-4F0F-83E1-2BFAB0E6B442}"/>
              </a:ext>
            </a:extLst>
          </p:cNvPr>
          <p:cNvSpPr/>
          <p:nvPr/>
        </p:nvSpPr>
        <p:spPr>
          <a:xfrm>
            <a:off x="8842406" y="3964112"/>
            <a:ext cx="4485100" cy="152400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3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A3DE15-8A65-CD22-4CD3-B1E2A165FBD8}"/>
              </a:ext>
            </a:extLst>
          </p:cNvPr>
          <p:cNvSpPr txBox="1"/>
          <p:nvPr/>
        </p:nvSpPr>
        <p:spPr>
          <a:xfrm>
            <a:off x="431043" y="8918774"/>
            <a:ext cx="8694737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6674" algn="ctr" eaLnBrk="1" hangingPunct="1">
              <a:defRPr/>
            </a:pPr>
            <a:r>
              <a:rPr lang="ru-RU" dirty="0">
                <a:cs typeface="Calibri"/>
              </a:rPr>
              <a:t>В программе м</a:t>
            </a:r>
            <a:r>
              <a:rPr lang="ru-RU" sz="1350" dirty="0">
                <a:latin typeface="+mn-lt"/>
                <a:cs typeface="Calibri"/>
              </a:rPr>
              <a:t>огут участвовать </a:t>
            </a:r>
            <a:r>
              <a:rPr lang="ru-RU" sz="1350" dirty="0">
                <a:solidFill>
                  <a:srgbClr val="C00000"/>
                </a:solidFill>
                <a:latin typeface="+mn-lt"/>
                <a:cs typeface="Calibri"/>
              </a:rPr>
              <a:t>только ЮРИДИЧЕСКИЕ ЛИЦА</a:t>
            </a:r>
            <a:r>
              <a:rPr lang="ru-RU" sz="135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lang="ru-RU" sz="1350" dirty="0">
                <a:latin typeface="Calibri"/>
                <a:cs typeface="Calibri"/>
              </a:rPr>
              <a:t>–  субъекты малого и среднего предпринимательства (микро, малые и средние предприятия) и </a:t>
            </a:r>
            <a:r>
              <a:rPr lang="ru-RU" sz="1350" dirty="0">
                <a:solidFill>
                  <a:srgbClr val="C00000"/>
                </a:solidFill>
                <a:latin typeface="Calibri"/>
                <a:cs typeface="Calibri"/>
              </a:rPr>
              <a:t>действующие БОЛЕЕ 1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3997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3922419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24-77-77</a:t>
            </a: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60" y="566458"/>
            <a:ext cx="13287374" cy="901385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980979" y="1638674"/>
            <a:ext cx="3854450" cy="4373245"/>
          </a:xfrm>
          <a:custGeom>
            <a:avLst/>
            <a:gdLst/>
            <a:ahLst/>
            <a:cxnLst/>
            <a:rect l="l" t="t" r="r" b="b"/>
            <a:pathLst>
              <a:path w="3854450" h="4373245">
                <a:moveTo>
                  <a:pt x="3508579" y="3627870"/>
                </a:moveTo>
                <a:lnTo>
                  <a:pt x="3165118" y="3125219"/>
                </a:lnTo>
                <a:lnTo>
                  <a:pt x="3182040" y="3104963"/>
                </a:lnTo>
                <a:lnTo>
                  <a:pt x="3198764" y="3084416"/>
                </a:lnTo>
                <a:lnTo>
                  <a:pt x="3214912" y="3063026"/>
                </a:lnTo>
                <a:lnTo>
                  <a:pt x="3230107" y="3040243"/>
                </a:lnTo>
                <a:lnTo>
                  <a:pt x="3268571" y="2983980"/>
                </a:lnTo>
                <a:lnTo>
                  <a:pt x="3299775" y="2939603"/>
                </a:lnTo>
                <a:lnTo>
                  <a:pt x="3334364" y="2900180"/>
                </a:lnTo>
                <a:lnTo>
                  <a:pt x="3362008" y="2873104"/>
                </a:lnTo>
                <a:lnTo>
                  <a:pt x="3393352" y="2851443"/>
                </a:lnTo>
                <a:lnTo>
                  <a:pt x="3428553" y="2835426"/>
                </a:lnTo>
                <a:lnTo>
                  <a:pt x="3467768" y="2825285"/>
                </a:lnTo>
                <a:lnTo>
                  <a:pt x="3500670" y="2828414"/>
                </a:lnTo>
                <a:lnTo>
                  <a:pt x="3558872" y="2823549"/>
                </a:lnTo>
                <a:lnTo>
                  <a:pt x="3611077" y="2832417"/>
                </a:lnTo>
                <a:lnTo>
                  <a:pt x="3678412" y="2840918"/>
                </a:lnTo>
                <a:lnTo>
                  <a:pt x="3717196" y="2852656"/>
                </a:lnTo>
                <a:lnTo>
                  <a:pt x="3757619" y="2866793"/>
                </a:lnTo>
                <a:lnTo>
                  <a:pt x="3810211" y="2876228"/>
                </a:lnTo>
                <a:lnTo>
                  <a:pt x="3854045" y="2895356"/>
                </a:lnTo>
                <a:lnTo>
                  <a:pt x="3845080" y="2927257"/>
                </a:lnTo>
                <a:lnTo>
                  <a:pt x="3824322" y="2964412"/>
                </a:lnTo>
                <a:lnTo>
                  <a:pt x="3813032" y="2992910"/>
                </a:lnTo>
                <a:lnTo>
                  <a:pt x="3801011" y="3020339"/>
                </a:lnTo>
                <a:lnTo>
                  <a:pt x="3783956" y="3062912"/>
                </a:lnTo>
                <a:lnTo>
                  <a:pt x="3756386" y="3112608"/>
                </a:lnTo>
                <a:lnTo>
                  <a:pt x="3739278" y="3155103"/>
                </a:lnTo>
                <a:lnTo>
                  <a:pt x="3711664" y="3204735"/>
                </a:lnTo>
                <a:lnTo>
                  <a:pt x="3666884" y="3296775"/>
                </a:lnTo>
                <a:lnTo>
                  <a:pt x="3604926" y="3431209"/>
                </a:lnTo>
                <a:lnTo>
                  <a:pt x="3577294" y="3480813"/>
                </a:lnTo>
                <a:lnTo>
                  <a:pt x="3560160" y="3523272"/>
                </a:lnTo>
                <a:lnTo>
                  <a:pt x="3532559" y="3572921"/>
                </a:lnTo>
                <a:lnTo>
                  <a:pt x="3515466" y="3615439"/>
                </a:lnTo>
                <a:lnTo>
                  <a:pt x="3508579" y="3627870"/>
                </a:lnTo>
                <a:close/>
              </a:path>
              <a:path w="3854450" h="4373245">
                <a:moveTo>
                  <a:pt x="2754090" y="1533206"/>
                </a:moveTo>
                <a:lnTo>
                  <a:pt x="2478299" y="1129590"/>
                </a:lnTo>
                <a:lnTo>
                  <a:pt x="2516509" y="1162998"/>
                </a:lnTo>
                <a:lnTo>
                  <a:pt x="2737152" y="1485907"/>
                </a:lnTo>
                <a:lnTo>
                  <a:pt x="2754090" y="1533206"/>
                </a:lnTo>
                <a:close/>
              </a:path>
              <a:path w="3854450" h="4373245">
                <a:moveTo>
                  <a:pt x="2798337" y="1620473"/>
                </a:moveTo>
                <a:lnTo>
                  <a:pt x="2412281" y="1055483"/>
                </a:lnTo>
                <a:lnTo>
                  <a:pt x="2450547" y="1088975"/>
                </a:lnTo>
                <a:lnTo>
                  <a:pt x="2781476" y="1573285"/>
                </a:lnTo>
                <a:lnTo>
                  <a:pt x="2798337" y="1620473"/>
                </a:lnTo>
                <a:close/>
              </a:path>
              <a:path w="3854450" h="4373245">
                <a:moveTo>
                  <a:pt x="171" y="181676"/>
                </a:moveTo>
                <a:lnTo>
                  <a:pt x="0" y="136404"/>
                </a:lnTo>
                <a:lnTo>
                  <a:pt x="21052" y="99681"/>
                </a:lnTo>
                <a:lnTo>
                  <a:pt x="50314" y="74973"/>
                </a:lnTo>
                <a:lnTo>
                  <a:pt x="85256" y="58578"/>
                </a:lnTo>
                <a:lnTo>
                  <a:pt x="123350" y="46796"/>
                </a:lnTo>
                <a:lnTo>
                  <a:pt x="174848" y="32118"/>
                </a:lnTo>
                <a:lnTo>
                  <a:pt x="216700" y="25836"/>
                </a:lnTo>
                <a:lnTo>
                  <a:pt x="269925" y="13686"/>
                </a:lnTo>
                <a:lnTo>
                  <a:pt x="313594" y="10063"/>
                </a:lnTo>
                <a:lnTo>
                  <a:pt x="358239" y="7867"/>
                </a:lnTo>
                <a:lnTo>
                  <a:pt x="414390" y="0"/>
                </a:lnTo>
                <a:lnTo>
                  <a:pt x="461119" y="855"/>
                </a:lnTo>
                <a:lnTo>
                  <a:pt x="508959" y="3335"/>
                </a:lnTo>
                <a:lnTo>
                  <a:pt x="557952" y="7504"/>
                </a:lnTo>
                <a:lnTo>
                  <a:pt x="608145" y="13427"/>
                </a:lnTo>
                <a:lnTo>
                  <a:pt x="659581" y="21171"/>
                </a:lnTo>
                <a:lnTo>
                  <a:pt x="701928" y="38123"/>
                </a:lnTo>
                <a:lnTo>
                  <a:pt x="754989" y="48245"/>
                </a:lnTo>
                <a:lnTo>
                  <a:pt x="808277" y="58698"/>
                </a:lnTo>
                <a:lnTo>
                  <a:pt x="851305" y="76647"/>
                </a:lnTo>
                <a:lnTo>
                  <a:pt x="905041" y="87757"/>
                </a:lnTo>
                <a:lnTo>
                  <a:pt x="948514" y="106357"/>
                </a:lnTo>
                <a:lnTo>
                  <a:pt x="1002692" y="118113"/>
                </a:lnTo>
                <a:lnTo>
                  <a:pt x="1090730" y="156912"/>
                </a:lnTo>
                <a:lnTo>
                  <a:pt x="1145557" y="169618"/>
                </a:lnTo>
                <a:lnTo>
                  <a:pt x="1234877" y="210293"/>
                </a:lnTo>
                <a:lnTo>
                  <a:pt x="1370422" y="273596"/>
                </a:lnTo>
                <a:lnTo>
                  <a:pt x="1553996" y="362167"/>
                </a:lnTo>
                <a:lnTo>
                  <a:pt x="1589900" y="392202"/>
                </a:lnTo>
                <a:lnTo>
                  <a:pt x="1683265" y="438796"/>
                </a:lnTo>
                <a:lnTo>
                  <a:pt x="1719749" y="469680"/>
                </a:lnTo>
                <a:lnTo>
                  <a:pt x="1766910" y="493677"/>
                </a:lnTo>
                <a:lnTo>
                  <a:pt x="1803772" y="525114"/>
                </a:lnTo>
                <a:lnTo>
                  <a:pt x="1851307" y="549658"/>
                </a:lnTo>
                <a:lnTo>
                  <a:pt x="1925957" y="613886"/>
                </a:lnTo>
                <a:lnTo>
                  <a:pt x="1974040" y="639233"/>
                </a:lnTo>
                <a:lnTo>
                  <a:pt x="2318294" y="940447"/>
                </a:lnTo>
                <a:lnTo>
                  <a:pt x="2346153" y="981218"/>
                </a:lnTo>
                <a:lnTo>
                  <a:pt x="2384473" y="1014787"/>
                </a:lnTo>
                <a:lnTo>
                  <a:pt x="2825645" y="1660437"/>
                </a:lnTo>
                <a:lnTo>
                  <a:pt x="2859167" y="1754517"/>
                </a:lnTo>
                <a:lnTo>
                  <a:pt x="2886350" y="1794300"/>
                </a:lnTo>
                <a:lnTo>
                  <a:pt x="2969174" y="2028066"/>
                </a:lnTo>
                <a:lnTo>
                  <a:pt x="2975114" y="2081781"/>
                </a:lnTo>
                <a:lnTo>
                  <a:pt x="3007819" y="2174666"/>
                </a:lnTo>
                <a:lnTo>
                  <a:pt x="3013610" y="2228163"/>
                </a:lnTo>
                <a:lnTo>
                  <a:pt x="3029837" y="2274421"/>
                </a:lnTo>
                <a:lnTo>
                  <a:pt x="3039463" y="2378552"/>
                </a:lnTo>
                <a:lnTo>
                  <a:pt x="3054689" y="2423347"/>
                </a:lnTo>
                <a:lnTo>
                  <a:pt x="3059397" y="2475259"/>
                </a:lnTo>
                <a:lnTo>
                  <a:pt x="3074571" y="2519976"/>
                </a:lnTo>
                <a:lnTo>
                  <a:pt x="3083934" y="2623723"/>
                </a:lnTo>
                <a:lnTo>
                  <a:pt x="3099120" y="2668458"/>
                </a:lnTo>
                <a:lnTo>
                  <a:pt x="3108617" y="2772400"/>
                </a:lnTo>
                <a:lnTo>
                  <a:pt x="3133772" y="2921769"/>
                </a:lnTo>
                <a:lnTo>
                  <a:pt x="3138824" y="2974183"/>
                </a:lnTo>
                <a:lnTo>
                  <a:pt x="3154462" y="3019581"/>
                </a:lnTo>
                <a:lnTo>
                  <a:pt x="3165118" y="3125219"/>
                </a:lnTo>
                <a:lnTo>
                  <a:pt x="3508579" y="3627870"/>
                </a:lnTo>
                <a:lnTo>
                  <a:pt x="3494803" y="3652731"/>
                </a:lnTo>
                <a:lnTo>
                  <a:pt x="1904819" y="1325810"/>
                </a:lnTo>
                <a:lnTo>
                  <a:pt x="1867788" y="1294126"/>
                </a:lnTo>
                <a:lnTo>
                  <a:pt x="1793579" y="1185522"/>
                </a:lnTo>
                <a:lnTo>
                  <a:pt x="1715116" y="1115715"/>
                </a:lnTo>
                <a:lnTo>
                  <a:pt x="1686683" y="1074103"/>
                </a:lnTo>
                <a:lnTo>
                  <a:pt x="1345674" y="777639"/>
                </a:lnTo>
                <a:lnTo>
                  <a:pt x="1308804" y="746191"/>
                </a:lnTo>
                <a:lnTo>
                  <a:pt x="1261649" y="722203"/>
                </a:lnTo>
                <a:lnTo>
                  <a:pt x="1188916" y="660781"/>
                </a:lnTo>
                <a:lnTo>
                  <a:pt x="1142365" y="637675"/>
                </a:lnTo>
                <a:lnTo>
                  <a:pt x="1106499" y="607696"/>
                </a:lnTo>
                <a:lnTo>
                  <a:pt x="1014392" y="562943"/>
                </a:lnTo>
                <a:lnTo>
                  <a:pt x="979122" y="533837"/>
                </a:lnTo>
                <a:lnTo>
                  <a:pt x="798071" y="448957"/>
                </a:lnTo>
                <a:lnTo>
                  <a:pt x="664337" y="388304"/>
                </a:lnTo>
                <a:lnTo>
                  <a:pt x="532348" y="330206"/>
                </a:lnTo>
                <a:lnTo>
                  <a:pt x="478251" y="318568"/>
                </a:lnTo>
                <a:lnTo>
                  <a:pt x="391604" y="281805"/>
                </a:lnTo>
                <a:lnTo>
                  <a:pt x="338081" y="271007"/>
                </a:lnTo>
                <a:lnTo>
                  <a:pt x="295233" y="253323"/>
                </a:lnTo>
                <a:lnTo>
                  <a:pt x="242090" y="243081"/>
                </a:lnTo>
                <a:lnTo>
                  <a:pt x="199622" y="225951"/>
                </a:lnTo>
                <a:lnTo>
                  <a:pt x="94278" y="206847"/>
                </a:lnTo>
                <a:lnTo>
                  <a:pt x="41888" y="197707"/>
                </a:lnTo>
                <a:lnTo>
                  <a:pt x="171" y="181676"/>
                </a:lnTo>
                <a:close/>
              </a:path>
              <a:path w="3854450" h="4373245">
                <a:moveTo>
                  <a:pt x="1303304" y="2516503"/>
                </a:moveTo>
                <a:lnTo>
                  <a:pt x="1331706" y="2490535"/>
                </a:lnTo>
                <a:lnTo>
                  <a:pt x="1367814" y="2475846"/>
                </a:lnTo>
                <a:lnTo>
                  <a:pt x="1408971" y="2468547"/>
                </a:lnTo>
                <a:lnTo>
                  <a:pt x="1452520" y="2464748"/>
                </a:lnTo>
                <a:lnTo>
                  <a:pt x="1510244" y="2459182"/>
                </a:lnTo>
                <a:lnTo>
                  <a:pt x="1558006" y="2461549"/>
                </a:lnTo>
                <a:lnTo>
                  <a:pt x="1606371" y="2464797"/>
                </a:lnTo>
                <a:lnTo>
                  <a:pt x="1655417" y="2469042"/>
                </a:lnTo>
                <a:lnTo>
                  <a:pt x="1705220" y="2474396"/>
                </a:lnTo>
                <a:lnTo>
                  <a:pt x="1755859" y="2480973"/>
                </a:lnTo>
                <a:lnTo>
                  <a:pt x="1807411" y="2488886"/>
                </a:lnTo>
                <a:lnTo>
                  <a:pt x="1849469" y="2505416"/>
                </a:lnTo>
                <a:lnTo>
                  <a:pt x="1892595" y="2523509"/>
                </a:lnTo>
                <a:lnTo>
                  <a:pt x="1936868" y="2543280"/>
                </a:lnTo>
                <a:lnTo>
                  <a:pt x="1982365" y="2564842"/>
                </a:lnTo>
                <a:lnTo>
                  <a:pt x="2029164" y="2588310"/>
                </a:lnTo>
                <a:lnTo>
                  <a:pt x="2066857" y="2620962"/>
                </a:lnTo>
                <a:lnTo>
                  <a:pt x="2106007" y="2655746"/>
                </a:lnTo>
                <a:lnTo>
                  <a:pt x="2146691" y="2692777"/>
                </a:lnTo>
                <a:lnTo>
                  <a:pt x="2174142" y="2732950"/>
                </a:lnTo>
                <a:lnTo>
                  <a:pt x="2212062" y="2765934"/>
                </a:lnTo>
                <a:lnTo>
                  <a:pt x="2277388" y="2839027"/>
                </a:lnTo>
                <a:lnTo>
                  <a:pt x="2304805" y="2879152"/>
                </a:lnTo>
                <a:lnTo>
                  <a:pt x="2342714" y="2912120"/>
                </a:lnTo>
                <a:lnTo>
                  <a:pt x="2370148" y="2952269"/>
                </a:lnTo>
                <a:lnTo>
                  <a:pt x="2408084" y="2985278"/>
                </a:lnTo>
                <a:lnTo>
                  <a:pt x="2432728" y="3021345"/>
                </a:lnTo>
                <a:lnTo>
                  <a:pt x="2468678" y="3051446"/>
                </a:lnTo>
                <a:lnTo>
                  <a:pt x="2524633" y="3133335"/>
                </a:lnTo>
                <a:lnTo>
                  <a:pt x="2534359" y="3102548"/>
                </a:lnTo>
                <a:lnTo>
                  <a:pt x="2532015" y="3076606"/>
                </a:lnTo>
                <a:lnTo>
                  <a:pt x="2538635" y="3041273"/>
                </a:lnTo>
                <a:lnTo>
                  <a:pt x="2533310" y="3010969"/>
                </a:lnTo>
                <a:lnTo>
                  <a:pt x="2537075" y="2971457"/>
                </a:lnTo>
                <a:lnTo>
                  <a:pt x="2539506" y="2929993"/>
                </a:lnTo>
                <a:lnTo>
                  <a:pt x="2530181" y="2893834"/>
                </a:lnTo>
                <a:lnTo>
                  <a:pt x="2530133" y="2848743"/>
                </a:lnTo>
                <a:lnTo>
                  <a:pt x="2518454" y="2809140"/>
                </a:lnTo>
                <a:lnTo>
                  <a:pt x="2505693" y="2767953"/>
                </a:lnTo>
                <a:lnTo>
                  <a:pt x="2502397" y="2718109"/>
                </a:lnTo>
                <a:lnTo>
                  <a:pt x="2487659" y="2674028"/>
                </a:lnTo>
                <a:lnTo>
                  <a:pt x="2482513" y="2621475"/>
                </a:lnTo>
                <a:lnTo>
                  <a:pt x="2448816" y="2527138"/>
                </a:lnTo>
                <a:lnTo>
                  <a:pt x="2441363" y="2471209"/>
                </a:lnTo>
                <a:lnTo>
                  <a:pt x="2363801" y="2267655"/>
                </a:lnTo>
                <a:lnTo>
                  <a:pt x="2353759" y="2207937"/>
                </a:lnTo>
                <a:lnTo>
                  <a:pt x="2290449" y="2047751"/>
                </a:lnTo>
                <a:lnTo>
                  <a:pt x="2258494" y="2000984"/>
                </a:lnTo>
                <a:lnTo>
                  <a:pt x="2193864" y="1838867"/>
                </a:lnTo>
                <a:lnTo>
                  <a:pt x="2161971" y="1792192"/>
                </a:lnTo>
                <a:lnTo>
                  <a:pt x="2119736" y="1685360"/>
                </a:lnTo>
                <a:lnTo>
                  <a:pt x="2088548" y="1639717"/>
                </a:lnTo>
                <a:lnTo>
                  <a:pt x="2068207" y="1587437"/>
                </a:lnTo>
                <a:lnTo>
                  <a:pt x="1949761" y="1414092"/>
                </a:lnTo>
                <a:lnTo>
                  <a:pt x="1932164" y="1365829"/>
                </a:lnTo>
                <a:lnTo>
                  <a:pt x="3494803" y="3652731"/>
                </a:lnTo>
                <a:lnTo>
                  <a:pt x="3487915" y="3665161"/>
                </a:lnTo>
                <a:lnTo>
                  <a:pt x="3453885" y="3750424"/>
                </a:lnTo>
                <a:lnTo>
                  <a:pt x="3426443" y="3800307"/>
                </a:lnTo>
                <a:lnTo>
                  <a:pt x="3409534" y="3843092"/>
                </a:lnTo>
                <a:lnTo>
                  <a:pt x="3382189" y="3893117"/>
                </a:lnTo>
                <a:lnTo>
                  <a:pt x="3365385" y="3936058"/>
                </a:lnTo>
                <a:lnTo>
                  <a:pt x="3338155" y="3986251"/>
                </a:lnTo>
                <a:lnTo>
                  <a:pt x="3321476" y="4029374"/>
                </a:lnTo>
                <a:lnTo>
                  <a:pt x="3294381" y="4079764"/>
                </a:lnTo>
                <a:lnTo>
                  <a:pt x="3261388" y="4166545"/>
                </a:lnTo>
                <a:lnTo>
                  <a:pt x="3234529" y="4217280"/>
                </a:lnTo>
                <a:lnTo>
                  <a:pt x="3207571" y="4267872"/>
                </a:lnTo>
                <a:lnTo>
                  <a:pt x="3173130" y="4307511"/>
                </a:lnTo>
                <a:lnTo>
                  <a:pt x="3131999" y="4337360"/>
                </a:lnTo>
                <a:lnTo>
                  <a:pt x="3095458" y="4351416"/>
                </a:lnTo>
                <a:lnTo>
                  <a:pt x="3043329" y="4365169"/>
                </a:lnTo>
                <a:lnTo>
                  <a:pt x="2998329" y="4366845"/>
                </a:lnTo>
                <a:lnTo>
                  <a:pt x="2941103" y="4373139"/>
                </a:lnTo>
                <a:lnTo>
                  <a:pt x="2892796" y="4369974"/>
                </a:lnTo>
                <a:lnTo>
                  <a:pt x="2843093" y="4364768"/>
                </a:lnTo>
                <a:lnTo>
                  <a:pt x="2792169" y="4357774"/>
                </a:lnTo>
                <a:lnTo>
                  <a:pt x="2750682" y="4342080"/>
                </a:lnTo>
                <a:lnTo>
                  <a:pt x="2697834" y="4332269"/>
                </a:lnTo>
                <a:lnTo>
                  <a:pt x="2662132" y="4325043"/>
                </a:lnTo>
                <a:lnTo>
                  <a:pt x="1800268" y="3063715"/>
                </a:lnTo>
                <a:lnTo>
                  <a:pt x="1760800" y="3028465"/>
                </a:lnTo>
                <a:lnTo>
                  <a:pt x="1673820" y="2901171"/>
                </a:lnTo>
                <a:lnTo>
                  <a:pt x="1634330" y="2865889"/>
                </a:lnTo>
                <a:lnTo>
                  <a:pt x="1605227" y="2823297"/>
                </a:lnTo>
                <a:lnTo>
                  <a:pt x="1565648" y="2787884"/>
                </a:lnTo>
                <a:lnTo>
                  <a:pt x="1536486" y="2745207"/>
                </a:lnTo>
                <a:lnTo>
                  <a:pt x="1456677" y="2673428"/>
                </a:lnTo>
                <a:lnTo>
                  <a:pt x="1386147" y="2592720"/>
                </a:lnTo>
                <a:lnTo>
                  <a:pt x="1303304" y="2516503"/>
                </a:lnTo>
                <a:close/>
              </a:path>
              <a:path w="3854450" h="4373245">
                <a:moveTo>
                  <a:pt x="2511737" y="4262517"/>
                </a:moveTo>
                <a:lnTo>
                  <a:pt x="2450755" y="4173270"/>
                </a:lnTo>
                <a:lnTo>
                  <a:pt x="2430971" y="4121806"/>
                </a:lnTo>
                <a:lnTo>
                  <a:pt x="2402156" y="4079636"/>
                </a:lnTo>
                <a:lnTo>
                  <a:pt x="2383819" y="4030288"/>
                </a:lnTo>
                <a:lnTo>
                  <a:pt x="2354987" y="3988094"/>
                </a:lnTo>
                <a:lnTo>
                  <a:pt x="2336633" y="3938723"/>
                </a:lnTo>
                <a:lnTo>
                  <a:pt x="2307786" y="3896505"/>
                </a:lnTo>
                <a:lnTo>
                  <a:pt x="2289416" y="3847110"/>
                </a:lnTo>
                <a:lnTo>
                  <a:pt x="2260553" y="3804869"/>
                </a:lnTo>
                <a:lnTo>
                  <a:pt x="2242168" y="3755452"/>
                </a:lnTo>
                <a:lnTo>
                  <a:pt x="2184404" y="3670916"/>
                </a:lnTo>
                <a:lnTo>
                  <a:pt x="2165997" y="3621467"/>
                </a:lnTo>
                <a:lnTo>
                  <a:pt x="2050356" y="3452226"/>
                </a:lnTo>
                <a:lnTo>
                  <a:pt x="2031914" y="3402726"/>
                </a:lnTo>
                <a:lnTo>
                  <a:pt x="2662132" y="4325043"/>
                </a:lnTo>
                <a:lnTo>
                  <a:pt x="2644282" y="4321430"/>
                </a:lnTo>
                <a:lnTo>
                  <a:pt x="2556733" y="4283346"/>
                </a:lnTo>
                <a:lnTo>
                  <a:pt x="2511737" y="4262517"/>
                </a:lnTo>
                <a:close/>
              </a:path>
            </a:pathLst>
          </a:custGeom>
          <a:solidFill>
            <a:srgbClr val="3C383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13351" y="6463734"/>
            <a:ext cx="3390242" cy="33902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2">
            <a:extLst>
              <a:ext uri="{FF2B5EF4-FFF2-40B4-BE49-F238E27FC236}">
                <a16:creationId xmlns:a16="http://schemas.microsoft.com/office/drawing/2014/main" id="{A0A53778-FE87-5CD7-61F2-D526D9D25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62" t="37491" r="19475" b="19452"/>
          <a:stretch>
            <a:fillRect/>
          </a:stretch>
        </p:blipFill>
        <p:spPr bwMode="auto">
          <a:xfrm>
            <a:off x="381002" y="1586006"/>
            <a:ext cx="10820398" cy="676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5F54F4B-5AEA-4369-CF09-60CCEC2DE0B6}"/>
              </a:ext>
            </a:extLst>
          </p:cNvPr>
          <p:cNvSpPr txBox="1">
            <a:spLocks/>
          </p:cNvSpPr>
          <p:nvPr/>
        </p:nvSpPr>
        <p:spPr>
          <a:xfrm>
            <a:off x="367939" y="342900"/>
            <a:ext cx="16649700" cy="10144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b="1" kern="0" dirty="0">
                <a:solidFill>
                  <a:sysClr val="windowText" lastClr="000000"/>
                </a:solidFill>
              </a:rPr>
              <a:t>Цифровая платформа </a:t>
            </a:r>
            <a:r>
              <a:rPr lang="en-US" sz="5400" b="1" kern="0" dirty="0">
                <a:solidFill>
                  <a:sysClr val="windowText" lastClr="000000"/>
                </a:solidFill>
              </a:rPr>
              <a:t>https://</a:t>
            </a:r>
            <a:r>
              <a:rPr lang="ru-RU" sz="5400" b="1" kern="0" dirty="0" err="1">
                <a:solidFill>
                  <a:sysClr val="windowText" lastClr="000000"/>
                </a:solidFill>
              </a:rPr>
              <a:t>мсп.рф</a:t>
            </a:r>
            <a:endParaRPr lang="ru-RU" sz="5400" b="1" kern="0" dirty="0">
              <a:solidFill>
                <a:sysClr val="windowText" lastClr="0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5B1EE6-D658-4020-2E95-EC24AB8AFD38}"/>
              </a:ext>
            </a:extLst>
          </p:cNvPr>
          <p:cNvSpPr txBox="1"/>
          <p:nvPr/>
        </p:nvSpPr>
        <p:spPr>
          <a:xfrm>
            <a:off x="11582400" y="3465751"/>
            <a:ext cx="5791200" cy="3000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alt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Для авторизации на Цифровой платформе МСП необходима учётная запись портала </a:t>
            </a:r>
            <a:r>
              <a:rPr lang="ru-RU" alt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Госуслуг (ЕСИА)</a:t>
            </a:r>
            <a:r>
              <a:rPr lang="ru-RU" altLang="ru-RU" sz="2700" dirty="0">
                <a:latin typeface="Arial" panose="020B0604020202020204" pitchFamily="34" charset="0"/>
                <a:cs typeface="Arial" panose="020B0604020202020204" pitchFamily="34" charset="0"/>
              </a:rPr>
              <a:t> организации, индивидуального предпринимателя или физического лица</a:t>
            </a:r>
          </a:p>
        </p:txBody>
      </p:sp>
      <p:pic>
        <p:nvPicPr>
          <p:cNvPr id="5" name="Google Shape;47;p1">
            <a:extLst>
              <a:ext uri="{FF2B5EF4-FFF2-40B4-BE49-F238E27FC236}">
                <a16:creationId xmlns:a16="http://schemas.microsoft.com/office/drawing/2014/main" id="{24910400-2820-076D-76B9-96C8D39FCBF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87000" y="8350612"/>
            <a:ext cx="7328163" cy="1593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2751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</TotalTime>
  <Words>719</Words>
  <Application>Microsoft Office PowerPoint</Application>
  <PresentationFormat>Произвольный</PresentationFormat>
  <Paragraphs>158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Lucida Sans Unicode</vt:lpstr>
      <vt:lpstr>Trebuchet MS</vt:lpstr>
      <vt:lpstr>Verdana</vt:lpstr>
      <vt:lpstr>Office Theme</vt:lpstr>
      <vt:lpstr>Финансовая поддержка: льготные микрозаймы центра «Мой бизнес»  в 2022 году</vt:lpstr>
      <vt:lpstr>Презентация PowerPoint</vt:lpstr>
      <vt:lpstr>Презентация PowerPoint</vt:lpstr>
      <vt:lpstr>ЛЬГОТНАЯ ПРОГРАММА КРЕДИТОВАНИЯ «Поддержка»</vt:lpstr>
      <vt:lpstr>Виды микрозаймов</vt:lpstr>
      <vt:lpstr>Презентация PowerPoint</vt:lpstr>
      <vt:lpstr>ЗАЕМ «ПРОЕКТНЫЙ»</vt:lpstr>
      <vt:lpstr>Как с нами     связаться: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 бизнеса ЦПП в  2022 году</dc:title>
  <dc:creator>tsarkova</dc:creator>
  <cp:lastModifiedBy>Заместитель директора</cp:lastModifiedBy>
  <cp:revision>16</cp:revision>
  <dcterms:created xsi:type="dcterms:W3CDTF">2022-06-23T08:22:54Z</dcterms:created>
  <dcterms:modified xsi:type="dcterms:W3CDTF">2022-09-13T13:26:48Z</dcterms:modified>
</cp:coreProperties>
</file>