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56" r:id="rId9"/>
    <p:sldMasterId id="2147483780" r:id="rId10"/>
  </p:sldMasterIdLst>
  <p:notesMasterIdLst>
    <p:notesMasterId r:id="rId40"/>
  </p:notesMasterIdLst>
  <p:sldIdLst>
    <p:sldId id="256" r:id="rId11"/>
    <p:sldId id="284" r:id="rId12"/>
    <p:sldId id="257" r:id="rId13"/>
    <p:sldId id="258" r:id="rId14"/>
    <p:sldId id="259" r:id="rId15"/>
    <p:sldId id="260" r:id="rId16"/>
    <p:sldId id="261" r:id="rId17"/>
    <p:sldId id="262" r:id="rId18"/>
    <p:sldId id="266" r:id="rId19"/>
    <p:sldId id="265" r:id="rId20"/>
    <p:sldId id="263" r:id="rId21"/>
    <p:sldId id="264" r:id="rId22"/>
    <p:sldId id="267" r:id="rId23"/>
    <p:sldId id="268" r:id="rId24"/>
    <p:sldId id="269" r:id="rId25"/>
    <p:sldId id="270" r:id="rId26"/>
    <p:sldId id="285" r:id="rId27"/>
    <p:sldId id="271" r:id="rId28"/>
    <p:sldId id="272" r:id="rId29"/>
    <p:sldId id="273" r:id="rId30"/>
    <p:sldId id="275" r:id="rId31"/>
    <p:sldId id="276" r:id="rId32"/>
    <p:sldId id="277" r:id="rId33"/>
    <p:sldId id="278" r:id="rId34"/>
    <p:sldId id="279" r:id="rId35"/>
    <p:sldId id="280" r:id="rId36"/>
    <p:sldId id="281" r:id="rId37"/>
    <p:sldId id="282" r:id="rId38"/>
    <p:sldId id="28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298" autoAdjust="0"/>
  </p:normalViewPr>
  <p:slideViewPr>
    <p:cSldViewPr>
      <p:cViewPr varScale="1">
        <p:scale>
          <a:sx n="102" d="100"/>
          <a:sy n="102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&#1063;&#1077;&#1083;&#1086;&#1074;&#1077;&#1082;\&#1056;&#1072;&#1073;&#1086;&#1095;&#1080;&#1081;%20&#1089;&#1090;&#1086;&#1083;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Индекс производства</a:t>
            </a:r>
          </a:p>
        </c:rich>
      </c:tx>
      <c:layout>
        <c:manualLayout>
          <c:xMode val="edge"/>
          <c:yMode val="edge"/>
          <c:x val="0.24795144356955409"/>
          <c:y val="1.3888888888888928E-2"/>
        </c:manualLayout>
      </c:layout>
    </c:title>
    <c:plotArea>
      <c:layout>
        <c:manualLayout>
          <c:layoutTarget val="inner"/>
          <c:xMode val="edge"/>
          <c:yMode val="edge"/>
          <c:x val="0.34537517518275951"/>
          <c:y val="0.2624562554680665"/>
          <c:w val="0.36153686536906643"/>
          <c:h val="0.64022601341499108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556490572656174"/>
                  <c:y val="5.56011227763196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111,1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/>
                      <a:t>104,2</a:t>
                    </a:r>
                    <a:r>
                      <a:rPr lang="en-US"/>
                      <a:t>%</a:t>
                    </a:r>
                  </a:p>
                </c:rich>
              </c:tx>
              <c:showPercent val="1"/>
            </c:dLbl>
            <c:showPercent val="1"/>
            <c:showLeaderLines val="1"/>
          </c:dLbls>
          <c:cat>
            <c:strRef>
              <c:f>Лист1!$A$6:$A$7</c:f>
              <c:strCache>
                <c:ptCount val="2"/>
                <c:pt idx="0">
                  <c:v>растениеводство</c:v>
                </c:pt>
                <c:pt idx="1">
                  <c:v>животноводство</c:v>
                </c:pt>
              </c:strCache>
            </c:strRef>
          </c:cat>
          <c:val>
            <c:numRef>
              <c:f>Лист1!$B$6:$B$7</c:f>
              <c:numCache>
                <c:formatCode>0.00%</c:formatCode>
                <c:ptCount val="2"/>
                <c:pt idx="0">
                  <c:v>1.111</c:v>
                </c:pt>
                <c:pt idx="1">
                  <c:v>1.042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>
        <c:manualLayout>
          <c:xMode val="edge"/>
          <c:yMode val="edge"/>
          <c:x val="0.14840408713108724"/>
          <c:y val="0.13111111111111121"/>
          <c:w val="0.70319182573782613"/>
          <c:h val="9.8842228054826661E-2"/>
        </c:manualLayout>
      </c:layout>
    </c:legend>
    <c:plotVisOnly val="1"/>
  </c:chart>
  <c:spPr>
    <a:gradFill>
      <a:gsLst>
        <a:gs pos="0">
          <a:schemeClr val="accent2">
            <a:lumMod val="40000"/>
            <a:lumOff val="60000"/>
          </a:schemeClr>
        </a:gs>
        <a:gs pos="50000">
          <a:srgbClr val="4F81BD">
            <a:tint val="44500"/>
            <a:satMod val="160000"/>
          </a:srgbClr>
        </a:gs>
        <a:gs pos="100000">
          <a:srgbClr val="4F81BD">
            <a:tint val="23500"/>
            <a:satMod val="160000"/>
          </a:srgbClr>
        </a:gs>
      </a:gsLst>
      <a:lin ang="5400000" scaled="0"/>
    </a:gradFill>
  </c:spPr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7DD38-ACE2-4D51-A6BC-A724A5A80FFF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3C5F30-ECBE-4868-9D9E-9DAB4219EC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3C5F30-ECBE-4868-9D9E-9DAB4219EC2C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agrobook.ru/sites/default/files/apk_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00174"/>
            <a:ext cx="4071906" cy="27146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85852" y="285728"/>
            <a:ext cx="7000924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Управление по работе с отраслями АПК и ЛПХ граждан администрации Дубенского муниципального района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14876" y="1571612"/>
            <a:ext cx="4214842" cy="26776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Развитие личных подсобных хозяйств Дубенского муниципального района на периоды 2016-2020 годы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4714884"/>
            <a:ext cx="6929486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Дубенский муниципальный район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zer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5000636"/>
            <a:ext cx="3090850" cy="1704985"/>
          </a:xfrm>
          <a:prstGeom prst="rect">
            <a:avLst/>
          </a:prstGeom>
          <a:noFill/>
        </p:spPr>
      </p:pic>
      <p:pic>
        <p:nvPicPr>
          <p:cNvPr id="1028" name="Picture 4" descr="F:\lp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929198"/>
            <a:ext cx="3000396" cy="1714491"/>
          </a:xfrm>
          <a:prstGeom prst="rect">
            <a:avLst/>
          </a:prstGeom>
          <a:noFill/>
        </p:spPr>
      </p:pic>
      <p:pic>
        <p:nvPicPr>
          <p:cNvPr id="1029" name="Picture 5" descr="F:\Изображение 2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929198"/>
            <a:ext cx="2286015" cy="1785926"/>
          </a:xfrm>
          <a:prstGeom prst="rect">
            <a:avLst/>
          </a:prstGeom>
          <a:noFill/>
        </p:spPr>
      </p:pic>
      <p:pic>
        <p:nvPicPr>
          <p:cNvPr id="1026" name="Picture 2" descr="F:\IMG_51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428736"/>
            <a:ext cx="7500990" cy="364333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Экономическая доступность продовольствия для населения во многом зависит от производственного развития хозяйств населения, увеличения уровня товарности их продукции. Социально-экономическая значимость ЛПХ обусловливает необходимость создания условий и механизмов их устойчивого развития и усиления производственной ориентации, обеспечения экономических, социальных и экологических функций.</a:t>
            </a:r>
          </a:p>
          <a:p>
            <a:pPr algn="just"/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Владельцы подсобных хозяйств, реализуя сельскохозяйственную продукцию, способствуют развитию перерабатывающих производств и тем самым повышению эффективности аграрного сектора экономики. Таким образом, становится очевидным значение ЛПХ в социально-экономическом развитии страны, где сельский уклад жизни необходим не только для укрепления продовольственной безопасности страны, но для улучшения экологии, для создания здоровой среды обитания.   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С.Г. Плешаков  заместитель главы – начальник Управления по работе с отраслями АПК и ЛПХ граждан администрации Дубенского муниципального района.</a:t>
            </a:r>
            <a:endParaRPr lang="ru-RU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14282" y="571480"/>
            <a:ext cx="4786378" cy="16004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состоянию на 1 января  2016 года в составе Дубенского муниципального района  функционирует  30 населенных пунктов, сосредоточенных в 16 сельских поселениях :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Ардатовском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Березовском,  Дубенском,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Енгалычевском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Кайбичевском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Кочкуровском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Красинском,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Ломатском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Моргинском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Николаевским, Петровском,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Поводимовском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Пуркаевском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Чеберчинском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Чиндяновском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Кабаевском</a:t>
            </a:r>
            <a:r>
              <a:rPr lang="ru-RU" sz="140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286380" y="714356"/>
            <a:ext cx="3571932" cy="31085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Сельское хозяйство- одно из главных отраслей материального производства района. В настоящее время его представляют  4 сельскохозяйственных предприятия, 22 крестьянских (фермерских) хозяйств и 5930 личных подсобных хозяйств, из них содержат скот 3051,  крупных личных подсобных хозяйств  по району – 62.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Агропромышленный комплекс Дубенского муниципального района  в 2015 году сохранил тенденцию последних лет по наращиванию производства основных видов сельскохозяйственной продукции.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357430"/>
            <a:ext cx="4786346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Объем производства  валовой продукции сельского хозяйства  в хозяйствах всех категорий  в 2015 году составил 1169520 тысяч рублей, индекс производства -105,5% к уровню 2014 года.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285720" y="3714752"/>
          <a:ext cx="4714908" cy="2500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286380" y="4143380"/>
            <a:ext cx="3571900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 расчете на душу населения в Дубенском районе произведено валовой продукции сельского хозяйства на 95,9 Тыс.руб., в Республике Мордовия на 63,7 тысяч рублей.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357818" y="5429264"/>
            <a:ext cx="3500462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2015 году произведено зерна (в весе после доработки) 38465 тонн, прирост к уровню 2014 года  на 13,5% или на 4586 тонн, при урожайности 22,7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/га.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agrobk.ru/wp-content/uploads/zaboy_krs_rastet_v_Avstral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28" y="4071942"/>
            <a:ext cx="3143272" cy="2357454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42844" y="285728"/>
            <a:ext cx="8786842" cy="116955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Муниципальной программой  развития сельского хозяйства и регулирования рынков сельскохозяйственной продукции, сырья и продовольствия на 2013-2020 годы Дубенского муниципального района Республики Мордовия в рамках подпрограммы «Развитие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подотрасли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растениеводства, переработки и реализации продукции растениеводства» предусмотрена реализация основного мероприятия – оказание несвязанной поддержки сельскохозяйственным товаропроизводителям в области растениеводства.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14282" y="1714488"/>
            <a:ext cx="4429156" cy="116955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Ресурсное обеспечение  на оказание несвязанной поддержки  за счет средств федерального бюджета  в 2015 году составило 9058 тыс.руб., больше чем в 2014 году на164 тыс.руб., с республиканского бюджета РМ -2670 тыс.руб.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3214686"/>
            <a:ext cx="4357718" cy="224676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Производство скота и птицы  на убой в живом весе  во всех категориях хозяйств Дубенского района  в 2015 году составило 6839 тонн, что на 5,1% или на 334 тонн больше уровня 2014 года. В сельскохозяйственных организациях  производство мяса  увеличилось  на 21 тонну, темп роста 100,5% по сравнению  с 2014 годом, а в хозяйствах населения увеличилось на 313 тонн. Основной прирост производства  в хозяйствах всех категорий  достигнут за счет увеличения  производства мяса свиней на 5,8% 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5" descr="Рисунок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6314" y="1643050"/>
            <a:ext cx="3643306" cy="2643206"/>
          </a:xfrm>
        </p:spPr>
      </p:pic>
      <p:pic>
        <p:nvPicPr>
          <p:cNvPr id="4102" name="Picture 6" descr="http://berdsk.nsonews.ru/sites/default/files/styles/img_650x406/public/field/image/1346411263_shemonaih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5251634"/>
            <a:ext cx="2571768" cy="16063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85852" y="214290"/>
            <a:ext cx="7643866" cy="181588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Валовое производство молока в хозяйствах всех категорий за 2015 год составило 15320 тонн, в том числе в общественном секторе-13940 тонн, рост на 13%, при продуктивности коров 6560 кг. молока, рост к 2014 году 948 кг.  В личных подворьях  граждан в связи со снижением поголовья коров производство молока сократилось на 3271 тонн.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Товарность молока  в сельскохозяйственных организациях, крестьянских  (фермерских) хозяйствах при плановом показателе на 2015 год 97%, составила 105,5 процентов.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2857496"/>
            <a:ext cx="3786214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В рамках реализации подпрограммы «Развитие молочного животноводства» Муниципальной программы  осуществлялась поддержка 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сельхозтоваропроизводителей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района на 1 литр реализованного товарного молока. В 2015 году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сельхозтоваропроизводителями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в рамках данной поддержки получено 9718 тысяч рублей средств федерального бюджета и 2822 тысяч рублей из республиканского бюджета Республики Мордовия.  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https://kazanfirst.ru/storage/feeds/2015/08/6c3a5e2648dc1e7c8bfe786b86884bf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143116"/>
            <a:ext cx="3452837" cy="2286016"/>
          </a:xfrm>
          <a:prstGeom prst="rect">
            <a:avLst/>
          </a:prstGeom>
          <a:noFill/>
        </p:spPr>
      </p:pic>
      <p:pic>
        <p:nvPicPr>
          <p:cNvPr id="3078" name="Picture 6" descr="http://nigrb.ru/uploads/posts/2016-02/1455683368_molok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572008"/>
            <a:ext cx="3482644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28596" y="428604"/>
            <a:ext cx="8215370" cy="252376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Одним из самых крупных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сельхозтоваропроизводителей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Дубенского муниципального района является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</a:t>
            </a:r>
            <a:r>
              <a:rPr kumimoji="0" lang="ru-RU" sz="16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Моргинское</a:t>
            </a: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Директор Нефедов Виктор Николаевич,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рабочий телефон-8(83447)2-56-94,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сотовый-89271798530,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бухгалтер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Шепелева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Татьяна Александровна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рабочий телефон – 8(83447)2-56-96, сотовый-89279745791,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агроном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Юнаев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Алексей Геннадьевич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тел.89375115877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инженер-механик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Инявин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Юрий Александрович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,тел.89271798229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зоотехник-Кураев Евгений Петрович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тел.89520782001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ветеринарный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врач-Давшин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Николай Михайлович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тел.89279733897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3357562"/>
            <a:ext cx="4071966" cy="16004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Произведено валовой продукции сельского хозяйства  в единых сопоставимых ценах на 100 га сельскохозяйственных угодий  9582 тыс.руб..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Хозяйство ООО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Моргинское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  имеет возможность реализовать молодняк КРС, свиней, зернофураж, сено и семена зерновых культур и многолетних трав.</a:t>
            </a:r>
          </a:p>
        </p:txBody>
      </p:sp>
      <p:sp>
        <p:nvSpPr>
          <p:cNvPr id="6" name="Овал 5"/>
          <p:cNvSpPr/>
          <p:nvPr/>
        </p:nvSpPr>
        <p:spPr>
          <a:xfrm>
            <a:off x="4714876" y="3143248"/>
            <a:ext cx="3929090" cy="1785950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7" name="Picture 5" descr="P1090607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08" y="5286388"/>
            <a:ext cx="5214942" cy="135732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214290"/>
            <a:ext cx="8501090" cy="5847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производственно-экономические  показатели за последние 3 года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ООО «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Моргинское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71472" y="1142984"/>
          <a:ext cx="8358246" cy="477141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906267"/>
                <a:gridCol w="953133"/>
                <a:gridCol w="792944"/>
                <a:gridCol w="1036445"/>
                <a:gridCol w="747488"/>
                <a:gridCol w="1087255"/>
                <a:gridCol w="770904"/>
                <a:gridCol w="1063810"/>
              </a:tblGrid>
              <a:tr h="304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2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2013г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2014 г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2015 г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210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зерна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15958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178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13027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81,6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11441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88,0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28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Урожайность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75,1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33,2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210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сена 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579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569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39,9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22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сенажа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5084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5686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111,8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5151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90,6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силоса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5200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4150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79,8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6016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145,0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22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 молока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2236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2935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131,3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3859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131,5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991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Надой на 1 корову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кг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6902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8042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116,5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8851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110,1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991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мяса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3955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3952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4214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52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Поголовье КРС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984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74,4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1082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109,9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1716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158,6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40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В т.ч. коров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330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420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127,3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462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8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Поголовье свиней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19874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19936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21381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756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Продано молока 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2438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2969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121,8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4119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138,7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991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Товарность молока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109,0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40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Продано мяса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3824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4091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527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Произведено продукции в стоимостном выражении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434026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555071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127,9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586247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105,6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8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Получено выручки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503020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111,3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577834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708869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122,7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1639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cs typeface="Times New Roman" pitchFamily="18" charset="0"/>
                        </a:rPr>
                        <a:t>Чистая  прибыль</a:t>
                      </a:r>
                      <a:endParaRPr lang="ru-RU" sz="12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46102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93580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203,0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128750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137,6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210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err="1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15652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18986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121,3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20553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108,2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357158" y="214290"/>
            <a:ext cx="8286776" cy="215443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«Агрофирма Юбилейная»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Директор Косолапов  Александр Станиславович,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рабочий телефон-8(83447)2-31-02,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сотовый-89272763458,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бухгалтер Козлова Нина Ивановна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рабочий телефон – 8(83447)2-31-02, сотовый-  89271781574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ветеринарный врач -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Яткин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Андрей Николаевич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тел.89271751811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2008 году в с. Петровка Дубенского района введен в эксплуатацию молочный комплекс на 1000 молочных коров,  сметной стоимостью 258438,7 тысяч рублей..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 descr="P1060247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24" y="3357562"/>
            <a:ext cx="3429024" cy="2714644"/>
          </a:xfrm>
        </p:spPr>
      </p:pic>
      <p:pic>
        <p:nvPicPr>
          <p:cNvPr id="7" name="Picture 2" descr="Рисунок1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72066" y="3357562"/>
            <a:ext cx="3357554" cy="2786058"/>
          </a:xfrm>
        </p:spPr>
      </p:pic>
      <p:sp>
        <p:nvSpPr>
          <p:cNvPr id="6" name="Прямоугольник 5"/>
          <p:cNvSpPr/>
          <p:nvPr/>
        </p:nvSpPr>
        <p:spPr>
          <a:xfrm>
            <a:off x="357158" y="2714620"/>
            <a:ext cx="8143932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«Агрофирма Юбилейная»  реализует для  ЛПХ молодняк  КРС, молочную продукцию, корма – сено, сенаж, силос,  плющенную кукурузу, кормовые добавки.  Молодняк овец , баранина.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00034" y="357166"/>
            <a:ext cx="7929618" cy="5847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производственно-экономические  показатели за последние 3 года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ООО «Агрофирма Юбилейная»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1285860"/>
          <a:ext cx="7643867" cy="4918349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299374"/>
                <a:gridCol w="732903"/>
                <a:gridCol w="631727"/>
                <a:gridCol w="1010758"/>
                <a:gridCol w="568553"/>
                <a:gridCol w="947586"/>
                <a:gridCol w="520788"/>
                <a:gridCol w="932178"/>
              </a:tblGrid>
              <a:tr h="594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2013г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 роста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2014 г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2015 г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14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 молока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3715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4319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4739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56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Надой на 1 корову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кг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4174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4853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116,3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5324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109,7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329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мяса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193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133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161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Поголовье КРС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2267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2267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2267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15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В т.ч. коров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33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Продано молока 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3621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4568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5131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137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Товарность молока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105,8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108,3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15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Продано мяса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193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134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4326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Произведено продукции в стоимостном выражении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87769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90118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96265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106,8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85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Получено выручки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82295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114470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139,1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122773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107,3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239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Чистая  прибыль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1560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1013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665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  <a:tr h="309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10514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12458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118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11915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411" marR="50411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7290" y="285728"/>
            <a:ext cx="7429552" cy="20928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«Петровское»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Директор </a:t>
            </a:r>
            <a:r>
              <a:rPr lang="ru-RU" sz="14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Чаткин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Виталий Викторович,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рабочий телефон-8(83447)2-48-32,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сотовый-89271781373,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бухгалтер Кураев Николай Ильич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рабочий телефон – 8(83447)2-48-32, сотовый-89277468464,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 агроном </a:t>
            </a:r>
            <a:r>
              <a:rPr lang="ru-RU" sz="14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Седойкин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Михаил Иванович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тел.89271734126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Главный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инженер-механик  Карасев Сергей Владимирович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тел.89279733141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3438" y="2857496"/>
            <a:ext cx="4286280" cy="116955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«Петровское»  - многофункциональное хозяйство, предоставляет услуги  по посеву и  уборке зерновых культур,  продаже семян зерновых и зернобобовых культур и многолетних трав.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8306" name="Picture 2" descr="http://ruwest.ru/upload/iblock/fee/feebb5c4077cffe66ef74da78b75b2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714620"/>
            <a:ext cx="3429024" cy="25730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8308" name="Picture 4" descr="http://yola-agro.ru/upload/iblock/72d/72d99623c1f19f2f5a750576bd20409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4500570"/>
            <a:ext cx="3357554" cy="20975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8310" name="Picture 6" descr="http://163gorod.ru/sites/116kzn.ru/files/styles/news-img-full/public/2015/11/Obem-valovoy-produkcii-selsk.jpg?itok=FJrOLns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872636"/>
            <a:ext cx="3286116" cy="19853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0" y="142852"/>
            <a:ext cx="8786842" cy="5847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производственно-экономические  показатели за последние 3 года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ООО «Петровское»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14282" y="857232"/>
          <a:ext cx="8358247" cy="5888736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1906268"/>
                <a:gridCol w="831778"/>
                <a:gridCol w="648485"/>
                <a:gridCol w="1224916"/>
                <a:gridCol w="648485"/>
                <a:gridCol w="1263601"/>
                <a:gridCol w="681853"/>
                <a:gridCol w="1152861"/>
              </a:tblGrid>
              <a:tr h="6309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2013г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2014 г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2015 г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роста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</a:tr>
              <a:tr h="210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зерна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3217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226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4727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146,9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8384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177,4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8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Урожайность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30,5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248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166,7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0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сена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179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75,0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187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сенажа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4400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52,0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7369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167,5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15000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204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силоса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3000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243,8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9000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18200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 молока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526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532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91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Надой на 1 корову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кг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3610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82,8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3744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103,7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4577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111,1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91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Производство мяса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48,9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52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Поголовье КРС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468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40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В т.ч. коров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8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Поголовье свиней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гол.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531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546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661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756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Продано молока 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100,9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122,2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91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Товарность молока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342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46,3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40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Продано мяса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42675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71851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168,4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114229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158,9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27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Произведено продукции в стоимостном выражении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61619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144,6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42929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69,7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68298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159,1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8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Получено выручки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605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380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62,8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197,4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639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Чистая  прибыль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10442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12267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10580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0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9" marR="381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526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532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187743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«Альянс»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Производственная деятельность ООО «Альянс» основывается на производстве продукции растениеводства.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Вся посевная площадь составляет 785 гектаров, из них под зерновыми культурами – 685 га, и 100 га кормовых культур.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Директор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Седашкин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Геннадий Матвеевич,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рабочий телефон-8(83447)2-17-79,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сотовый-8927182211.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2714620"/>
            <a:ext cx="81439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производственно-экономические  показатели за последние 3 года по ООО «Альянс»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85720" y="3071810"/>
          <a:ext cx="8572558" cy="3720592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861155"/>
                <a:gridCol w="807050"/>
                <a:gridCol w="894873"/>
                <a:gridCol w="1030459"/>
                <a:gridCol w="886737"/>
                <a:gridCol w="1039498"/>
                <a:gridCol w="896682"/>
                <a:gridCol w="115610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Ед.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2013г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роста 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2014 г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роста 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2015 г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Темп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роста к 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предыдущ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году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зерна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908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242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703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77,4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739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57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Урожайность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ц/га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77,4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104,8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Производство сена 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399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612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153,4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90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Произведено продукции в стоимостном выражении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6895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199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6441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7695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Получено выручки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4452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88,9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4226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4399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104,1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387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Чистая  прибыль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1134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168,0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6440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6583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6600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1785926"/>
            <a:ext cx="9144000" cy="7386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Хозяйство специализируется на заготовке  и продаже кормов для населения и крупных ЛПХ, в основном сено, с доставкой  до места,  продажей зерна как фуражного, так и продовольственного,  также продаже семенного материала зерновых и многолетних трав.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57158" y="285728"/>
            <a:ext cx="8143900" cy="58477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Индивидуальные предприниматели-главы крестьянских (фермерских) хозяйств: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14282" y="1500174"/>
            <a:ext cx="8358246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Саушкина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Надежда  Афанасьевна-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тел.89272747569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занимается производством молока и зерновых культур,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село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Чиндяново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 Хохлова Татьяна Николаевна-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тел.89271736253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 молока, адрес село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Поводимово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  Заева Галина Николаевна-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тел.89179995119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молока, откормом молодняка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крупногорогатого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скота, выращиванием зерновых культур, адрес село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Чеберчино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Борисова Елена Викторовна-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тел.89375155518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мяса, адрес село Кочкурово;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Афанасьев Александр Алексеевич-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тел.89279709137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молока, откормом молодняка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крупногорогатого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скота, выращиванием зерновых культур, адрес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Ливадка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Тюгаев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Николай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Николаевич- тел.2-65-75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 производством молока и откормом молодняка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крупногорогатого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скота, адрес 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Енгалычево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Тюкин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Александр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Григорьевич- тел.89271801378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 откормом овец, адрес с. Дубенки;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  Чугунов Михаил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Леонтьевич- тел.89276404482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молока, откормом молодняка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крупно-рогатого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скота, выращиванием зерновых культур, адрес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Кабаево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 startAt="9"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Чичайкина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Елизавета Ивановна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тел.2-19-14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имеет  убойный пункт по адресу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Поводимово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 startAt="9"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Исламкин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Сергей Борисович 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тел.89876820252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молока, откормом молодняка крупного рогатого  скота, адрес поселок Красные Луга;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0" name="Picture 2" descr="F:\IMG_25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928670"/>
            <a:ext cx="3000364" cy="16668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14282" y="857232"/>
            <a:ext cx="864399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 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Бикушев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Дамир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Фяритович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тел.89530323081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меда, адрес 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Ломаты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    Мусин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Раиль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Ряхимович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тел.89272941822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овцеводством, адрес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Ломаты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 Афанасьева Татьяна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Сергеевна- тел.89271821661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молока, откормом молодняка    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крупно-рогатого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скота, выращиванием зерновых культур, адрес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Ливадка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   Лизунов Игорь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Евгеньевич- тел.89197839342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занимается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производством молока, откормом молодняка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крупно-рогатого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скота, выращиванием зерновых культур, адрес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Ардатово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15    Арапов Василий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Иванович- тел.3-31-02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строит убойный  пункт;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16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Адмайкин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Виктор Иванович-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тел.89271728435,занимается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выращиванием зерновых  культур и многолетних трав;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17 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Теплищев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Артем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Юрьевич- тел.89279757757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 производством меда, адрес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Ливадка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18 Борисов Дмитрий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Михайлович- тел.89271767291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производством молока , мяса и выращиванием зерновых культур;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Афонькин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Виктор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Николаевич- тел.89271749281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 выращиванием зерновых культур и картофеля;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  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Грузнова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Ольга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Георгиевна- тел.89271957041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занимается  производством  мясо свиней.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Aft>
                <a:spcPts val="60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21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Кудашкин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Андрей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Вениаминович- тел.89271763676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занимается выращиванием зерновых культур,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производством мяса баранины.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День сх-ва 2015 год. 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4786323"/>
            <a:ext cx="3798347" cy="1857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857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районе лечением и профилактикой от болезней животных занимается государственное бюджетное учреждение «Дубенская ветеринарная станция по борьбе с болезнями животных»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282" y="571480"/>
          <a:ext cx="8501121" cy="6035040"/>
        </p:xfrm>
        <a:graphic>
          <a:graphicData uri="http://schemas.openxmlformats.org/drawingml/2006/table">
            <a:tbl>
              <a:tblPr/>
              <a:tblGrid>
                <a:gridCol w="353969"/>
                <a:gridCol w="1666789"/>
                <a:gridCol w="1881396"/>
                <a:gridCol w="2578209"/>
                <a:gridCol w="905857"/>
                <a:gridCol w="1114901"/>
              </a:tblGrid>
              <a:tr h="3058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№п.п.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Наименование структурного подразделения, адрес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Наименование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должности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Ф.И.О.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Номер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рабочего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телефона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Номер сотового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телефона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30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ГБУ «Дубенская станция по борьбе с болезнями животных»,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с. Дубенки,2-ой микрорайон,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 дом 76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1.Главный ветеринарный врач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2.Главный ветеринарный врач эпизоотического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отряда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3.Ветврач-терапевт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4.Ветврач-эпизиотолог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5.Ветврач-эпизиотолог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6.Ветврач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</a:rPr>
                        <a:t>ветсан-эксперт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1.Касимкин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 Алексей  Александрович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2.Ширяева  Елена Васильевна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3.Сайгачев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 Иван Алексеевич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4.Арапова  Елена Петровна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5.Вечканов Павел Николаевич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6.Малкина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 Венера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</a:rPr>
                        <a:t>Ермолаевна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2-12-72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2-12-72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2-13-71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2-12-72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2-12-72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2-12-72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89271901113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89271803482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89271758925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89375137863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89375168835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89271950345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1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Чеберчинская участковая ветлечебница,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с. Чеберчино, ул.Большая, 37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1.Главный ветеринарный врач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2.Ветврач-эпизиотолог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1.Нуякшев Сергей Михайлович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2Лаврентьева Лидия </a:t>
                      </a: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Васильевна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2-57-39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2-57-39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89279719307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89271822576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1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Кабаевская участковая ветлечебница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 с. Кабаево, ул.Новосибирская, дом 21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1.Главный ветеринарный врач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2.Врач-эпизиотолог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</a:rPr>
                        <a:t>1.Салаева Надежда Николаевна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2.Еремкина Валентина Николаевна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2-63-08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2-63-08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89376733561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89279723940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7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Поводимовский ветучасток,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с. Поводимово, ул.Новая, дом 16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1.Заведующий ветучастком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1.Василькина Валентина Николаевна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89876911455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7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Ардатовский ветучасток,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с. Ардатово, ул.Колхозная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1.Заведующий ветучастком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1.Юртаева Раиса Петровна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89179905011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7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Кочкуровский ветпункт,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с. Кочкурово, ул.Ленина, дом 26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1.Заведующий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ветпунктом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1.Самаркин Михаил Николаевич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89271704057</a:t>
                      </a:r>
                    </a:p>
                  </a:txBody>
                  <a:tcPr marL="33867" marR="338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1"/>
          <p:cNvSpPr>
            <a:spLocks noChangeArrowheads="1"/>
          </p:cNvSpPr>
          <p:nvPr/>
        </p:nvSpPr>
        <p:spPr bwMode="auto">
          <a:xfrm>
            <a:off x="1214414" y="214290"/>
            <a:ext cx="6638227" cy="36933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Техники по искусственному  осеменению  Дубенского  района</a:t>
            </a:r>
            <a:endPara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348" y="785794"/>
          <a:ext cx="7715304" cy="256032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23899"/>
                <a:gridCol w="2468013"/>
                <a:gridCol w="2186064"/>
                <a:gridCol w="2237328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№ п.п.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Наименование предприятия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Ф.И.О.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Номер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сотового </a:t>
                      </a:r>
                      <a:r>
                        <a:rPr lang="ru-RU" sz="1400" dirty="0"/>
                        <a:t>телефона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1.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ООО «Агрофирма Юбилейная»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Еряшева Валентина Павловна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89297484025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19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ООО «Моргинское»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Вишнякова Лидия Михайловна                                                                                                        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89520741941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3.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ООО «Моргинское»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Юртаев Василий Иванович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89179925158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4.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ООО «Моргинское»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Грызунова Вера Николаевна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89375153994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5.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Поводимовский ветучасток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Канатов Иван Степанович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89279728919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4098" name="Picture 2" descr="F:\Изображение 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000504"/>
            <a:ext cx="3286148" cy="2312975"/>
          </a:xfrm>
          <a:prstGeom prst="rect">
            <a:avLst/>
          </a:prstGeom>
          <a:noFill/>
        </p:spPr>
      </p:pic>
      <p:pic>
        <p:nvPicPr>
          <p:cNvPr id="4099" name="Picture 3" descr="F:\IMG_5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4000504"/>
            <a:ext cx="3368195" cy="2388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14348" y="500042"/>
            <a:ext cx="7858148" cy="206210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Услуги населению по забою скота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В Дубенском районе  по адресу: село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Поводимово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 ул.  Советская , дом 18 -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расположен пункт  по забою крупнорогатого скота.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Цена  забоя одной головы КРС-1200 рублей. Предоставляются услуги по доставке  в убойный пункт КРС  специализированной машиной.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Руководитель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Чичайкина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Елизавета Ивановна,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Чичайкин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Александр Петрович  - тел. 89271817106, 8 (83447) 2-19-14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:\Изображение 3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786058"/>
            <a:ext cx="7286676" cy="36702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1500166" y="285728"/>
            <a:ext cx="6067367" cy="33855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Сельские поселения Дубенского муниципального района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57158" y="1000108"/>
          <a:ext cx="8286807" cy="478634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428628"/>
                <a:gridCol w="2357454"/>
                <a:gridCol w="2800180"/>
                <a:gridCol w="1294552"/>
                <a:gridCol w="1405993"/>
              </a:tblGrid>
              <a:tr h="6627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№ п.п.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 поселений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Ф.И.О.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Мобильный телефон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Рабочий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Телефон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Ардатовское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Еряшева Алена Владимировна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89279704140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2-42-81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Березовское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Кочеткова Валентина Алексеевна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89271840978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2-43-81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Дубенское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Паркаев Владимир Павлович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89271943029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2-13-38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Енгалычевское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Тюгаев Александр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89271804569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2-65-18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Кабаевское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Орлова Марина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89375170463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2-63-38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Кайбичевское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Гребенцова Елизавета Михайловна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89271703362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2-54-16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Кочкуровское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Слушкина Людмила Ивановна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89876821659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2-41-64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Красинское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Киндина Таисия Борисовна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89271702834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2-66-23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Ломатское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Кисилева Лариса Вячеславовна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2-31-33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Моргинское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Фролов Сергей Дмитриевич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89271886282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2-56-97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Николаевское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Пономарева Людмила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89271923941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2-64-36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Петровское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Ноянова Елена Владимировна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89271802218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2-48-20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Поводимовское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Гарькин Александр Дмитриевич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89278003790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2-47-16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629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Пуркаевское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Радаева Татьяна Викторовна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89279745548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2-75-04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209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Чеберчинское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Биушкин Сергей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89179956781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2-58-37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  <a:tr h="2209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Чиндяновское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Салаева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Елена Николаевна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89271920364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2-55-22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625" marR="47625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1"/>
          <p:cNvSpPr>
            <a:spLocks noChangeArrowheads="1"/>
          </p:cNvSpPr>
          <p:nvPr/>
        </p:nvSpPr>
        <p:spPr bwMode="auto">
          <a:xfrm>
            <a:off x="500034" y="214290"/>
            <a:ext cx="8215370" cy="73866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районе  имеются всего 5930  личных подсобных хозяйств, из них-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62 крупных личных подсобных хозяйств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которые занимаются выращиванием  различных сельскохозяйственных животных, зерновых культур, многолетних трав  и их  реализацией: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7158" y="1142984"/>
          <a:ext cx="8286809" cy="5249488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58472"/>
                <a:gridCol w="1825296"/>
                <a:gridCol w="2674152"/>
                <a:gridCol w="327368"/>
                <a:gridCol w="1298141"/>
                <a:gridCol w="1703380"/>
              </a:tblGrid>
              <a:tr h="11178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№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п.п</a:t>
                      </a:r>
                      <a:r>
                        <a:rPr lang="ru-RU" sz="1400" b="1" dirty="0"/>
                        <a:t>.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/>
                        <a:t>Ф.И.О.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Домашний адрес, № телефона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Виды  </a:t>
                      </a:r>
                      <a:r>
                        <a:rPr lang="ru-RU" sz="1400" b="1" dirty="0" smtClean="0"/>
                        <a:t>выращивания </a:t>
                      </a:r>
                      <a:endParaRPr lang="ru-RU" sz="1400" b="1" dirty="0"/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с/</a:t>
                      </a:r>
                      <a:r>
                        <a:rPr lang="ru-RU" sz="1400" b="1" dirty="0" err="1" smtClean="0"/>
                        <a:t>х</a:t>
                      </a:r>
                      <a:r>
                        <a:rPr lang="ru-RU" sz="1400" b="1" dirty="0" smtClean="0"/>
                        <a:t> </a:t>
                      </a:r>
                      <a:r>
                        <a:rPr lang="ru-RU" sz="1400" b="1" dirty="0"/>
                        <a:t>животных  и другая </a:t>
                      </a:r>
                      <a:r>
                        <a:rPr lang="ru-RU" sz="1400" b="1" dirty="0" err="1"/>
                        <a:t>деятель-ность</a:t>
                      </a:r>
                      <a:r>
                        <a:rPr lang="ru-RU" sz="1400" b="1" dirty="0"/>
                        <a:t> 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Виды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/>
                        <a:t>реализации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продукции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91117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/>
                        <a:t>Моргинское</a:t>
                      </a:r>
                      <a:r>
                        <a:rPr lang="ru-RU" sz="1400" b="1" dirty="0"/>
                        <a:t> сельское поселение-6 крупных личных подсобных  хозяйств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92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1.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Исаев Александр Петрович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РМ, Дубенский район, с. Морга, ул.Пионерская,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дом 22, тел.2-53-53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Молоко, говядина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</a:tr>
              <a:tr h="4192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Фролов Александр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Алексеевич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район,с. Морга, ул.Московская, дом16, тел.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2-53-27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Молоко, говядина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</a:tr>
              <a:tr h="4192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3.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Исламкина Любовь Ивановна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район,с. Морга, ул. Сводная, дом 8, тел.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2-56-58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Молоко, говядина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</a:tr>
              <a:tr h="558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4.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Вишняков Иван Борисович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район,с. Морга, ул.  Красноармейская, дом 8, тел.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2-56-58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 Говядина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</a:tr>
              <a:tr h="4192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5.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Басынина Светлана Алексеевна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район,с. Морга, ул. Октябрьская, дом 60, тел.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2-53-55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 Говядина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</a:tr>
              <a:tr h="4192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6.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Чинаев Николай Михайлович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район,с. Морга, ул. Московская, дом 22, тел.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2-53-27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 Молоко,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говядина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52401" marR="52401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285728"/>
          <a:ext cx="8286808" cy="597408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1136"/>
                <a:gridCol w="1615225"/>
                <a:gridCol w="317405"/>
                <a:gridCol w="3001521"/>
                <a:gridCol w="1298140"/>
                <a:gridCol w="1703381"/>
              </a:tblGrid>
              <a:tr h="102212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Ломатское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поселение-2 крупных  личных подсобных 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88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Узбяков Рашид Кетдюсович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район,с. Ломаты, ул. Семипалаты, дом 4-а, тел.-нет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КРС,овцы, птицы, гуси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Молоко, говядина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Яйца, молодняк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овец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Кочетков Николай Алексеевич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район,с. Ломаты, ул. Ленина, дом 51, тел.-2-51-35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КРС,птицы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Молоко, говядина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яйца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149059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733550" algn="l"/>
                        </a:tabLs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Березовское сельское поселение-2 крупных личных подсобных хозяйств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Самаркин Николай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пос.Свиносовхоз, ул.Садовая, дом 7, кв.2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Молоко, говядина, свинина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194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Еряшева Валентина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Павловна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пос.Свиносовхоз, ул.Лесная, дом 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Молоко, говядина, свинина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204424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Ардатовское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сельское поселение- 7 крупных личных подсобных хозяйств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Юртаев Василий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с.Ардатово, ул.Молодежная, дом 10, тел.2-45-00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Молоко, говядина, свинина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4088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Маскаев Михаил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с.Ардатово, ул.Молодежная, дом 24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 овцы, 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Молоко, говядина,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Баранина, свинина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Катаев Юрий Геннадьевич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с.Ардатово, ул.Колхозная, дом 107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Молоко, говядина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Исаев Андрей Викторович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с.Ардатово, ул.50-лет Победы, дом 29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Молоко, говядина, свинина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Рузавин Сергей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с.Ардатово, ул.Пролетарская, дом 28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КРС,свиньи,птицы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Говядина, свинина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06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Зинкин Геннадий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с.Ардатово, ул.Пролетарская, дом35, №89272741451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КРС,свиньи,птицы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Говядина, свинина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  <a:tr h="3247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Еряшев Юрий Михайлович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</a:t>
                      </a: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с.Ардатово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ул.Советская, дом38, кв.2№89279704140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8330" marR="38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Говядина, свинина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330" marR="3833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720" y="357166"/>
          <a:ext cx="8215369" cy="625535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7190"/>
                <a:gridCol w="1906886"/>
                <a:gridCol w="2975647"/>
                <a:gridCol w="1286950"/>
                <a:gridCol w="1688696"/>
              </a:tblGrid>
              <a:tr h="193217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Поводимовское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поселение-7 крупных личных подсобных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Хохлова Татьяна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Поводимово, ул.Рабочая, дом 89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молока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370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Святкина Людмила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Поводимово, ул. Новая, дом 2, телефон №2-74-42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 говядины, 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370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Пиянзин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Семен Николаевич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Поводимово, ул. Садовая, дом 21, телефон №2-17-41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сена, зерна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370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Фролов Александр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Поводимово, ул. Садовая, дом 40, телефон №2-15-99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Растениеводство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сена, зерна, картофеля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494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Вантякшев Николай Михайлович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 д. Антоновка, ул. Новая, дом 1, телефон №2-49-58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овцы,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 говядины, свинины, баранины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370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Грузнова Валентина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 п. Залесье, ул. Луговая, дом 1, телефон №2-47-57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молока, говядины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494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Новикова Раиса Михайловна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Поводимово, ул. Советская, дом  88, телефон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№2-46-04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 молока,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161014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Николаевское сельское  поселение- 2 крупных личных подсобных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4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Бакураев  Расим Абдулкадирович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Николаевка, ул.Большая, дом 351, тел.88344726205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КРС,свиньи, овцы, птицы, утки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говядины, свинины, баранины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  <a:tr h="3709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Коротков Николай Владимирович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Николаевка, ул.Большая, дом 277, тел.89271777485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Овцы,крс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Продажа молодняка овец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372" marR="46372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285728"/>
          <a:ext cx="8501122" cy="640080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70326"/>
                <a:gridCol w="1872503"/>
                <a:gridCol w="3079147"/>
                <a:gridCol w="1331714"/>
                <a:gridCol w="1747432"/>
              </a:tblGrid>
              <a:tr h="185730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Красинское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 сельское поселение-4 личных подсобных 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27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Баннов Александр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Красино, ул. Центральная, дом 194, тел. 89271866996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свиней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молока, говядины, 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33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Масягин Александр Петрович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Ливадка, ул.Большая, дом 13, тел.89271742309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молока, говядины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445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Жалнин Александр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Красино, ул.Ленина, дом 35, тел.2-66-14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молока, говядины, 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3772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Абрамова  Марина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Красино, ул.Молодежная, дом 16, тел.88344726205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150905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Енгалычевское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поселение- 6 личных подсобных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Киржайкин Николай Петрович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 РМ, Дубенский район, с. Енгалычево, ул.Гаранина, дом 45, тел.88344726535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КРС,овцы, многолетние  травы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сена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33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Варламов  Николай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Енгалычево, ул.Новая, дом 19, тел.88344726554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молока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33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Сорокина Елена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Енгалычево, ул.Новая, дом 3, тел.88344726849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33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Седойкин Алексей Михайлович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Енгалычево, ул. Молодежная, дом 11, тел.88344726803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4457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Власов Николай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Енгалычево, ул. Молодежная, дом 8, тел.88344726803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свиньи, зерновые культуры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  <a:tr h="33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Тюгаев Николай Николаевич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Енгалычево, ул.Новая, дом 14, тел.88344726575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говядины, молока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789" marR="41789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20" y="285728"/>
          <a:ext cx="8286807" cy="638556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83309"/>
                <a:gridCol w="1926506"/>
                <a:gridCol w="2831326"/>
                <a:gridCol w="1381134"/>
                <a:gridCol w="1864532"/>
              </a:tblGrid>
              <a:tr h="214314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/>
                        <a:t>Пуркаевское</a:t>
                      </a:r>
                      <a:r>
                        <a:rPr lang="ru-RU" sz="1400" b="1" dirty="0"/>
                        <a:t> сельское поселение-3 личных подсобных </a:t>
                      </a:r>
                      <a:r>
                        <a:rPr lang="ru-RU" sz="1400" b="1" dirty="0" smtClean="0"/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3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1.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Владимиров Виктор Александрович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РМ, Дубенский район, с. </a:t>
                      </a:r>
                      <a:r>
                        <a:rPr lang="ru-RU" sz="1400" dirty="0" err="1"/>
                        <a:t>Пуркаево</a:t>
                      </a:r>
                      <a:r>
                        <a:rPr lang="ru-RU" sz="1400" dirty="0"/>
                        <a:t>, ул. Горького, дом 1, тел.88344726018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КРС, свиньи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молока</a:t>
                      </a:r>
                      <a:r>
                        <a:rPr lang="ru-RU" sz="1400" dirty="0"/>
                        <a:t>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говядины,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свинины, молока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Кильдишов Максим Михайлович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 с. Пуркаево, ул. Горького, дом 85, тел.88344726024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говядины</a:t>
                      </a:r>
                      <a:r>
                        <a:rPr lang="ru-RU" sz="1400" dirty="0"/>
                        <a:t>,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3.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Тябин Павел Григорьевич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 с. Пуркаево, ул. Жадейкина, дом  37, тел.88344726188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КРС, свиньи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говядины</a:t>
                      </a:r>
                      <a:r>
                        <a:rPr lang="ru-RU" sz="1400" dirty="0"/>
                        <a:t>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свинины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105019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/>
                        <a:t>Кочкуровское</a:t>
                      </a:r>
                      <a:r>
                        <a:rPr lang="ru-RU" sz="1400" b="1" dirty="0"/>
                        <a:t> сельское поселение- 5 крупных личных подсобных </a:t>
                      </a:r>
                      <a:r>
                        <a:rPr lang="ru-RU" sz="1400" b="1" dirty="0" smtClean="0"/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38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1.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Кочетков Сергей Михайлович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РМ, Дубенский район, с. Кочкурово, ул.Октябрьская, дом 96, тел.88344727206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КРС, свиньи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говядины</a:t>
                      </a:r>
                      <a:r>
                        <a:rPr lang="ru-RU" sz="1400" dirty="0"/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свинины, поросят на откорм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630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2.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Наумкин Николай Иванович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 с. Кочкурово, ул.Октябрьская, дом 4, тел.89510512140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КРС, свиньи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 молока</a:t>
                      </a:r>
                      <a:r>
                        <a:rPr lang="ru-RU" sz="1400" dirty="0"/>
                        <a:t>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говядины, </a:t>
                      </a:r>
                      <a:r>
                        <a:rPr lang="ru-RU" sz="1400" dirty="0" smtClean="0"/>
                        <a:t> свинины</a:t>
                      </a:r>
                      <a:r>
                        <a:rPr lang="ru-RU" sz="1400" dirty="0"/>
                        <a:t>, поросят на откорм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4200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3.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Максимова Людмила Ивановна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 с. Кочкурово, ул. Ленина, дом 2, тел.88344727215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КРС, свиньи,овцы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 говядины</a:t>
                      </a:r>
                      <a:r>
                        <a:rPr lang="ru-RU" sz="1400" dirty="0"/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свинины, баранины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525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4.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Кочетков Александр Иванович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 с. Кочкурово, ул.Октябрьская, дом 68, тел.89344727256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КРС, свиньи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говядины</a:t>
                      </a:r>
                      <a:r>
                        <a:rPr lang="ru-RU" sz="1400" dirty="0"/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свинины, поросят на откорм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  <a:tr h="630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5.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Костригина Мария Николаевна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РМ, Дубенский район, с. Кочкурово, ул.Октябрьская, дом  71, тел.89344727258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/>
                        <a:t>КРС, свиньи,ов-цы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/>
                        <a:t>Продажа говядины</a:t>
                      </a:r>
                      <a:r>
                        <a:rPr lang="ru-RU" sz="1400" dirty="0"/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/>
                        <a:t>свинины, поросят на откорм, молодняк овец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39382" marR="39382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7" y="571480"/>
          <a:ext cx="8286808" cy="437733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51138"/>
                <a:gridCol w="1932628"/>
                <a:gridCol w="3001521"/>
                <a:gridCol w="1298140"/>
                <a:gridCol w="1703381"/>
              </a:tblGrid>
              <a:tr h="159436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Петровское сельское поселение-7 крупных личных подсобных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5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Пиянзин Сергей Семенович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ул.Ворошилова, дом 220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свинины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  <a:tr h="6247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Арапов Владимир Алексеевич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ул.Ворошилова, дом 194, тел.88344724839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  <a:tr h="4685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Денисов Константин Дмитриевич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 Кирова, дом 19, тел.88344724839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свинины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  <a:tr h="6247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Мальков Александр Иванович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  Ленина, дом 10, 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  <a:tr h="6247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Ратников Николай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  Ленина, дом 32,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Тел.88344724824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  <a:tr h="6247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Ноянов Николай Егорович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ул.Ворошилова, дом 180, тел.88344724821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  <a:tr h="4685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Покшкин  Иван Васильевич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Петровка, ул. Кирова, дом 14, тел.88344724819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свинины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8568" marR="58568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2" y="428604"/>
          <a:ext cx="7858179" cy="512064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34756"/>
                <a:gridCol w="1730883"/>
                <a:gridCol w="2846269"/>
                <a:gridCol w="1230996"/>
                <a:gridCol w="1615275"/>
              </a:tblGrid>
              <a:tr h="176696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Чиндяновское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поселение-3 крупных личных подсобных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Акайкин Юрий Михайлович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Чиндяново, ул.Советская. дом 56. тел.88344725944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Миронов Алексей Викторович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Чиндяново, ул. Пролетарская. дом 9, тел.88344725944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Куданкин Геннадий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Чиндяново, ул. Пролетарская. дом 9, тел.88344725944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многолет-ние травы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говядины, сена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</a:tr>
              <a:tr h="176696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Кабаевское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поселение-3 крупных личных подсобных хозяйств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Бояркин Виктор Юрьевич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Кабаево, ул.Центральная, дом 54, тел.88344726710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свинины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</a:tr>
              <a:tr h="706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Нуйкина Любовь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Турдаково, ул.Куйбышева, дом 30, тел.88344724460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свинины,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</a:tr>
              <a:tr h="706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Буцкова Александра Никифоровна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Турдаково, ул.Куйбышева, дом 56, тел.88344724463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Продажа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говядины,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свинины,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молока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</a:tr>
              <a:tr h="176696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61" marR="6626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03052" y="564985"/>
          <a:ext cx="8072494" cy="469793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46613"/>
                <a:gridCol w="1778090"/>
                <a:gridCol w="2923895"/>
                <a:gridCol w="1264568"/>
                <a:gridCol w="1659328"/>
              </a:tblGrid>
              <a:tr h="140666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Чеберчинское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поселение-5 крупных  личных подсобных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774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Стрижкина Елена Алексеевна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Чеберчино, ул.Манина, дом 14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свиньи, кролики, куры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крольчатины, яиц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</a:tr>
              <a:tr h="53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Клеянкин Виктор Михайлович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Чеберчино, ул.Советская, д.20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</a:tr>
              <a:tr h="53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Чекурова Нина Семеновна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Чеберчино, ул.Набережная, дом 75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</a:tr>
              <a:tr h="935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Барашихин Петр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Чеберчино, ул. Большая, дом 13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свиньи, овцы, кролики, куры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Свинины, молока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крольчатины, яиц, молодняка овец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</a:tr>
              <a:tr h="5348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Козлов Петр Николаевич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Чеберчино, ул.Советская, дом 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КРС, свиньи, утки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Продажа говядины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свинины,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утятины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</a:tr>
              <a:tr h="178270"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latin typeface="Times New Roman" pitchFamily="18" charset="0"/>
                          <a:cs typeface="Times New Roman" pitchFamily="18" charset="0"/>
                        </a:rPr>
                        <a:t>Дубенское</a:t>
                      </a: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 сельское поселение-1 крупное личное подсобное </a:t>
                      </a: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хозяйство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72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Маскаев Михаил Андреевич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РМ, Дубенский район, с. Дубенки, ул. Бровцева, дом 105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Свиньи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Свинина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0138" marR="50138" marT="0" marB="0"/>
                </a:tc>
              </a:tr>
            </a:tbl>
          </a:graphicData>
        </a:graphic>
      </p:graphicFrame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Rectangle 1"/>
          <p:cNvSpPr>
            <a:spLocks noChangeArrowheads="1"/>
          </p:cNvSpPr>
          <p:nvPr/>
        </p:nvSpPr>
        <p:spPr bwMode="auto">
          <a:xfrm>
            <a:off x="1643042" y="285728"/>
            <a:ext cx="5769336" cy="33855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Предприниматели, занимающиеся закупкой  КРС и свиней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857232"/>
          <a:ext cx="7929618" cy="557063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28938"/>
                <a:gridCol w="3457279"/>
                <a:gridCol w="2305743"/>
                <a:gridCol w="1637658"/>
              </a:tblGrid>
              <a:tr h="4499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№ п.п.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Ф.И.О. предпринимателя-закупщика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 pitchFamily="18" charset="0"/>
                          <a:cs typeface="Times New Roman" pitchFamily="18" charset="0"/>
                        </a:rPr>
                        <a:t>Домашний адрес</a:t>
                      </a:r>
                      <a:endParaRPr lang="ru-RU" sz="14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Номер контактного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телефона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Чичайкин Александр Петрович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Дубенский район, с. Поводимово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89271817106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Юсупов Юнир Рафаелович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89271918240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Ахметов Ренат Шамильевич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89271918240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Илькаева Надия Исхандровна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89375124301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Батретдинов Ренат Исхакович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89271946833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Шамшутринов Юнир Шамильевич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89271790138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ИП Насыбулов Р.К.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89271946833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ИП-КФХ Кондрашкин В.И.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Атяшевский район, с. Батушево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89271755880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Бахретдинов Рамиль исхакович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89271716001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2999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Алимов Рамиль Шамильевич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Лямбирский район, с. Аксеново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89271779622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4499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Чиркова Гульнара Растяповна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Ульяновская область, Ульяновский район, г.Барыш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89021284182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  <a:tr h="1640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Смирнова Ольга Николаевна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Ульяновская область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89022459634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6249" marR="56249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1"/>
          <p:cNvSpPr>
            <a:spLocks noChangeArrowheads="1"/>
          </p:cNvSpPr>
          <p:nvPr/>
        </p:nvSpPr>
        <p:spPr bwMode="auto">
          <a:xfrm>
            <a:off x="214282" y="214290"/>
            <a:ext cx="8429652" cy="95410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Аграрная  наука района  представлена  ГБ ПОУ РМ « Дубенский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аграрный  техникум».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Готовит специалистов  разных направлений: механиков сельского хозяйства, сварщиков, водителей, хозяек  усадьбы.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директор Спиридонов Эдуард Андреевич- №89297453707.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 РМ, Дубенский район,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Дубенки,ул.Бровцева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дом 139.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2578" name="Rectangle 2"/>
          <p:cNvSpPr>
            <a:spLocks noChangeArrowheads="1"/>
          </p:cNvSpPr>
          <p:nvPr/>
        </p:nvSpPr>
        <p:spPr bwMode="auto">
          <a:xfrm>
            <a:off x="214282" y="1357298"/>
            <a:ext cx="8429684" cy="18158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Промышленность  Дубенского  муниципального  района  представлена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ООО « Магма-Керамик»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.Это молодое современное предприятие. Использование высокотехнологического оборудования позволяет  предприятию выпускать самый широкий спектр  керамических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изделий-это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тротуарная  и клинкерная плитка   и т.д. Производственная мощность  завода –до 42 млн. шт. условного кирпича в год. За 2015 год  выпуск продукции составил 41842 тыс. условных кирпичей штук на сумму 436, 6 млн. рублей. Реализовано 31446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тыс.усл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кирпичей на сумму 328.4 млн. рублей. Среднемесячная заработная плата составила 27600 рублей. Всего работающих-135 человек.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 РМ, Дубенский район, с. Дубенки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Промзона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285720" y="3429000"/>
            <a:ext cx="8358246" cy="95410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Строительный  комплекс района представлен  строительными организациями: ООО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Стройинвест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К», ООО  СМП «Дубенская», ООО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Сельстрой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и другими ведущими  предприятиями.  Их силами  ведется строительство домов , дорог, производственно-культурных объектов. За 2015 год им выполнено подрядных работ на сумму 319013 тыс.рублей. Средняя месячная заработная плата  20941 рублей.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357158" y="4786322"/>
            <a:ext cx="8286808" cy="123110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Дубенский районный отдел филиала  ФГБУ «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Россельхозцентр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по Республике Мордовия-начальник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Мальгин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Александр Михайлович- №89271843315.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Занимается анализом  качества семян  зерновых культур.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Адрес: РМ, Дубенский район, с. Дубенки,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ул.Бровцева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1"/>
          <p:cNvSpPr>
            <a:spLocks noChangeArrowheads="1"/>
          </p:cNvSpPr>
          <p:nvPr/>
        </p:nvSpPr>
        <p:spPr bwMode="auto">
          <a:xfrm>
            <a:off x="642910" y="785794"/>
            <a:ext cx="7786742" cy="452431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Управление по работе с отраслями АПК и ЛПХ граждан администрации  Дубенского муниципального района Республики Мордовия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Плешаков Сергей Геннадьевич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-заместитель главы - начальник управления  по работе с отраслями АПК и ЛПХ граждан, рабочий телефон  8(83447)2-16-80, сотовый телефон  89271805613.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Аниськина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Вера Яковлевна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заведующий сводно-аналитическим отделом управления по работе с отраслями АПК и ЛПХ граждан, рабочий телефон 8(83447)2-14-32, сотовый телефон 89876991052.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Биушкина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Валентина Ивановна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главный специалист отдела проектов и программ управления по работе с отраслями АПК и ЛПХ граждан, рабочий телефон 8(83447)2-14-32, сотовый телефон 89061626717.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Игушкина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Людмила Алексеевна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главный специалист отдела проектов и программ управления по работе с отраслями АПК и ЛПХ граждан, рабочий телефон 8(83447)2-14-32, сотовый телефон 89271855740.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5038</Words>
  <PresentationFormat>Экран (4:3)</PresentationFormat>
  <Paragraphs>1234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Тема Office</vt:lpstr>
      <vt:lpstr>Поток</vt:lpstr>
      <vt:lpstr>Открытая</vt:lpstr>
      <vt:lpstr>Солнцестояние</vt:lpstr>
      <vt:lpstr>Эркер</vt:lpstr>
      <vt:lpstr>1_Эркер</vt:lpstr>
      <vt:lpstr>Городская</vt:lpstr>
      <vt:lpstr>Начальная</vt:lpstr>
      <vt:lpstr>1_Поток</vt:lpstr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33</cp:revision>
  <dcterms:modified xsi:type="dcterms:W3CDTF">2016-05-18T06:36:34Z</dcterms:modified>
</cp:coreProperties>
</file>