
<file path=[Content_Types].xml><?xml version="1.0" encoding="utf-8"?>
<Types xmlns="http://schemas.openxmlformats.org/package/2006/content-types">
  <Override PartName="/ppt/slideMasters/slideMaster3.xml" ContentType="application/vnd.openxmlformats-officedocument.presentationml.slideMaster+xml"/>
  <Override PartName="/ppt/slides/slide47.xml" ContentType="application/vnd.openxmlformats-officedocument.presentationml.slide+xml"/>
  <Override PartName="/ppt/theme/theme5.xml" ContentType="application/vnd.openxmlformats-officedocument.theme+xml"/>
  <Override PartName="/ppt/slideLayouts/slideLayout57.xml" ContentType="application/vnd.openxmlformats-officedocument.presentationml.slideLayout+xml"/>
  <Override PartName="/ppt/notesSlides/notesSlide2.xml" ContentType="application/vnd.openxmlformats-officedocument.presentationml.notesSlide+xml"/>
  <Override PartName="/ppt/slides/slide36.xml" ContentType="application/vnd.openxmlformats-officedocument.presentationml.slide+xml"/>
  <Override PartName="/ppt/slideLayouts/slideLayout46.xml" ContentType="application/vnd.openxmlformats-officedocument.presentationml.slideLayout+xml"/>
  <Override PartName="/ppt/slideLayouts/slideLayout93.xml" ContentType="application/vnd.openxmlformats-officedocument.presentationml.slideLayout+xml"/>
  <Override PartName="/ppt/slides/slide25.xml" ContentType="application/vnd.openxmlformats-officedocument.presentationml.slid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82.xml" ContentType="application/vnd.openxmlformats-officedocument.presentationml.slideLayout+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charts/chart13.xml" ContentType="application/vnd.openxmlformats-officedocument.drawingml.chart+xml"/>
  <Override PartName="/ppt/tableStyles.xml" ContentType="application/vnd.openxmlformats-officedocument.presentationml.tableStyles+xml"/>
  <Override PartName="/ppt/slideLayouts/slideLayout102.xml" ContentType="application/vnd.openxmlformats-officedocument.presentationml.slideLayout+xml"/>
  <Override PartName="/ppt/slideMasters/slideMaster8.xml" ContentType="application/vnd.openxmlformats-officedocument.presentationml.slideMaster+xml"/>
  <Override PartName="/ppt/charts/chart3.xml" ContentType="application/vnd.openxmlformats-officedocument.drawingml.chart+xml"/>
  <Override PartName="/ppt/diagrams/layout1.xml" ContentType="application/vnd.openxmlformats-officedocument.drawingml.diagramLayout+xml"/>
  <Override PartName="/ppt/diagrams/data2.xml" ContentType="application/vnd.openxmlformats-officedocument.drawingml.diagramData+xml"/>
  <Default Extension="xlsx" ContentType="application/vnd.openxmlformats-officedocument.spreadsheetml.sheet"/>
  <Override PartName="/ppt/slideLayouts/slideLayout87.xml" ContentType="application/vnd.openxmlformats-officedocument.presentationml.slideLayout+xml"/>
  <Override PartName="/ppt/slideLayouts/slideLayout98.xml" ContentType="application/vnd.openxmlformats-officedocument.presentationml.slideLayout+xml"/>
  <Override PartName="/ppt/theme/theme10.xml" ContentType="application/vnd.openxmlformats-officedocument.theme+xml"/>
  <Override PartName="/ppt/diagrams/colors4.xml" ContentType="application/vnd.openxmlformats-officedocument.drawingml.diagramColor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76.xml" ContentType="application/vnd.openxmlformats-officedocument.presentationml.slideLayout+xml"/>
  <Default Extension="png" ContentType="image/png"/>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65.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slideLayouts/slideLayout107.xml" ContentType="application/vnd.openxmlformats-officedocument.presentationml.slideLayout+xml"/>
  <Override PartName="/ppt/diagrams/quickStyle3.xml" ContentType="application/vnd.openxmlformats-officedocument.drawingml.diagramStyle+xml"/>
  <Override PartName="/ppt/charts/chart18.xml" ContentType="application/vnd.openxmlformats-officedocument.drawingml.chart+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72.xml" ContentType="application/vnd.openxmlformats-officedocument.presentationml.slideLayout+xml"/>
  <Override PartName="/ppt/slideLayouts/slideLayout90.xml" ContentType="application/vnd.openxmlformats-officedocument.presentationml.slideLayout+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slideLayouts/slideLayout14.xml" ContentType="application/vnd.openxmlformats-officedocument.presentationml.slideLayout+xml"/>
  <Override PartName="/ppt/slideLayouts/slideLayout32.xml" ContentType="application/vnd.openxmlformats-officedocument.presentationml.slideLayout+xml"/>
  <Override PartName="/ppt/slideLayouts/slideLayout61.xml" ContentType="application/vnd.openxmlformats-officedocument.presentationml.slideLayout+xml"/>
  <Override PartName="/ppt/slideLayouts/slideLayout103.xml" ContentType="application/vnd.openxmlformats-officedocument.presentationml.slideLayout+xml"/>
  <Override PartName="/ppt/charts/chart14.xml" ContentType="application/vnd.openxmlformats-officedocument.drawingml.chart+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Layouts/slideLayout21.xml" ContentType="application/vnd.openxmlformats-officedocument.presentationml.slideLayout+xml"/>
  <Override PartName="/ppt/slideLayouts/slideLayout50.xml" ContentType="application/vnd.openxmlformats-officedocument.presentationml.slideLayout+xml"/>
  <Override PartName="/ppt/slideLayouts/slideLayout110.xml" ContentType="application/vnd.openxmlformats-officedocument.presentationml.slideLayout+xml"/>
  <Override PartName="/ppt/charts/chart8.xml" ContentType="application/vnd.openxmlformats-officedocument.drawingml.chart+xml"/>
  <Override PartName="/ppt/charts/chart21.xml" ContentType="application/vnd.openxmlformats-officedocument.drawingml.chart+xml"/>
  <Override PartName="/ppt/slideMasters/slideMaster9.xml" ContentType="application/vnd.openxmlformats-officedocument.presentationml.slideMaster+xml"/>
  <Override PartName="/ppt/slideLayouts/slideLayout10.xml" ContentType="application/vnd.openxmlformats-officedocument.presentationml.slideLayout+xml"/>
  <Override PartName="/ppt/diagrams/layout2.xml" ContentType="application/vnd.openxmlformats-officedocument.drawingml.diagramLayout+xml"/>
  <Override PartName="/ppt/charts/chart10.xml" ContentType="application/vnd.openxmlformats-officedocument.drawingml.chart+xml"/>
  <Override PartName="/ppt/slideLayouts/slideLayout99.xml" ContentType="application/vnd.openxmlformats-officedocument.presentationml.slideLayout+xml"/>
  <Override PartName="/ppt/charts/chart4.xml" ContentType="application/vnd.openxmlformats-officedocument.drawingml.chart+xml"/>
  <Override PartName="/ppt/diagrams/data3.xml" ContentType="application/vnd.openxmlformats-officedocument.drawingml.diagramData+xml"/>
  <Override PartName="/ppt/diagrams/colors5.xml" ContentType="application/vnd.openxmlformats-officedocument.drawingml.diagramColors+xml"/>
  <Override PartName="/ppt/slideMasters/slideMaster5.xml" ContentType="application/vnd.openxmlformats-officedocument.presentationml.slideMaster+xml"/>
  <Override PartName="/ppt/slides/slide49.xml" ContentType="application/vnd.openxmlformats-officedocument.presentationml.slide+xml"/>
  <Override PartName="/ppt/slideLayouts/slideLayout59.xml" ContentType="application/vnd.openxmlformats-officedocument.presentationml.slideLayout+xml"/>
  <Override PartName="/ppt/theme/theme7.xml" ContentType="application/vnd.openxmlformats-officedocument.theme+xml"/>
  <Override PartName="/ppt/slideLayouts/slideLayout88.xml" ContentType="application/vnd.openxmlformats-officedocument.presentationml.slideLayout+xml"/>
  <Override PartName="/ppt/theme/theme11.xml" ContentType="application/vnd.openxmlformats-officedocument.them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95.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slideLayouts/slideLayout108.xml" ContentType="application/vnd.openxmlformats-officedocument.presentationml.slideLayout+xml"/>
  <Override PartName="/ppt/charts/chart19.xml" ContentType="application/vnd.openxmlformats-officedocument.drawingml.char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slideLayouts/slideLayout91.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Layouts/slideLayout104.xml" ContentType="application/vnd.openxmlformats-officedocument.presentationml.slideLayout+xml"/>
  <Override PartName="/ppt/charts/chart15.xml" ContentType="application/vnd.openxmlformats-officedocument.drawingml.char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charts/chart9.xml" ContentType="application/vnd.openxmlformats-officedocument.drawingml.chart+xml"/>
  <Override PartName="/ppt/charts/chart11.xml" ContentType="application/vnd.openxmlformats-officedocument.drawingml.chart+xml"/>
  <Override PartName="/ppt/slideLayouts/slideLayout100.xml" ContentType="application/vnd.openxmlformats-officedocument.presentationml.slideLayout+xml"/>
  <Override PartName="/ppt/diagrams/layout3.xml" ContentType="application/vnd.openxmlformats-officedocument.drawingml.diagramLayout+xml"/>
  <Override PartName="/ppt/diagrams/data4.xml" ContentType="application/vnd.openxmlformats-officedocument.drawingml.diagramData+xml"/>
  <Override PartName="/ppt/slideMasters/slideMaster6.xml" ContentType="application/vnd.openxmlformats-officedocument.presentationml.slideMaster+xml"/>
  <Override PartName="/ppt/theme/theme8.xml" ContentType="application/vnd.openxmlformats-officedocument.theme+xml"/>
  <Override PartName="/ppt/slideLayouts/slideLayout89.xml" ContentType="application/vnd.openxmlformats-officedocument.presentationml.slideLayout+xml"/>
  <Override PartName="/ppt/charts/chart5.xml" ContentType="application/vnd.openxmlformats-officedocument.drawingml.chart+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charts/chart1.xml" ContentType="application/vnd.openxmlformats-officedocument.drawingml.char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slideLayouts/slideLayout109.xml" ContentType="application/vnd.openxmlformats-officedocument.presentationml.slideLayout+xml"/>
  <Override PartName="/ppt/notesSlides/notesSlide1.xml" ContentType="application/vnd.openxmlformats-officedocument.presentationml.notesSlide+xml"/>
  <Override PartName="/ppt/diagrams/colors2.xml" ContentType="application/vnd.openxmlformats-officedocument.drawingml.diagramColors+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Layouts/slideLayout16.xml" ContentType="application/vnd.openxmlformats-officedocument.presentationml.slideLayout+xml"/>
  <Default Extension="jpeg" ContentType="image/jpeg"/>
  <Override PartName="/ppt/slideLayouts/slideLayout34.xml" ContentType="application/vnd.openxmlformats-officedocument.presentationml.slideLayout+xml"/>
  <Override PartName="/ppt/slideLayouts/slideLayout63.xml" ContentType="application/vnd.openxmlformats-officedocument.presentationml.slideLayout+xml"/>
  <Override PartName="/ppt/slideLayouts/slideLayout81.xml" ContentType="application/vnd.openxmlformats-officedocument.presentationml.slideLayout+xml"/>
  <Override PartName="/ppt/slideLayouts/slideLayout92.xml" ContentType="application/vnd.openxmlformats-officedocument.presentationml.slideLayout+xml"/>
  <Override PartName="/ppt/slideLayouts/slideLayout105.xml" ContentType="application/vnd.openxmlformats-officedocument.presentationml.slideLayout+xml"/>
  <Override PartName="/ppt/diagrams/quickStyle1.xml" ContentType="application/vnd.openxmlformats-officedocument.drawingml.diagramStyle+xml"/>
  <Override PartName="/ppt/charts/chart16.xml" ContentType="application/vnd.openxmlformats-officedocument.drawingml.chart+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slideLayouts/slideLayout101.xml" ContentType="application/vnd.openxmlformats-officedocument.presentationml.slideLayout+xml"/>
  <Override PartName="/ppt/charts/chart12.xml" ContentType="application/vnd.openxmlformats-officedocument.drawingml.chart+xml"/>
  <Override PartName="/ppt/diagrams/layout4.xml" ContentType="application/vnd.openxmlformats-officedocument.drawingml.diagramLayout+xml"/>
  <Override PartName="/ppt/charts/chart6.xml" ContentType="application/vnd.openxmlformats-officedocument.drawingml.chart+xml"/>
  <Override PartName="/ppt/diagrams/data5.xml" ContentType="application/vnd.openxmlformats-officedocument.drawingml.diagramData+xml"/>
  <Override PartName="/ppt/slideMasters/slideMaster7.xml" ContentType="application/vnd.openxmlformats-officedocument.presentationml.slideMaster+xml"/>
  <Override PartName="/ppt/slideMasters/slideMaster10.xml" ContentType="application/vnd.openxmlformats-officedocument.presentationml.slideMaster+xml"/>
  <Override PartName="/ppt/theme/theme9.xml" ContentType="application/vnd.openxmlformats-officedocument.theme+xml"/>
  <Override PartName="/ppt/slides/slide8.xml" ContentType="application/vnd.openxmlformats-officedocument.presentationml.slide+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slideLayouts/slideLayout97.xml" ContentType="application/vnd.openxmlformats-officedocument.presentationml.slideLayout+xml"/>
  <Override PartName="/ppt/charts/chart2.xml" ContentType="application/vnd.openxmlformats-officedocument.drawingml.chart+xml"/>
  <Override PartName="/ppt/diagrams/data1.xml" ContentType="application/vnd.openxmlformats-officedocument.drawingml.diagramData+xml"/>
  <Override PartName="/ppt/diagrams/colors3.xml" ContentType="application/vnd.openxmlformats-officedocument.drawingml.diagramColors+xml"/>
  <Override PartName="/ppt/slides/slide29.xml" ContentType="application/vnd.openxmlformats-officedocument.presentationml.slide+xml"/>
  <Override PartName="/ppt/slideLayouts/slideLayout39.xml" ContentType="application/vnd.openxmlformats-officedocument.presentationml.slideLayout+xml"/>
  <Override PartName="/ppt/slideLayouts/slideLayout86.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diagrams/quickStyle2.xml" ContentType="application/vnd.openxmlformats-officedocument.drawingml.diagramStyle+xml"/>
  <Override PartName="/ppt/slides/slide43.xml" ContentType="application/vnd.openxmlformats-officedocument.presentationml.slide+xml"/>
  <Override PartName="/ppt/theme/theme1.xml" ContentType="application/vnd.openxmlformats-officedocument.theme+xml"/>
  <Override PartName="/ppt/slideLayouts/slideLayout53.xml" ContentType="application/vnd.openxmlformats-officedocument.presentationml.slideLayout+xml"/>
  <Override PartName="/ppt/slideLayouts/slideLayout106.xml" ContentType="application/vnd.openxmlformats-officedocument.presentationml.slideLayout+xml"/>
  <Override PartName="/ppt/charts/chart17.xml" ContentType="application/vnd.openxmlformats-officedocument.drawingml.chart+xml"/>
  <Override PartName="/ppt/slides/slide32.xml" ContentType="application/vnd.openxmlformats-officedocument.presentationml.slide+xml"/>
  <Override PartName="/ppt/slideLayouts/slideLayout42.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diagrams/layout5.xml" ContentType="application/vnd.openxmlformats-officedocument.drawingml.diagramLayout+xml"/>
  <Override PartName="/ppt/charts/chart7.xml" ContentType="application/vnd.openxmlformats-officedocument.drawingml.chart+xml"/>
  <Override PartName="/ppt/charts/chart20.xml" ContentType="application/vnd.openxmlformats-officedocument.drawingml.chart+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slides/slide48.xml" ContentType="application/vnd.openxmlformats-officedocument.presentationml.slide+xml"/>
  <Override PartName="/ppt/slideLayouts/slideLayout58.xml" ContentType="application/vnd.openxmlformats-officedocument.presentationml.slideLayout+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84" r:id="rId3"/>
    <p:sldMasterId id="2147483696" r:id="rId4"/>
    <p:sldMasterId id="2147483708" r:id="rId5"/>
    <p:sldMasterId id="2147483720" r:id="rId6"/>
    <p:sldMasterId id="2147483732" r:id="rId7"/>
    <p:sldMasterId id="2147483756" r:id="rId8"/>
    <p:sldMasterId id="2147483768" r:id="rId9"/>
    <p:sldMasterId id="2147483780" r:id="rId10"/>
  </p:sldMasterIdLst>
  <p:notesMasterIdLst>
    <p:notesMasterId r:id="rId64"/>
  </p:notesMasterIdLst>
  <p:sldIdLst>
    <p:sldId id="256" r:id="rId11"/>
    <p:sldId id="257" r:id="rId12"/>
    <p:sldId id="258" r:id="rId13"/>
    <p:sldId id="289" r:id="rId14"/>
    <p:sldId id="259" r:id="rId15"/>
    <p:sldId id="298" r:id="rId16"/>
    <p:sldId id="287" r:id="rId17"/>
    <p:sldId id="299" r:id="rId18"/>
    <p:sldId id="261" r:id="rId19"/>
    <p:sldId id="262" r:id="rId20"/>
    <p:sldId id="290" r:id="rId21"/>
    <p:sldId id="263" r:id="rId22"/>
    <p:sldId id="264" r:id="rId23"/>
    <p:sldId id="265" r:id="rId24"/>
    <p:sldId id="266" r:id="rId25"/>
    <p:sldId id="267" r:id="rId26"/>
    <p:sldId id="268" r:id="rId27"/>
    <p:sldId id="269" r:id="rId28"/>
    <p:sldId id="270" r:id="rId29"/>
    <p:sldId id="271" r:id="rId30"/>
    <p:sldId id="288" r:id="rId31"/>
    <p:sldId id="300" r:id="rId32"/>
    <p:sldId id="273" r:id="rId33"/>
    <p:sldId id="301" r:id="rId34"/>
    <p:sldId id="277" r:id="rId35"/>
    <p:sldId id="280" r:id="rId36"/>
    <p:sldId id="281" r:id="rId37"/>
    <p:sldId id="294" r:id="rId38"/>
    <p:sldId id="295" r:id="rId39"/>
    <p:sldId id="282" r:id="rId40"/>
    <p:sldId id="283" r:id="rId41"/>
    <p:sldId id="284" r:id="rId42"/>
    <p:sldId id="285" r:id="rId43"/>
    <p:sldId id="286" r:id="rId44"/>
    <p:sldId id="292" r:id="rId45"/>
    <p:sldId id="293" r:id="rId46"/>
    <p:sldId id="302" r:id="rId47"/>
    <p:sldId id="303" r:id="rId48"/>
    <p:sldId id="304" r:id="rId49"/>
    <p:sldId id="305" r:id="rId50"/>
    <p:sldId id="306" r:id="rId51"/>
    <p:sldId id="307" r:id="rId52"/>
    <p:sldId id="308" r:id="rId53"/>
    <p:sldId id="309" r:id="rId54"/>
    <p:sldId id="310" r:id="rId55"/>
    <p:sldId id="312" r:id="rId56"/>
    <p:sldId id="311" r:id="rId57"/>
    <p:sldId id="313" r:id="rId58"/>
    <p:sldId id="314" r:id="rId59"/>
    <p:sldId id="315" r:id="rId60"/>
    <p:sldId id="316" r:id="rId61"/>
    <p:sldId id="317" r:id="rId62"/>
    <p:sldId id="318" r:id="rId6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a:srgbClr val="FEF4BA"/>
  </p:clrMru>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327F97BB-C833-4FB7-BDE5-3F7075034690}" styleName="Стиль из темы 2 - акцент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5758FB7-9AC5-4552-8A53-C91805E547FA}" styleName="Стиль из темы 1 - акцент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FABFCF23-3B69-468F-B69F-88F6DE6A72F2}" styleName="Средний стиль 1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84E427A-3D55-4303-BF80-6455036E1DE7}" styleName="Стиль из темы 1 - акцент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Стиль из темы 1 - акцент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793D81CF-94F2-401A-BA57-92F5A7B2D0C5}" styleName="Средний стиль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ED083AE6-46FA-4A59-8FB0-9F97EB10719F}" styleName="Светлый стиль 3 - акцент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19" autoAdjust="0"/>
    <p:restoredTop sz="92416" autoAdjust="0"/>
  </p:normalViewPr>
  <p:slideViewPr>
    <p:cSldViewPr>
      <p:cViewPr varScale="1">
        <p:scale>
          <a:sx n="68" d="100"/>
          <a:sy n="68" d="100"/>
        </p:scale>
        <p:origin x="-576" y="-108"/>
      </p:cViewPr>
      <p:guideLst>
        <p:guide orient="horz" pos="2160"/>
        <p:guide pos="2880"/>
      </p:guideLst>
    </p:cSldViewPr>
  </p:slideViewPr>
  <p:outlineViewPr>
    <p:cViewPr>
      <p:scale>
        <a:sx n="33" d="100"/>
        <a:sy n="33" d="100"/>
      </p:scale>
      <p:origin x="0" y="2382"/>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slide" Target="slides/slide29.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slide" Target="slides/slide32.xml"/><Relationship Id="rId47" Type="http://schemas.openxmlformats.org/officeDocument/2006/relationships/slide" Target="slides/slide37.xml"/><Relationship Id="rId50" Type="http://schemas.openxmlformats.org/officeDocument/2006/relationships/slide" Target="slides/slide40.xml"/><Relationship Id="rId55" Type="http://schemas.openxmlformats.org/officeDocument/2006/relationships/slide" Target="slides/slide45.xml"/><Relationship Id="rId63" Type="http://schemas.openxmlformats.org/officeDocument/2006/relationships/slide" Target="slides/slide53.xml"/><Relationship Id="rId68" Type="http://schemas.openxmlformats.org/officeDocument/2006/relationships/tableStyles" Target="tableStyle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6.xml"/><Relationship Id="rId29"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slide" Target="slides/slide30.xml"/><Relationship Id="rId45" Type="http://schemas.openxmlformats.org/officeDocument/2006/relationships/slide" Target="slides/slide35.xml"/><Relationship Id="rId53" Type="http://schemas.openxmlformats.org/officeDocument/2006/relationships/slide" Target="slides/slide43.xml"/><Relationship Id="rId58" Type="http://schemas.openxmlformats.org/officeDocument/2006/relationships/slide" Target="slides/slide48.xml"/><Relationship Id="rId66"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slide" Target="slides/slide39.xml"/><Relationship Id="rId57" Type="http://schemas.openxmlformats.org/officeDocument/2006/relationships/slide" Target="slides/slide47.xml"/><Relationship Id="rId61" Type="http://schemas.openxmlformats.org/officeDocument/2006/relationships/slide" Target="slides/slide51.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slide" Target="slides/slide42.xml"/><Relationship Id="rId60" Type="http://schemas.openxmlformats.org/officeDocument/2006/relationships/slide" Target="slides/slide50.xml"/><Relationship Id="rId65"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slide" Target="slides/slide33.xml"/><Relationship Id="rId48" Type="http://schemas.openxmlformats.org/officeDocument/2006/relationships/slide" Target="slides/slide38.xml"/><Relationship Id="rId56" Type="http://schemas.openxmlformats.org/officeDocument/2006/relationships/slide" Target="slides/slide46.xml"/><Relationship Id="rId64" Type="http://schemas.openxmlformats.org/officeDocument/2006/relationships/notesMaster" Target="notesMasters/notesMaster1.xml"/><Relationship Id="rId8" Type="http://schemas.openxmlformats.org/officeDocument/2006/relationships/slideMaster" Target="slideMasters/slideMaster8.xml"/><Relationship Id="rId51" Type="http://schemas.openxmlformats.org/officeDocument/2006/relationships/slide" Target="slides/slide41.xml"/><Relationship Id="rId3" Type="http://schemas.openxmlformats.org/officeDocument/2006/relationships/slideMaster" Target="slideMasters/slideMaster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slide" Target="slides/slide36.xml"/><Relationship Id="rId59" Type="http://schemas.openxmlformats.org/officeDocument/2006/relationships/slide" Target="slides/slide49.xml"/><Relationship Id="rId67" Type="http://schemas.openxmlformats.org/officeDocument/2006/relationships/theme" Target="theme/theme1.xml"/><Relationship Id="rId20" Type="http://schemas.openxmlformats.org/officeDocument/2006/relationships/slide" Target="slides/slide10.xml"/><Relationship Id="rId41" Type="http://schemas.openxmlformats.org/officeDocument/2006/relationships/slide" Target="slides/slide31.xml"/><Relationship Id="rId54" Type="http://schemas.openxmlformats.org/officeDocument/2006/relationships/slide" Target="slides/slide44.xml"/><Relationship Id="rId62" Type="http://schemas.openxmlformats.org/officeDocument/2006/relationships/slide" Target="slides/slide52.xml"/></Relationships>
</file>

<file path=ppt/charts/_rels/chart1.xml.rels><?xml version="1.0" encoding="UTF-8" standalone="yes"?>
<Relationships xmlns="http://schemas.openxmlformats.org/package/2006/relationships"><Relationship Id="rId1" Type="http://schemas.openxmlformats.org/officeDocument/2006/relationships/oleObject" Target="file:///C:\Documents%20and%20Settings\&#1063;&#1077;&#1083;&#1086;&#1074;&#1077;&#1082;\&#1056;&#1072;&#1073;&#1086;&#1095;&#1080;&#1081;%20&#1089;&#1090;&#1086;&#1083;\&#1051;&#1080;&#1089;&#1090;%20Microsoft%20Office%20Excel.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Documents%20and%20Settings\&#1063;&#1077;&#1083;&#1086;&#1074;&#1077;&#1082;\&#1056;&#1072;&#1073;&#1086;&#1095;&#1080;&#1081;%20&#1089;&#1090;&#1086;&#1083;\&#1051;&#1080;&#1089;&#1090;%20Microsoft%20Office%20Excel.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Documents%20and%20Settings\&#1063;&#1077;&#1083;&#1086;&#1074;&#1077;&#1082;\&#1056;&#1072;&#1073;&#1086;&#1095;&#1080;&#1081;%20&#1089;&#1090;&#1086;&#1083;\&#1051;&#1080;&#1089;&#1090;%20Microsoft%20Office%20Excel.xlsx" TargetMode="External"/></Relationships>
</file>

<file path=ppt/charts/_rels/chart4.xml.rels><?xml version="1.0" encoding="UTF-8" standalone="yes"?>
<Relationships xmlns="http://schemas.openxmlformats.org/package/2006/relationships"><Relationship Id="rId2" Type="http://schemas.openxmlformats.org/officeDocument/2006/relationships/oleObject" Target="file:///C:\Documents%20and%20Settings\&#1063;&#1077;&#1083;&#1086;&#1074;&#1077;&#1082;\&#1056;&#1072;&#1073;&#1086;&#1095;&#1080;&#1081;%20&#1089;&#1090;&#1086;&#1083;\&#1051;&#1080;&#1089;&#1090;%20Microsoft%20Office%20Excel.xlsx" TargetMode="External"/><Relationship Id="rId1" Type="http://schemas.openxmlformats.org/officeDocument/2006/relationships/image" Target="../media/image20.jpeg"/></Relationships>
</file>

<file path=ppt/charts/_rels/chart5.xml.rels><?xml version="1.0" encoding="UTF-8" standalone="yes"?>
<Relationships xmlns="http://schemas.openxmlformats.org/package/2006/relationships"><Relationship Id="rId1" Type="http://schemas.openxmlformats.org/officeDocument/2006/relationships/oleObject" Target="file:///C:\Documents%20and%20Settings\&#1063;&#1077;&#1083;&#1086;&#1074;&#1077;&#1082;\Application%20Data\Microsoft\Excel\&#1051;&#1080;&#1089;&#1090;%20Microsoft%20Office%20Excel%20(version%201).xlsb"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C:\Documents%20and%20Settings\&#1063;&#1077;&#1083;&#1086;&#1074;&#1077;&#1082;\&#1056;&#1072;&#1073;&#1086;&#1095;&#1080;&#1081;%20&#1089;&#1090;&#1086;&#1083;\&#1051;&#1080;&#1089;&#1090;%20Microsoft%20Office%20Excel.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C:\Documents%20and%20Settings\&#1063;&#1077;&#1083;&#1086;&#1074;&#1077;&#1082;\&#1056;&#1072;&#1073;&#1086;&#1095;&#1080;&#1081;%20&#1089;&#1090;&#1086;&#1083;\&#1051;&#1080;&#1089;&#1090;%20Microsoft%20Office%20Excel.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C:\Documents%20and%20Settings\&#1063;&#1077;&#1083;&#1086;&#1074;&#1077;&#1082;\&#1056;&#1072;&#1073;&#1086;&#1095;&#1080;&#1081;%20&#1089;&#1090;&#1086;&#1083;\&#1044;&#1086;&#1082;&#1091;&#1084;&#1077;&#1085;&#1090;&#1099;\&#1041;&#1088;&#1086;&#1096;&#1102;&#1088;&#1072;%202015\&#1051;&#1080;&#1089;&#1090;%20Microsoft%20Office%20Excel.xlsx"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C:\Documents%20and%20Settings\&#1063;&#1077;&#1083;&#1086;&#1074;&#1077;&#1082;\&#1056;&#1072;&#1073;&#1086;&#1095;&#1080;&#1081;%20&#1089;&#1090;&#1086;&#1083;\&#1051;&#1080;&#1089;&#1090;%20Microsoft%20Office%20Excel.xlsx" TargetMode="External"/></Relationships>
</file>

<file path=ppt/charts/_rels/chart10.xml.rels><?xml version="1.0" encoding="UTF-8" standalone="yes"?>
<Relationships xmlns="http://schemas.openxmlformats.org/package/2006/relationships"><Relationship Id="rId1" Type="http://schemas.openxmlformats.org/officeDocument/2006/relationships/oleObject" Target="file:///C:\Documents%20and%20Settings\&#1063;&#1077;&#1083;&#1086;&#1074;&#1077;&#1082;\&#1056;&#1072;&#1073;&#1086;&#1095;&#1080;&#1081;%20&#1089;&#1090;&#1086;&#1083;\&#1051;&#1080;&#1089;&#1090;%20Microsoft%20Office%20Excel.xlsx" TargetMode="External"/></Relationships>
</file>

<file path=ppt/charts/_rels/chart11.xml.rels><?xml version="1.0" encoding="UTF-8" standalone="yes"?>
<Relationships xmlns="http://schemas.openxmlformats.org/package/2006/relationships"><Relationship Id="rId1" Type="http://schemas.openxmlformats.org/officeDocument/2006/relationships/oleObject" Target="file:///C:\Documents%20and%20Settings\&#1063;&#1077;&#1083;&#1086;&#1074;&#1077;&#1082;\&#1056;&#1072;&#1073;&#1086;&#1095;&#1080;&#1081;%20&#1089;&#1090;&#1086;&#1083;\&#1051;&#1080;&#1089;&#1090;%20Microsoft%20Office%20Excel.xlsx" TargetMode="External"/></Relationships>
</file>

<file path=ppt/charts/_rels/chart12.xml.rels><?xml version="1.0" encoding="UTF-8" standalone="yes"?>
<Relationships xmlns="http://schemas.openxmlformats.org/package/2006/relationships"><Relationship Id="rId1" Type="http://schemas.openxmlformats.org/officeDocument/2006/relationships/oleObject" Target="file:///C:\Documents%20and%20Settings\&#1063;&#1077;&#1083;&#1086;&#1074;&#1077;&#1082;\&#1056;&#1072;&#1073;&#1086;&#1095;&#1080;&#1081;%20&#1089;&#1090;&#1086;&#1083;\&#1051;&#1080;&#1089;&#1090;%20Microsoft%20Office%20Excel.xlsx" TargetMode="External"/></Relationships>
</file>

<file path=ppt/charts/_rels/chart13.xml.rels><?xml version="1.0" encoding="UTF-8" standalone="yes"?>
<Relationships xmlns="http://schemas.openxmlformats.org/package/2006/relationships"><Relationship Id="rId1" Type="http://schemas.openxmlformats.org/officeDocument/2006/relationships/oleObject" Target="file:///C:\Documents%20and%20Settings\&#1063;&#1077;&#1083;&#1086;&#1074;&#1077;&#1082;\&#1056;&#1072;&#1073;&#1086;&#1095;&#1080;&#1081;%20&#1089;&#1090;&#1086;&#1083;\&#1051;&#1080;&#1089;&#1090;%20Microsoft%20Office%20Excel.xlsx" TargetMode="External"/></Relationships>
</file>

<file path=ppt/charts/_rels/chart14.xml.rels><?xml version="1.0" encoding="UTF-8" standalone="yes"?>
<Relationships xmlns="http://schemas.openxmlformats.org/package/2006/relationships"><Relationship Id="rId1" Type="http://schemas.openxmlformats.org/officeDocument/2006/relationships/oleObject" Target="file:///C:\Documents%20and%20Settings\&#1063;&#1077;&#1083;&#1086;&#1074;&#1077;&#1082;\&#1056;&#1072;&#1073;&#1086;&#1095;&#1080;&#1081;%20&#1089;&#1090;&#1086;&#1083;\&#1051;&#1080;&#1089;&#1090;%20Microsoft%20Office%20Excel.xlsx" TargetMode="External"/></Relationships>
</file>

<file path=ppt/charts/_rels/chart15.xml.rels><?xml version="1.0" encoding="UTF-8" standalone="yes"?>
<Relationships xmlns="http://schemas.openxmlformats.org/package/2006/relationships"><Relationship Id="rId1" Type="http://schemas.openxmlformats.org/officeDocument/2006/relationships/oleObject" Target="file:///C:\Documents%20and%20Settings\&#1063;&#1077;&#1083;&#1086;&#1074;&#1077;&#1082;\&#1056;&#1072;&#1073;&#1086;&#1095;&#1080;&#1081;%20&#1089;&#1090;&#1086;&#1083;\&#1051;&#1080;&#1089;&#1090;%20Microsoft%20Office%20Excel.xlsx" TargetMode="External"/></Relationships>
</file>

<file path=ppt/charts/_rels/chart16.xml.rels><?xml version="1.0" encoding="UTF-8" standalone="yes"?>
<Relationships xmlns="http://schemas.openxmlformats.org/package/2006/relationships"><Relationship Id="rId1" Type="http://schemas.openxmlformats.org/officeDocument/2006/relationships/oleObject" Target="file:///C:\Documents%20and%20Settings\&#1063;&#1077;&#1083;&#1086;&#1074;&#1077;&#1082;\&#1056;&#1072;&#1073;&#1086;&#1095;&#1080;&#1081;%20&#1089;&#1090;&#1086;&#1083;\&#1051;&#1080;&#1089;&#1090;%20Microsoft%20Office%20Excel.xlsx" TargetMode="External"/></Relationships>
</file>

<file path=ppt/charts/_rels/chart17.xml.rels><?xml version="1.0" encoding="UTF-8" standalone="yes"?>
<Relationships xmlns="http://schemas.openxmlformats.org/package/2006/relationships"><Relationship Id="rId1" Type="http://schemas.openxmlformats.org/officeDocument/2006/relationships/oleObject" Target="file:///C:\Documents%20and%20Settings\&#1063;&#1077;&#1083;&#1086;&#1074;&#1077;&#1082;\Application%20Data\Microsoft\Excel\&#1051;&#1080;&#1089;&#1090;%20Microsoft%20Office%20Excel%20(version%201).xlsb" TargetMode="External"/></Relationships>
</file>

<file path=ppt/charts/_rels/chart18.xml.rels><?xml version="1.0" encoding="UTF-8" standalone="yes"?>
<Relationships xmlns="http://schemas.openxmlformats.org/package/2006/relationships"><Relationship Id="rId1" Type="http://schemas.openxmlformats.org/officeDocument/2006/relationships/package" Target="../embeddings/_____Microsoft_Office_Excel1.xlsx"/></Relationships>
</file>

<file path=ppt/charts/_rels/chart19.xml.rels><?xml version="1.0" encoding="UTF-8" standalone="yes"?>
<Relationships xmlns="http://schemas.openxmlformats.org/package/2006/relationships"><Relationship Id="rId1" Type="http://schemas.openxmlformats.org/officeDocument/2006/relationships/package" Target="../embeddings/_____Microsoft_Office_Excel2.xlsx"/></Relationships>
</file>

<file path=ppt/charts/_rels/chart20.xml.rels><?xml version="1.0" encoding="UTF-8" standalone="yes"?>
<Relationships xmlns="http://schemas.openxmlformats.org/package/2006/relationships"><Relationship Id="rId1" Type="http://schemas.openxmlformats.org/officeDocument/2006/relationships/oleObject" Target="file:///C:\Documents%20and%20Settings\&#1063;&#1077;&#1083;&#1086;&#1074;&#1077;&#1082;\&#1056;&#1072;&#1073;&#1086;&#1095;&#1080;&#1081;%20&#1089;&#1090;&#1086;&#1083;\&#1051;&#1080;&#1089;&#1090;%20Microsoft%20Office%20Excel.xlsx" TargetMode="External"/></Relationships>
</file>

<file path=ppt/charts/_rels/chart21.xml.rels><?xml version="1.0" encoding="UTF-8" standalone="yes"?>
<Relationships xmlns="http://schemas.openxmlformats.org/package/2006/relationships"><Relationship Id="rId1" Type="http://schemas.openxmlformats.org/officeDocument/2006/relationships/oleObject" Target="file:///C:\Documents%20and%20Settings\&#1063;&#1077;&#1083;&#1086;&#1074;&#1077;&#1082;\&#1056;&#1072;&#1073;&#1086;&#1095;&#1080;&#1081;%20&#1089;&#1090;&#1086;&#1083;\&#1051;&#1080;&#1089;&#1090;%20Microsoft%20Office%20Excel.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ru-RU"/>
  <c:chart>
    <c:title>
      <c:tx>
        <c:rich>
          <a:bodyPr/>
          <a:lstStyle/>
          <a:p>
            <a:pPr>
              <a:defRPr/>
            </a:pPr>
            <a:r>
              <a:rPr lang="ru-RU" sz="1400" dirty="0">
                <a:latin typeface="Times New Roman" pitchFamily="18" charset="0"/>
                <a:cs typeface="Times New Roman" pitchFamily="18" charset="0"/>
              </a:rPr>
              <a:t>Численность населения в Дубенском районе</a:t>
            </a:r>
          </a:p>
        </c:rich>
      </c:tx>
      <c:layout>
        <c:manualLayout>
          <c:xMode val="edge"/>
          <c:yMode val="edge"/>
          <c:x val="9.2781231150087504E-2"/>
          <c:y val="7.5626539035978137E-3"/>
        </c:manualLayout>
      </c:layout>
    </c:title>
    <c:plotArea>
      <c:layout>
        <c:manualLayout>
          <c:layoutTarget val="inner"/>
          <c:xMode val="edge"/>
          <c:yMode val="edge"/>
          <c:x val="3.0555562221385002E-2"/>
          <c:y val="0.49505077829726907"/>
          <c:w val="0.91111111111111109"/>
          <c:h val="0.15023758393837144"/>
        </c:manualLayout>
      </c:layout>
      <c:lineChart>
        <c:grouping val="stacked"/>
        <c:ser>
          <c:idx val="0"/>
          <c:order val="0"/>
          <c:tx>
            <c:strRef>
              <c:f>Лист1!$B$1</c:f>
              <c:strCache>
                <c:ptCount val="1"/>
                <c:pt idx="0">
                  <c:v>Численность населения в Дубенском районе</c:v>
                </c:pt>
              </c:strCache>
            </c:strRef>
          </c:tx>
          <c:dLbls>
            <c:dLbl>
              <c:idx val="0"/>
              <c:layout>
                <c:manualLayout>
                  <c:x val="-4.7222440944882357E-2"/>
                  <c:y val="-0.13523779527559054"/>
                </c:manualLayout>
              </c:layout>
              <c:showVal val="1"/>
            </c:dLbl>
            <c:dLbl>
              <c:idx val="1"/>
              <c:layout>
                <c:manualLayout>
                  <c:x val="-1.1111111111111221E-2"/>
                  <c:y val="-0.12571443569553917"/>
                </c:manualLayout>
              </c:layout>
              <c:showVal val="1"/>
            </c:dLbl>
            <c:dLbl>
              <c:idx val="2"/>
              <c:layout>
                <c:manualLayout>
                  <c:x val="-3.3333333333333402E-2"/>
                  <c:y val="-0.14476220472441081"/>
                </c:manualLayout>
              </c:layout>
              <c:showVal val="1"/>
            </c:dLbl>
            <c:dLbl>
              <c:idx val="3"/>
              <c:layout>
                <c:manualLayout>
                  <c:x val="-5.5555555555555455E-2"/>
                  <c:y val="-0.11619002624672065"/>
                </c:manualLayout>
              </c:layout>
              <c:showVal val="1"/>
            </c:dLbl>
            <c:dLbl>
              <c:idx val="4"/>
              <c:layout>
                <c:manualLayout>
                  <c:x val="-6.1111111111111546E-2"/>
                  <c:y val="-0.12000000000000002"/>
                </c:manualLayout>
              </c:layout>
              <c:tx>
                <c:rich>
                  <a:bodyPr/>
                  <a:lstStyle/>
                  <a:p>
                    <a:r>
                      <a:rPr lang="ru-RU" dirty="0" smtClean="0"/>
                      <a:t>12190</a:t>
                    </a:r>
                    <a:endParaRPr lang="en-US" dirty="0"/>
                  </a:p>
                </c:rich>
              </c:tx>
              <c:showVal val="1"/>
            </c:dLbl>
            <c:txPr>
              <a:bodyPr/>
              <a:lstStyle/>
              <a:p>
                <a:pPr>
                  <a:defRPr sz="1200">
                    <a:latin typeface="Times New Roman" pitchFamily="18" charset="0"/>
                    <a:cs typeface="Times New Roman" pitchFamily="18" charset="0"/>
                  </a:defRPr>
                </a:pPr>
                <a:endParaRPr lang="ru-RU"/>
              </a:p>
            </c:txPr>
            <c:showVal val="1"/>
          </c:dLbls>
          <c:cat>
            <c:strRef>
              <c:f>Лист1!$A$2:$A$6</c:f>
              <c:strCache>
                <c:ptCount val="5"/>
                <c:pt idx="0">
                  <c:v>2012</c:v>
                </c:pt>
                <c:pt idx="1">
                  <c:v>2013</c:v>
                </c:pt>
                <c:pt idx="2">
                  <c:v>2014</c:v>
                </c:pt>
                <c:pt idx="3">
                  <c:v>2015</c:v>
                </c:pt>
                <c:pt idx="4">
                  <c:v>на 1 января 2016</c:v>
                </c:pt>
              </c:strCache>
            </c:strRef>
          </c:cat>
          <c:val>
            <c:numRef>
              <c:f>Лист1!$B$2:$B$6</c:f>
              <c:numCache>
                <c:formatCode>General</c:formatCode>
                <c:ptCount val="5"/>
                <c:pt idx="0">
                  <c:v>13289</c:v>
                </c:pt>
                <c:pt idx="1">
                  <c:v>13069</c:v>
                </c:pt>
                <c:pt idx="2">
                  <c:v>12803</c:v>
                </c:pt>
                <c:pt idx="3">
                  <c:v>12516</c:v>
                </c:pt>
                <c:pt idx="4">
                  <c:v>12353</c:v>
                </c:pt>
              </c:numCache>
            </c:numRef>
          </c:val>
        </c:ser>
        <c:dLbls>
          <c:showVal val="1"/>
        </c:dLbls>
        <c:marker val="1"/>
        <c:axId val="67122304"/>
        <c:axId val="67123840"/>
      </c:lineChart>
      <c:catAx>
        <c:axId val="67122304"/>
        <c:scaling>
          <c:orientation val="minMax"/>
        </c:scaling>
        <c:axPos val="b"/>
        <c:majorTickMark val="none"/>
        <c:tickLblPos val="nextTo"/>
        <c:txPr>
          <a:bodyPr/>
          <a:lstStyle/>
          <a:p>
            <a:pPr>
              <a:defRPr sz="1200">
                <a:latin typeface="Times New Roman" pitchFamily="18" charset="0"/>
                <a:cs typeface="Times New Roman" pitchFamily="18" charset="0"/>
              </a:defRPr>
            </a:pPr>
            <a:endParaRPr lang="ru-RU"/>
          </a:p>
        </c:txPr>
        <c:crossAx val="67123840"/>
        <c:crosses val="autoZero"/>
        <c:auto val="1"/>
        <c:lblAlgn val="ctr"/>
        <c:lblOffset val="100"/>
      </c:catAx>
      <c:valAx>
        <c:axId val="67123840"/>
        <c:scaling>
          <c:orientation val="minMax"/>
        </c:scaling>
        <c:delete val="1"/>
        <c:axPos val="l"/>
        <c:numFmt formatCode="General" sourceLinked="1"/>
        <c:tickLblPos val="nextTo"/>
        <c:crossAx val="67122304"/>
        <c:crosses val="autoZero"/>
        <c:crossBetween val="between"/>
      </c:valAx>
      <c:spPr>
        <a:solidFill>
          <a:schemeClr val="accent2"/>
        </a:solidFill>
      </c:spPr>
    </c:plotArea>
    <c:plotVisOnly val="1"/>
  </c:chart>
  <c:spPr>
    <a:gradFill>
      <a:gsLst>
        <a:gs pos="0">
          <a:srgbClr val="FBEAC7"/>
        </a:gs>
        <a:gs pos="17999">
          <a:srgbClr val="FEE7F2"/>
        </a:gs>
        <a:gs pos="36000">
          <a:srgbClr val="FAC77D"/>
        </a:gs>
        <a:gs pos="61000">
          <a:srgbClr val="FBA97D"/>
        </a:gs>
        <a:gs pos="82001">
          <a:srgbClr val="FBD49C"/>
        </a:gs>
        <a:gs pos="100000">
          <a:srgbClr val="FEE7F2"/>
        </a:gs>
      </a:gsLst>
      <a:lin ang="5400000" scaled="0"/>
    </a:gradFill>
  </c:sp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ru-RU"/>
  <c:chart>
    <c:title>
      <c:tx>
        <c:rich>
          <a:bodyPr/>
          <a:lstStyle/>
          <a:p>
            <a:pPr>
              <a:defRPr sz="1400"/>
            </a:pPr>
            <a:r>
              <a:rPr lang="ru-RU" sz="1400"/>
              <a:t>Национальный состав</a:t>
            </a:r>
          </a:p>
        </c:rich>
      </c:tx>
      <c:layout/>
    </c:title>
    <c:plotArea>
      <c:layout/>
      <c:pieChart>
        <c:varyColors val="1"/>
        <c:ser>
          <c:idx val="0"/>
          <c:order val="0"/>
          <c:explosion val="5"/>
          <c:dLbls>
            <c:txPr>
              <a:bodyPr/>
              <a:lstStyle/>
              <a:p>
                <a:pPr>
                  <a:defRPr sz="1200"/>
                </a:pPr>
                <a:endParaRPr lang="ru-RU"/>
              </a:p>
            </c:txPr>
            <c:showPercent val="1"/>
          </c:dLbls>
          <c:cat>
            <c:strRef>
              <c:f>Лист1!$A$12:$A$15</c:f>
              <c:strCache>
                <c:ptCount val="4"/>
                <c:pt idx="0">
                  <c:v>Национальный состав</c:v>
                </c:pt>
                <c:pt idx="1">
                  <c:v>мордва</c:v>
                </c:pt>
                <c:pt idx="2">
                  <c:v>русские</c:v>
                </c:pt>
                <c:pt idx="3">
                  <c:v>татары</c:v>
                </c:pt>
              </c:strCache>
            </c:strRef>
          </c:cat>
          <c:val>
            <c:numRef>
              <c:f>Лист1!$B$12:$B$15</c:f>
              <c:numCache>
                <c:formatCode>0%</c:formatCode>
                <c:ptCount val="4"/>
                <c:pt idx="1">
                  <c:v>0.70000000000000062</c:v>
                </c:pt>
                <c:pt idx="2">
                  <c:v>0.27</c:v>
                </c:pt>
                <c:pt idx="3">
                  <c:v>3.0000000000000002E-2</c:v>
                </c:pt>
              </c:numCache>
            </c:numRef>
          </c:val>
        </c:ser>
        <c:dLbls>
          <c:showPercent val="1"/>
        </c:dLbls>
        <c:firstSliceAng val="0"/>
      </c:pieChart>
    </c:plotArea>
    <c:legend>
      <c:legendPos val="r"/>
      <c:legendEntry>
        <c:idx val="0"/>
        <c:delete val="1"/>
      </c:legendEntry>
      <c:layout>
        <c:manualLayout>
          <c:xMode val="edge"/>
          <c:yMode val="edge"/>
          <c:x val="0.6111359967151041"/>
          <c:y val="0.24041031989183045"/>
          <c:w val="0.31034047095527401"/>
          <c:h val="0.73904835515192502"/>
        </c:manualLayout>
      </c:layout>
      <c:txPr>
        <a:bodyPr/>
        <a:lstStyle/>
        <a:p>
          <a:pPr>
            <a:lnSpc>
              <a:spcPct val="100000"/>
            </a:lnSpc>
            <a:spcBef>
              <a:spcPts val="0"/>
            </a:spcBef>
            <a:defRPr sz="1200"/>
          </a:pPr>
          <a:endParaRPr lang="ru-RU"/>
        </a:p>
      </c:txPr>
    </c:legend>
    <c:plotVisOnly val="1"/>
  </c:chart>
  <c:spPr>
    <a:gradFill>
      <a:gsLst>
        <a:gs pos="0">
          <a:srgbClr val="7030A0"/>
        </a:gs>
        <a:gs pos="50000">
          <a:srgbClr val="4F81BD">
            <a:tint val="44500"/>
            <a:satMod val="160000"/>
          </a:srgbClr>
        </a:gs>
        <a:gs pos="100000">
          <a:srgbClr val="4F81BD">
            <a:tint val="23500"/>
            <a:satMod val="160000"/>
          </a:srgbClr>
        </a:gs>
      </a:gsLst>
      <a:lin ang="5400000" scaled="0"/>
    </a:gradFill>
  </c:spPr>
  <c:txPr>
    <a:bodyPr/>
    <a:lstStyle/>
    <a:p>
      <a:pPr>
        <a:defRPr sz="1100">
          <a:latin typeface="Times New Roman" pitchFamily="18" charset="0"/>
          <a:cs typeface="Times New Roman" pitchFamily="18" charset="0"/>
        </a:defRPr>
      </a:pPr>
      <a:endParaRPr lang="ru-RU"/>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ru-RU"/>
  <c:style val="18"/>
  <c:chart>
    <c:title>
      <c:tx>
        <c:rich>
          <a:bodyPr/>
          <a:lstStyle/>
          <a:p>
            <a:pPr>
              <a:defRPr/>
            </a:pPr>
            <a:r>
              <a:rPr lang="ru-RU" sz="1400">
                <a:latin typeface="Times New Roman" pitchFamily="18" charset="0"/>
                <a:cs typeface="Times New Roman" pitchFamily="18" charset="0"/>
              </a:rPr>
              <a:t>Возрастная структура  населения Дубенского муниципального района</a:t>
            </a:r>
          </a:p>
        </c:rich>
      </c:tx>
      <c:layout/>
    </c:title>
    <c:plotArea>
      <c:layout/>
      <c:pieChart>
        <c:varyColors val="1"/>
        <c:ser>
          <c:idx val="0"/>
          <c:order val="0"/>
          <c:dLbls>
            <c:showPercent val="1"/>
          </c:dLbls>
          <c:cat>
            <c:strRef>
              <c:f>Лист1!$A$21:$A$23</c:f>
              <c:strCache>
                <c:ptCount val="3"/>
                <c:pt idx="0">
                  <c:v>моложе трудоспособного возраста</c:v>
                </c:pt>
                <c:pt idx="1">
                  <c:v>трудоспособного возраста</c:v>
                </c:pt>
                <c:pt idx="2">
                  <c:v>старше трудоспособного возраста</c:v>
                </c:pt>
              </c:strCache>
            </c:strRef>
          </c:cat>
          <c:val>
            <c:numRef>
              <c:f>Лист1!$B$21:$B$23</c:f>
              <c:numCache>
                <c:formatCode>General</c:formatCode>
                <c:ptCount val="3"/>
                <c:pt idx="0">
                  <c:v>1536</c:v>
                </c:pt>
                <c:pt idx="1">
                  <c:v>6650</c:v>
                </c:pt>
                <c:pt idx="2">
                  <c:v>4004</c:v>
                </c:pt>
              </c:numCache>
            </c:numRef>
          </c:val>
        </c:ser>
        <c:dLbls>
          <c:showPercent val="1"/>
        </c:dLbls>
        <c:firstSliceAng val="0"/>
      </c:pieChart>
    </c:plotArea>
    <c:legend>
      <c:legendPos val="t"/>
      <c:layout>
        <c:manualLayout>
          <c:xMode val="edge"/>
          <c:yMode val="edge"/>
          <c:x val="9.3638347838100183E-2"/>
          <c:y val="0.23614035087719479"/>
          <c:w val="0.78816162453377958"/>
          <c:h val="0.19639038541235107"/>
        </c:manualLayout>
      </c:layout>
      <c:txPr>
        <a:bodyPr/>
        <a:lstStyle/>
        <a:p>
          <a:pPr>
            <a:defRPr sz="1200">
              <a:latin typeface="Times New Roman" pitchFamily="18" charset="0"/>
              <a:cs typeface="Times New Roman" pitchFamily="18" charset="0"/>
            </a:defRPr>
          </a:pPr>
          <a:endParaRPr lang="ru-RU"/>
        </a:p>
      </c:txPr>
    </c:legend>
    <c:plotVisOnly val="1"/>
  </c:chart>
  <c:spPr>
    <a:gradFill>
      <a:gsLst>
        <a:gs pos="0">
          <a:srgbClr val="00B0F0"/>
        </a:gs>
        <a:gs pos="50000">
          <a:srgbClr val="4F81BD">
            <a:tint val="44500"/>
            <a:satMod val="160000"/>
          </a:srgbClr>
        </a:gs>
        <a:gs pos="100000">
          <a:srgbClr val="4F81BD">
            <a:tint val="23500"/>
            <a:satMod val="160000"/>
          </a:srgbClr>
        </a:gs>
      </a:gsLst>
      <a:lin ang="5400000" scaled="0"/>
    </a:gradFill>
  </c:sp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ru-RU"/>
  <c:chart>
    <c:title>
      <c:tx>
        <c:rich>
          <a:bodyPr/>
          <a:lstStyle/>
          <a:p>
            <a:pPr>
              <a:defRPr/>
            </a:pPr>
            <a:r>
              <a:rPr lang="ru-RU" sz="1400" dirty="0"/>
              <a:t>Объем </a:t>
            </a:r>
            <a:r>
              <a:rPr lang="ru-RU" sz="1400" dirty="0" smtClean="0"/>
              <a:t>отгруженных </a:t>
            </a:r>
            <a:r>
              <a:rPr lang="ru-RU" sz="1400" dirty="0"/>
              <a:t>товаров собственного производства, </a:t>
            </a:r>
            <a:r>
              <a:rPr lang="ru-RU" sz="1400" dirty="0" smtClean="0"/>
              <a:t>выполненных работ </a:t>
            </a:r>
            <a:r>
              <a:rPr lang="ru-RU" sz="1400" dirty="0"/>
              <a:t>и услуг собственными силами</a:t>
            </a:r>
          </a:p>
          <a:p>
            <a:pPr>
              <a:defRPr/>
            </a:pPr>
            <a:endParaRPr lang="ru-RU" dirty="0"/>
          </a:p>
        </c:rich>
      </c:tx>
      <c:layout>
        <c:manualLayout>
          <c:xMode val="edge"/>
          <c:yMode val="edge"/>
          <c:x val="0.12149516308374272"/>
          <c:y val="0"/>
        </c:manualLayout>
      </c:layout>
    </c:title>
    <c:plotArea>
      <c:layout>
        <c:manualLayout>
          <c:layoutTarget val="inner"/>
          <c:xMode val="edge"/>
          <c:yMode val="edge"/>
          <c:x val="0.21143744638783249"/>
          <c:y val="0.38890807172098329"/>
          <c:w val="0.56311001749781275"/>
          <c:h val="0.45367151629400132"/>
        </c:manualLayout>
      </c:layout>
      <c:barChart>
        <c:barDir val="col"/>
        <c:grouping val="clustered"/>
        <c:ser>
          <c:idx val="0"/>
          <c:order val="0"/>
          <c:tx>
            <c:strRef>
              <c:f>Лист1!$A$50</c:f>
              <c:strCache>
                <c:ptCount val="1"/>
                <c:pt idx="0">
                  <c:v>тыс. руб.</c:v>
                </c:pt>
              </c:strCache>
            </c:strRef>
          </c:tx>
          <c:cat>
            <c:numLit>
              <c:formatCode>General</c:formatCode>
              <c:ptCount val="5"/>
              <c:pt idx="0">
                <c:v>2011</c:v>
              </c:pt>
              <c:pt idx="1">
                <c:v>2012</c:v>
              </c:pt>
              <c:pt idx="2">
                <c:v>2013</c:v>
              </c:pt>
              <c:pt idx="3">
                <c:v>2014</c:v>
              </c:pt>
              <c:pt idx="4">
                <c:v>2015</c:v>
              </c:pt>
            </c:numLit>
          </c:cat>
          <c:val>
            <c:numRef>
              <c:f>Лист1!$A$51:$A$55</c:f>
              <c:numCache>
                <c:formatCode>General</c:formatCode>
                <c:ptCount val="5"/>
                <c:pt idx="0">
                  <c:v>2011</c:v>
                </c:pt>
                <c:pt idx="1">
                  <c:v>2012</c:v>
                </c:pt>
                <c:pt idx="2">
                  <c:v>2013</c:v>
                </c:pt>
                <c:pt idx="3">
                  <c:v>2014</c:v>
                </c:pt>
                <c:pt idx="4">
                  <c:v>2015</c:v>
                </c:pt>
              </c:numCache>
            </c:numRef>
          </c:val>
        </c:ser>
        <c:ser>
          <c:idx val="1"/>
          <c:order val="1"/>
          <c:tx>
            <c:v>по видам деятельности</c:v>
          </c:tx>
          <c:dLbls>
            <c:dLbl>
              <c:idx val="0"/>
              <c:layout/>
              <c:tx>
                <c:rich>
                  <a:bodyPr/>
                  <a:lstStyle/>
                  <a:p>
                    <a:r>
                      <a:rPr lang="ru-RU" smtClean="0"/>
                      <a:t>17740</a:t>
                    </a:r>
                    <a:endParaRPr lang="en-US"/>
                  </a:p>
                </c:rich>
              </c:tx>
              <c:showVal val="1"/>
            </c:dLbl>
            <c:dLbl>
              <c:idx val="1"/>
              <c:layout/>
              <c:tx>
                <c:rich>
                  <a:bodyPr/>
                  <a:lstStyle/>
                  <a:p>
                    <a:r>
                      <a:rPr lang="ru-RU" smtClean="0"/>
                      <a:t>19285</a:t>
                    </a:r>
                    <a:endParaRPr lang="en-US"/>
                  </a:p>
                </c:rich>
              </c:tx>
              <c:showVal val="1"/>
            </c:dLbl>
            <c:dLbl>
              <c:idx val="3"/>
              <c:layout/>
              <c:tx>
                <c:rich>
                  <a:bodyPr/>
                  <a:lstStyle/>
                  <a:p>
                    <a:r>
                      <a:rPr lang="ru-RU" smtClean="0"/>
                      <a:t>6656</a:t>
                    </a:r>
                    <a:endParaRPr lang="en-US"/>
                  </a:p>
                </c:rich>
              </c:tx>
              <c:showVal val="1"/>
            </c:dLbl>
            <c:dLbl>
              <c:idx val="4"/>
              <c:layout/>
              <c:tx>
                <c:rich>
                  <a:bodyPr/>
                  <a:lstStyle/>
                  <a:p>
                    <a:r>
                      <a:rPr lang="ru-RU" smtClean="0"/>
                      <a:t>7089</a:t>
                    </a:r>
                    <a:endParaRPr lang="en-US"/>
                  </a:p>
                </c:rich>
              </c:tx>
              <c:showVal val="1"/>
            </c:dLbl>
            <c:showVal val="1"/>
          </c:dLbls>
          <c:cat>
            <c:numLit>
              <c:formatCode>General</c:formatCode>
              <c:ptCount val="5"/>
              <c:pt idx="0">
                <c:v>2011</c:v>
              </c:pt>
              <c:pt idx="1">
                <c:v>2012</c:v>
              </c:pt>
              <c:pt idx="2">
                <c:v>2013</c:v>
              </c:pt>
              <c:pt idx="3">
                <c:v>2014</c:v>
              </c:pt>
              <c:pt idx="4">
                <c:v>2015</c:v>
              </c:pt>
            </c:numLit>
          </c:cat>
          <c:val>
            <c:numRef>
              <c:f>Лист1!$B$51:$B$55</c:f>
              <c:numCache>
                <c:formatCode>General</c:formatCode>
                <c:ptCount val="5"/>
                <c:pt idx="0">
                  <c:v>17739.599999999897</c:v>
                </c:pt>
                <c:pt idx="1">
                  <c:v>19284.7</c:v>
                </c:pt>
                <c:pt idx="2">
                  <c:v>21067</c:v>
                </c:pt>
                <c:pt idx="3">
                  <c:v>6656.3</c:v>
                </c:pt>
                <c:pt idx="4">
                  <c:v>7088.8</c:v>
                </c:pt>
              </c:numCache>
            </c:numRef>
          </c:val>
        </c:ser>
        <c:ser>
          <c:idx val="2"/>
          <c:order val="2"/>
          <c:tx>
            <c:v>по ООО "Магма-Керамик"</c:v>
          </c:tx>
          <c:dLbls>
            <c:showVal val="1"/>
          </c:dLbls>
          <c:cat>
            <c:numLit>
              <c:formatCode>General</c:formatCode>
              <c:ptCount val="5"/>
              <c:pt idx="0">
                <c:v>2011</c:v>
              </c:pt>
              <c:pt idx="1">
                <c:v>2012</c:v>
              </c:pt>
              <c:pt idx="2">
                <c:v>2013</c:v>
              </c:pt>
              <c:pt idx="3">
                <c:v>2014</c:v>
              </c:pt>
              <c:pt idx="4">
                <c:v>2015</c:v>
              </c:pt>
            </c:numLit>
          </c:cat>
          <c:val>
            <c:numRef>
              <c:f>Лист1!$C$51:$C$55</c:f>
              <c:numCache>
                <c:formatCode>General</c:formatCode>
                <c:ptCount val="5"/>
                <c:pt idx="3">
                  <c:v>177447</c:v>
                </c:pt>
                <c:pt idx="4">
                  <c:v>328400</c:v>
                </c:pt>
              </c:numCache>
            </c:numRef>
          </c:val>
        </c:ser>
        <c:axId val="68367104"/>
        <c:axId val="68368640"/>
      </c:barChart>
      <c:catAx>
        <c:axId val="68367104"/>
        <c:scaling>
          <c:orientation val="minMax"/>
        </c:scaling>
        <c:axPos val="b"/>
        <c:numFmt formatCode="General" sourceLinked="1"/>
        <c:majorTickMark val="none"/>
        <c:tickLblPos val="nextTo"/>
        <c:crossAx val="68368640"/>
        <c:crosses val="autoZero"/>
        <c:auto val="1"/>
        <c:lblAlgn val="ctr"/>
        <c:lblOffset val="100"/>
      </c:catAx>
      <c:valAx>
        <c:axId val="68368640"/>
        <c:scaling>
          <c:orientation val="minMax"/>
        </c:scaling>
        <c:axPos val="l"/>
        <c:majorGridlines/>
        <c:title>
          <c:tx>
            <c:rich>
              <a:bodyPr/>
              <a:lstStyle/>
              <a:p>
                <a:pPr>
                  <a:defRPr/>
                </a:pPr>
                <a:r>
                  <a:rPr lang="ru-RU"/>
                  <a:t>тыс. руб.</a:t>
                </a:r>
              </a:p>
            </c:rich>
          </c:tx>
          <c:layout>
            <c:manualLayout>
              <c:xMode val="edge"/>
              <c:yMode val="edge"/>
              <c:x val="4.1847898173480065E-3"/>
              <c:y val="0.43252749884903197"/>
            </c:manualLayout>
          </c:layout>
        </c:title>
        <c:numFmt formatCode="General" sourceLinked="1"/>
        <c:tickLblPos val="nextTo"/>
        <c:crossAx val="68367104"/>
        <c:crosses val="autoZero"/>
        <c:crossBetween val="between"/>
      </c:valAx>
      <c:spPr>
        <a:blipFill>
          <a:blip xmlns:r="http://schemas.openxmlformats.org/officeDocument/2006/relationships" r:embed="rId1"/>
          <a:tile tx="0" ty="0" sx="100000" sy="100000" flip="none" algn="tl"/>
        </a:blipFill>
      </c:spPr>
    </c:plotArea>
    <c:legend>
      <c:legendPos val="r"/>
      <c:legendEntry>
        <c:idx val="0"/>
        <c:delete val="1"/>
      </c:legendEntry>
      <c:layout>
        <c:manualLayout>
          <c:xMode val="edge"/>
          <c:yMode val="edge"/>
          <c:x val="0.74378927082511126"/>
          <c:y val="0.30868761220955054"/>
          <c:w val="0.23492650085222325"/>
          <c:h val="0.51545934398197857"/>
        </c:manualLayout>
      </c:layout>
    </c:legend>
    <c:plotVisOnly val="1"/>
  </c:chart>
  <c:spPr>
    <a:gradFill>
      <a:gsLst>
        <a:gs pos="0">
          <a:schemeClr val="accent6">
            <a:lumMod val="40000"/>
            <a:lumOff val="60000"/>
          </a:schemeClr>
        </a:gs>
        <a:gs pos="50000">
          <a:srgbClr val="4F81BD">
            <a:tint val="44500"/>
            <a:satMod val="160000"/>
          </a:srgbClr>
        </a:gs>
        <a:gs pos="100000">
          <a:srgbClr val="4F81BD">
            <a:tint val="23500"/>
            <a:satMod val="160000"/>
          </a:srgbClr>
        </a:gs>
      </a:gsLst>
      <a:lin ang="5400000" scaled="0"/>
    </a:gradFill>
  </c:spPr>
  <c:txPr>
    <a:bodyPr/>
    <a:lstStyle/>
    <a:p>
      <a:pPr>
        <a:defRPr sz="1200">
          <a:latin typeface="Times New Roman" pitchFamily="18" charset="0"/>
          <a:cs typeface="Times New Roman" pitchFamily="18" charset="0"/>
        </a:defRPr>
      </a:pPr>
      <a:endParaRPr lang="ru-RU"/>
    </a:p>
  </c:txPr>
  <c:externalData r:id="rId2"/>
</c:chartSpace>
</file>

<file path=ppt/charts/chart5.xml><?xml version="1.0" encoding="utf-8"?>
<c:chartSpace xmlns:c="http://schemas.openxmlformats.org/drawingml/2006/chart" xmlns:a="http://schemas.openxmlformats.org/drawingml/2006/main" xmlns:r="http://schemas.openxmlformats.org/officeDocument/2006/relationships">
  <c:date1904 val="1"/>
  <c:lang val="ru-RU"/>
  <c:chart>
    <c:title>
      <c:tx>
        <c:rich>
          <a:bodyPr/>
          <a:lstStyle/>
          <a:p>
            <a:pPr>
              <a:defRPr/>
            </a:pPr>
            <a:r>
              <a:rPr lang="ru-RU" sz="1000">
                <a:latin typeface="Times New Roman" pitchFamily="18" charset="0"/>
                <a:cs typeface="Times New Roman" pitchFamily="18" charset="0"/>
              </a:rPr>
              <a:t>Производство скота и птицы в сельскохозяйственных организациях и крестьянских (фермерских) хозяйствах, тонн</a:t>
            </a:r>
          </a:p>
        </c:rich>
      </c:tx>
      <c:layout>
        <c:manualLayout>
          <c:xMode val="edge"/>
          <c:yMode val="edge"/>
          <c:x val="0.11921357415304012"/>
          <c:y val="4.2327746070851976E-2"/>
        </c:manualLayout>
      </c:layout>
    </c:title>
    <c:plotArea>
      <c:layout>
        <c:manualLayout>
          <c:layoutTarget val="inner"/>
          <c:xMode val="edge"/>
          <c:yMode val="edge"/>
          <c:x val="0.14531175490845372"/>
          <c:y val="0.50456777205408887"/>
          <c:w val="0.8419755833609277"/>
          <c:h val="0.26279131154687579"/>
        </c:manualLayout>
      </c:layout>
      <c:lineChart>
        <c:grouping val="stacked"/>
        <c:ser>
          <c:idx val="1"/>
          <c:order val="0"/>
          <c:dLbls>
            <c:dLbl>
              <c:idx val="0"/>
              <c:layout>
                <c:manualLayout>
                  <c:x val="-3.4188034188034191E-2"/>
                  <c:y val="-0.11827956989247285"/>
                </c:manualLayout>
              </c:layout>
              <c:showVal val="1"/>
            </c:dLbl>
            <c:dLbl>
              <c:idx val="1"/>
              <c:layout>
                <c:manualLayout>
                  <c:x val="-4.0404040404040414E-2"/>
                  <c:y val="-9.6774193548387247E-2"/>
                </c:manualLayout>
              </c:layout>
              <c:showVal val="1"/>
            </c:dLbl>
            <c:dLbl>
              <c:idx val="2"/>
              <c:layout>
                <c:manualLayout>
                  <c:x val="-2.1756021756021753E-2"/>
                  <c:y val="-0.10752688172043094"/>
                </c:manualLayout>
              </c:layout>
              <c:showVal val="1"/>
            </c:dLbl>
            <c:dLbl>
              <c:idx val="3"/>
              <c:layout>
                <c:manualLayout>
                  <c:x val="-1.2432012432012432E-2"/>
                  <c:y val="-0.10752688172043094"/>
                </c:manualLayout>
              </c:layout>
              <c:showVal val="1"/>
            </c:dLbl>
            <c:dLbl>
              <c:idx val="4"/>
              <c:layout>
                <c:manualLayout>
                  <c:x val="-1.5540015540015653E-2"/>
                  <c:y val="-0.16129032258064521"/>
                </c:manualLayout>
              </c:layout>
              <c:showVal val="1"/>
            </c:dLbl>
            <c:showVal val="1"/>
          </c:dLbls>
          <c:cat>
            <c:numLit>
              <c:formatCode>General</c:formatCode>
              <c:ptCount val="5"/>
              <c:pt idx="0">
                <c:v>2011</c:v>
              </c:pt>
              <c:pt idx="1">
                <c:v>2012</c:v>
              </c:pt>
              <c:pt idx="2">
                <c:v>2013</c:v>
              </c:pt>
              <c:pt idx="3">
                <c:v>2014</c:v>
              </c:pt>
              <c:pt idx="4">
                <c:v>2015</c:v>
              </c:pt>
            </c:numLit>
          </c:cat>
          <c:val>
            <c:numRef>
              <c:f>Лист1!$B$116:$B$120</c:f>
              <c:numCache>
                <c:formatCode>General</c:formatCode>
                <c:ptCount val="5"/>
                <c:pt idx="0">
                  <c:v>3786</c:v>
                </c:pt>
                <c:pt idx="1">
                  <c:v>4586</c:v>
                </c:pt>
                <c:pt idx="2">
                  <c:v>4605</c:v>
                </c:pt>
                <c:pt idx="3">
                  <c:v>4499</c:v>
                </c:pt>
                <c:pt idx="4">
                  <c:v>4520.6000000000004</c:v>
                </c:pt>
              </c:numCache>
            </c:numRef>
          </c:val>
        </c:ser>
        <c:dLbls>
          <c:showVal val="1"/>
        </c:dLbls>
        <c:marker val="1"/>
        <c:axId val="67909888"/>
        <c:axId val="67928064"/>
      </c:lineChart>
      <c:catAx>
        <c:axId val="67909888"/>
        <c:scaling>
          <c:orientation val="minMax"/>
        </c:scaling>
        <c:axPos val="b"/>
        <c:numFmt formatCode="General" sourceLinked="1"/>
        <c:majorTickMark val="none"/>
        <c:tickLblPos val="nextTo"/>
        <c:crossAx val="67928064"/>
        <c:crosses val="autoZero"/>
        <c:auto val="1"/>
        <c:lblAlgn val="ctr"/>
        <c:lblOffset val="100"/>
      </c:catAx>
      <c:valAx>
        <c:axId val="67928064"/>
        <c:scaling>
          <c:orientation val="minMax"/>
        </c:scaling>
        <c:axPos val="l"/>
        <c:majorGridlines/>
        <c:numFmt formatCode="General" sourceLinked="1"/>
        <c:majorTickMark val="none"/>
        <c:tickLblPos val="nextTo"/>
        <c:crossAx val="67909888"/>
        <c:crosses val="autoZero"/>
        <c:crossBetween val="between"/>
      </c:valAx>
    </c:plotArea>
    <c:plotVisOnly val="1"/>
  </c:chart>
  <c:spPr>
    <a:gradFill>
      <a:gsLst>
        <a:gs pos="0">
          <a:schemeClr val="accent2"/>
        </a:gs>
        <a:gs pos="50000">
          <a:srgbClr val="4F81BD">
            <a:tint val="44500"/>
            <a:satMod val="160000"/>
          </a:srgbClr>
        </a:gs>
        <a:gs pos="100000">
          <a:srgbClr val="4F81BD">
            <a:tint val="23500"/>
            <a:satMod val="160000"/>
          </a:srgbClr>
        </a:gs>
      </a:gsLst>
      <a:lin ang="5400000" scaled="0"/>
    </a:gradFill>
  </c:spPr>
  <c:externalData r:id="rId1"/>
</c:chartSpace>
</file>

<file path=ppt/charts/chart6.xml><?xml version="1.0" encoding="utf-8"?>
<c:chartSpace xmlns:c="http://schemas.openxmlformats.org/drawingml/2006/chart" xmlns:a="http://schemas.openxmlformats.org/drawingml/2006/main" xmlns:r="http://schemas.openxmlformats.org/officeDocument/2006/relationships">
  <c:date1904 val="1"/>
  <c:lang val="ru-RU"/>
  <c:chart>
    <c:title>
      <c:tx>
        <c:rich>
          <a:bodyPr/>
          <a:lstStyle/>
          <a:p>
            <a:pPr>
              <a:defRPr/>
            </a:pPr>
            <a:r>
              <a:rPr lang="ru-RU" sz="1050" dirty="0">
                <a:latin typeface="Times New Roman" pitchFamily="18" charset="0"/>
                <a:cs typeface="Times New Roman" pitchFamily="18" charset="0"/>
              </a:rPr>
              <a:t>Производство молока в сельскохозяйственных</a:t>
            </a:r>
            <a:r>
              <a:rPr lang="ru-RU" sz="1050" baseline="0" dirty="0">
                <a:latin typeface="Times New Roman" pitchFamily="18" charset="0"/>
                <a:cs typeface="Times New Roman" pitchFamily="18" charset="0"/>
              </a:rPr>
              <a:t> организациях и крестьянских (фермерских) хозяйствах, тонн</a:t>
            </a:r>
            <a:endParaRPr lang="ru-RU" sz="1050" dirty="0">
              <a:latin typeface="Times New Roman" pitchFamily="18" charset="0"/>
              <a:cs typeface="Times New Roman" pitchFamily="18" charset="0"/>
            </a:endParaRPr>
          </a:p>
        </c:rich>
      </c:tx>
      <c:layout>
        <c:manualLayout>
          <c:xMode val="edge"/>
          <c:yMode val="edge"/>
          <c:x val="0.14986132233718721"/>
          <c:y val="5.3156090557887822E-2"/>
        </c:manualLayout>
      </c:layout>
    </c:title>
    <c:plotArea>
      <c:layout>
        <c:manualLayout>
          <c:layoutTarget val="inner"/>
          <c:xMode val="edge"/>
          <c:yMode val="edge"/>
          <c:x val="5.2045999701054065E-2"/>
          <c:y val="0.49799513642698973"/>
          <c:w val="0.8365777005147087"/>
          <c:h val="0.22567760063731487"/>
        </c:manualLayout>
      </c:layout>
      <c:lineChart>
        <c:grouping val="standard"/>
        <c:ser>
          <c:idx val="1"/>
          <c:order val="0"/>
          <c:dLbls>
            <c:dLbl>
              <c:idx val="0"/>
              <c:layout>
                <c:manualLayout>
                  <c:x val="-8.3333333333333367E-3"/>
                  <c:y val="-7.5650118203309649E-2"/>
                </c:manualLayout>
              </c:layout>
              <c:showVal val="1"/>
            </c:dLbl>
            <c:dLbl>
              <c:idx val="1"/>
              <c:layout>
                <c:manualLayout>
                  <c:x val="-1.9444444444444445E-2"/>
                  <c:y val="-8.5106382978723707E-2"/>
                </c:manualLayout>
              </c:layout>
              <c:showVal val="1"/>
            </c:dLbl>
            <c:dLbl>
              <c:idx val="2"/>
              <c:layout>
                <c:manualLayout>
                  <c:x val="-2.2222222222222251E-2"/>
                  <c:y val="-9.4562647754137225E-2"/>
                </c:manualLayout>
              </c:layout>
              <c:showVal val="1"/>
            </c:dLbl>
            <c:dLbl>
              <c:idx val="3"/>
              <c:layout>
                <c:manualLayout>
                  <c:x val="-5.5555555555555455E-2"/>
                  <c:y val="-0.10401891252955081"/>
                </c:manualLayout>
              </c:layout>
              <c:showVal val="1"/>
            </c:dLbl>
            <c:dLbl>
              <c:idx val="4"/>
              <c:layout>
                <c:manualLayout>
                  <c:x val="-4.1666666666666664E-2"/>
                  <c:y val="-0.13238770685579196"/>
                </c:manualLayout>
              </c:layout>
              <c:showVal val="1"/>
            </c:dLbl>
            <c:showVal val="1"/>
          </c:dLbls>
          <c:cat>
            <c:numLit>
              <c:formatCode>General</c:formatCode>
              <c:ptCount val="5"/>
              <c:pt idx="0">
                <c:v>2011</c:v>
              </c:pt>
              <c:pt idx="1">
                <c:v>2012</c:v>
              </c:pt>
              <c:pt idx="2">
                <c:v>2013</c:v>
              </c:pt>
              <c:pt idx="3">
                <c:v>2014</c:v>
              </c:pt>
              <c:pt idx="4">
                <c:v>2015</c:v>
              </c:pt>
            </c:numLit>
          </c:cat>
          <c:val>
            <c:numRef>
              <c:f>Лист1!$B$122:$B$126</c:f>
              <c:numCache>
                <c:formatCode>General</c:formatCode>
                <c:ptCount val="5"/>
                <c:pt idx="0">
                  <c:v>11751</c:v>
                </c:pt>
                <c:pt idx="1">
                  <c:v>12260</c:v>
                </c:pt>
                <c:pt idx="2">
                  <c:v>10692</c:v>
                </c:pt>
                <c:pt idx="3">
                  <c:v>12341</c:v>
                </c:pt>
                <c:pt idx="4">
                  <c:v>13940</c:v>
                </c:pt>
              </c:numCache>
            </c:numRef>
          </c:val>
        </c:ser>
        <c:dLbls>
          <c:showVal val="1"/>
        </c:dLbls>
        <c:marker val="1"/>
        <c:axId val="67952000"/>
        <c:axId val="68420736"/>
      </c:lineChart>
      <c:catAx>
        <c:axId val="67952000"/>
        <c:scaling>
          <c:orientation val="minMax"/>
        </c:scaling>
        <c:axPos val="b"/>
        <c:numFmt formatCode="General" sourceLinked="1"/>
        <c:majorTickMark val="none"/>
        <c:tickLblPos val="nextTo"/>
        <c:crossAx val="68420736"/>
        <c:crosses val="autoZero"/>
        <c:auto val="1"/>
        <c:lblAlgn val="ctr"/>
        <c:lblOffset val="100"/>
      </c:catAx>
      <c:valAx>
        <c:axId val="68420736"/>
        <c:scaling>
          <c:orientation val="minMax"/>
        </c:scaling>
        <c:delete val="1"/>
        <c:axPos val="l"/>
        <c:majorGridlines/>
        <c:numFmt formatCode="General" sourceLinked="1"/>
        <c:majorTickMark val="none"/>
        <c:tickLblPos val="nextTo"/>
        <c:crossAx val="67952000"/>
        <c:crosses val="autoZero"/>
        <c:crossBetween val="between"/>
      </c:valAx>
    </c:plotArea>
    <c:plotVisOnly val="1"/>
  </c:chart>
  <c:spPr>
    <a:gradFill>
      <a:gsLst>
        <a:gs pos="0">
          <a:srgbClr val="92D050"/>
        </a:gs>
        <a:gs pos="50000">
          <a:srgbClr val="4F81BD">
            <a:tint val="44500"/>
            <a:satMod val="160000"/>
          </a:srgbClr>
        </a:gs>
        <a:gs pos="100000">
          <a:srgbClr val="4F81BD">
            <a:tint val="23500"/>
            <a:satMod val="160000"/>
          </a:srgbClr>
        </a:gs>
      </a:gsLst>
      <a:lin ang="5400000" scaled="0"/>
    </a:gradFill>
  </c:spPr>
  <c:externalData r:id="rId1"/>
</c:chartSpace>
</file>

<file path=ppt/charts/chart7.xml><?xml version="1.0" encoding="utf-8"?>
<c:chartSpace xmlns:c="http://schemas.openxmlformats.org/drawingml/2006/chart" xmlns:a="http://schemas.openxmlformats.org/drawingml/2006/main" xmlns:r="http://schemas.openxmlformats.org/officeDocument/2006/relationships">
  <c:date1904 val="1"/>
  <c:lang val="ru-RU"/>
  <c:chart>
    <c:title>
      <c:tx>
        <c:rich>
          <a:bodyPr/>
          <a:lstStyle/>
          <a:p>
            <a:pPr>
              <a:defRPr sz="1400">
                <a:latin typeface="Times New Roman" pitchFamily="18" charset="0"/>
                <a:cs typeface="Times New Roman" pitchFamily="18" charset="0"/>
              </a:defRPr>
            </a:pPr>
            <a:r>
              <a:rPr lang="ru-RU" sz="1400">
                <a:latin typeface="Times New Roman" pitchFamily="18" charset="0"/>
                <a:cs typeface="Times New Roman" pitchFamily="18" charset="0"/>
              </a:rPr>
              <a:t>Объем</a:t>
            </a:r>
            <a:r>
              <a:rPr lang="ru-RU" sz="1400" baseline="0">
                <a:latin typeface="Times New Roman" pitchFamily="18" charset="0"/>
                <a:cs typeface="Times New Roman" pitchFamily="18" charset="0"/>
              </a:rPr>
              <a:t> полученных субсидий</a:t>
            </a:r>
            <a:endParaRPr lang="ru-RU" sz="1400">
              <a:latin typeface="Times New Roman" pitchFamily="18" charset="0"/>
              <a:cs typeface="Times New Roman" pitchFamily="18" charset="0"/>
            </a:endParaRPr>
          </a:p>
        </c:rich>
      </c:tx>
      <c:layout/>
    </c:title>
    <c:plotArea>
      <c:layout/>
      <c:barChart>
        <c:barDir val="col"/>
        <c:grouping val="clustered"/>
        <c:ser>
          <c:idx val="1"/>
          <c:order val="0"/>
          <c:tx>
            <c:v>тыс.руб.</c:v>
          </c:tx>
          <c:dLbls>
            <c:showVal val="1"/>
          </c:dLbls>
          <c:cat>
            <c:numLit>
              <c:formatCode>General</c:formatCode>
              <c:ptCount val="4"/>
              <c:pt idx="0">
                <c:v>2012</c:v>
              </c:pt>
              <c:pt idx="1">
                <c:v>2013</c:v>
              </c:pt>
              <c:pt idx="2">
                <c:v>2014</c:v>
              </c:pt>
              <c:pt idx="3">
                <c:v>2015</c:v>
              </c:pt>
            </c:numLit>
          </c:cat>
          <c:val>
            <c:numRef>
              <c:f>Лист1!$B$179:$B$182</c:f>
              <c:numCache>
                <c:formatCode>General</c:formatCode>
                <c:ptCount val="4"/>
                <c:pt idx="0">
                  <c:v>3340</c:v>
                </c:pt>
                <c:pt idx="1">
                  <c:v>2336</c:v>
                </c:pt>
                <c:pt idx="2">
                  <c:v>2577</c:v>
                </c:pt>
                <c:pt idx="3">
                  <c:v>1719</c:v>
                </c:pt>
              </c:numCache>
            </c:numRef>
          </c:val>
        </c:ser>
        <c:axId val="68515712"/>
        <c:axId val="68517248"/>
      </c:barChart>
      <c:catAx>
        <c:axId val="68515712"/>
        <c:scaling>
          <c:orientation val="minMax"/>
        </c:scaling>
        <c:axPos val="b"/>
        <c:numFmt formatCode="General" sourceLinked="1"/>
        <c:tickLblPos val="nextTo"/>
        <c:crossAx val="68517248"/>
        <c:crosses val="autoZero"/>
        <c:auto val="1"/>
        <c:lblAlgn val="ctr"/>
        <c:lblOffset val="100"/>
      </c:catAx>
      <c:valAx>
        <c:axId val="68517248"/>
        <c:scaling>
          <c:orientation val="minMax"/>
        </c:scaling>
        <c:axPos val="l"/>
        <c:majorGridlines/>
        <c:numFmt formatCode="General" sourceLinked="1"/>
        <c:tickLblPos val="nextTo"/>
        <c:crossAx val="68515712"/>
        <c:crosses val="autoZero"/>
        <c:crossBetween val="between"/>
      </c:valAx>
      <c:spPr>
        <a:gradFill>
          <a:gsLst>
            <a:gs pos="0">
              <a:schemeClr val="accent5">
                <a:lumMod val="40000"/>
                <a:lumOff val="60000"/>
              </a:schemeClr>
            </a:gs>
            <a:gs pos="50000">
              <a:srgbClr val="4F81BD">
                <a:tint val="44500"/>
                <a:satMod val="160000"/>
              </a:srgbClr>
            </a:gs>
            <a:gs pos="100000">
              <a:srgbClr val="4F81BD">
                <a:tint val="23500"/>
                <a:satMod val="160000"/>
              </a:srgbClr>
            </a:gs>
          </a:gsLst>
          <a:lin ang="5400000" scaled="0"/>
        </a:gradFill>
      </c:spPr>
    </c:plotArea>
    <c:legend>
      <c:legendPos val="r"/>
      <c:layout/>
    </c:legend>
    <c:plotVisOnly val="1"/>
  </c:chart>
  <c:spPr>
    <a:gradFill>
      <a:gsLst>
        <a:gs pos="0">
          <a:schemeClr val="accent2">
            <a:lumMod val="60000"/>
            <a:lumOff val="40000"/>
          </a:schemeClr>
        </a:gs>
        <a:gs pos="50000">
          <a:srgbClr val="4F81BD">
            <a:tint val="44500"/>
            <a:satMod val="160000"/>
          </a:srgbClr>
        </a:gs>
        <a:gs pos="100000">
          <a:srgbClr val="4F81BD">
            <a:tint val="23500"/>
            <a:satMod val="160000"/>
          </a:srgbClr>
        </a:gs>
      </a:gsLst>
      <a:lin ang="5400000" scaled="0"/>
    </a:gradFill>
  </c:spPr>
  <c:externalData r:id="rId1"/>
</c:chartSpace>
</file>

<file path=ppt/charts/chart8.xml><?xml version="1.0" encoding="utf-8"?>
<c:chartSpace xmlns:c="http://schemas.openxmlformats.org/drawingml/2006/chart" xmlns:a="http://schemas.openxmlformats.org/drawingml/2006/main" xmlns:r="http://schemas.openxmlformats.org/officeDocument/2006/relationships">
  <c:date1904 val="1"/>
  <c:lang val="ru-RU"/>
  <c:chart>
    <c:title>
      <c:tx>
        <c:rich>
          <a:bodyPr/>
          <a:lstStyle/>
          <a:p>
            <a:pPr>
              <a:defRPr/>
            </a:pPr>
            <a:r>
              <a:rPr lang="ru-RU" sz="1400">
                <a:latin typeface="Times New Roman" pitchFamily="18" charset="0"/>
                <a:cs typeface="Times New Roman" pitchFamily="18" charset="0"/>
              </a:rPr>
              <a:t>Объем инвестиций в основной капитал (за исключением бюджетных средств) в расчете на 1</a:t>
            </a:r>
            <a:r>
              <a:rPr lang="ru-RU" sz="1400" baseline="0">
                <a:latin typeface="Times New Roman" pitchFamily="18" charset="0"/>
                <a:cs typeface="Times New Roman" pitchFamily="18" charset="0"/>
              </a:rPr>
              <a:t> жителя</a:t>
            </a:r>
            <a:endParaRPr lang="ru-RU" sz="1400">
              <a:latin typeface="Times New Roman" pitchFamily="18" charset="0"/>
              <a:cs typeface="Times New Roman" pitchFamily="18" charset="0"/>
            </a:endParaRPr>
          </a:p>
        </c:rich>
      </c:tx>
      <c:layout/>
    </c:title>
    <c:view3D>
      <c:rAngAx val="1"/>
    </c:view3D>
    <c:plotArea>
      <c:layout/>
      <c:bar3DChart>
        <c:barDir val="col"/>
        <c:grouping val="clustered"/>
        <c:ser>
          <c:idx val="1"/>
          <c:order val="0"/>
          <c:dLbls>
            <c:showVal val="1"/>
          </c:dLbls>
          <c:cat>
            <c:numLit>
              <c:formatCode>General</c:formatCode>
              <c:ptCount val="7"/>
              <c:pt idx="0">
                <c:v>2012</c:v>
              </c:pt>
              <c:pt idx="1">
                <c:v>2013</c:v>
              </c:pt>
              <c:pt idx="2">
                <c:v>2014</c:v>
              </c:pt>
              <c:pt idx="3">
                <c:v>2015</c:v>
              </c:pt>
              <c:pt idx="4">
                <c:v>2016</c:v>
              </c:pt>
              <c:pt idx="5">
                <c:v>2017</c:v>
              </c:pt>
              <c:pt idx="6">
                <c:v>2018</c:v>
              </c:pt>
            </c:numLit>
          </c:cat>
          <c:val>
            <c:numRef>
              <c:f>Лист1!$B$60:$B$66</c:f>
              <c:numCache>
                <c:formatCode>General</c:formatCode>
                <c:ptCount val="7"/>
                <c:pt idx="0">
                  <c:v>28013.599999999988</c:v>
                </c:pt>
                <c:pt idx="1">
                  <c:v>4577.1000000000004</c:v>
                </c:pt>
                <c:pt idx="2">
                  <c:v>5793.3</c:v>
                </c:pt>
                <c:pt idx="3">
                  <c:v>5985.3</c:v>
                </c:pt>
                <c:pt idx="4">
                  <c:v>82310</c:v>
                </c:pt>
                <c:pt idx="5">
                  <c:v>88590</c:v>
                </c:pt>
                <c:pt idx="6">
                  <c:v>94860</c:v>
                </c:pt>
              </c:numCache>
            </c:numRef>
          </c:val>
        </c:ser>
        <c:gapWidth val="75"/>
        <c:shape val="cylinder"/>
        <c:axId val="68576384"/>
        <c:axId val="68577920"/>
        <c:axId val="0"/>
      </c:bar3DChart>
      <c:catAx>
        <c:axId val="68576384"/>
        <c:scaling>
          <c:orientation val="minMax"/>
        </c:scaling>
        <c:axPos val="b"/>
        <c:numFmt formatCode="General" sourceLinked="1"/>
        <c:majorTickMark val="none"/>
        <c:tickLblPos val="nextTo"/>
        <c:crossAx val="68577920"/>
        <c:crosses val="autoZero"/>
        <c:auto val="1"/>
        <c:lblAlgn val="ctr"/>
        <c:lblOffset val="100"/>
      </c:catAx>
      <c:valAx>
        <c:axId val="68577920"/>
        <c:scaling>
          <c:orientation val="minMax"/>
        </c:scaling>
        <c:axPos val="l"/>
        <c:majorGridlines/>
        <c:numFmt formatCode="General" sourceLinked="1"/>
        <c:majorTickMark val="none"/>
        <c:tickLblPos val="nextTo"/>
        <c:spPr>
          <a:ln w="9525">
            <a:noFill/>
          </a:ln>
        </c:spPr>
        <c:crossAx val="68576384"/>
        <c:crosses val="autoZero"/>
        <c:crossBetween val="between"/>
      </c:valAx>
      <c:spPr>
        <a:gradFill>
          <a:gsLst>
            <a:gs pos="0">
              <a:srgbClr val="92D050"/>
            </a:gs>
            <a:gs pos="50000">
              <a:srgbClr val="4F81BD">
                <a:tint val="44500"/>
                <a:satMod val="160000"/>
              </a:srgbClr>
            </a:gs>
            <a:gs pos="100000">
              <a:srgbClr val="4F81BD">
                <a:tint val="23500"/>
                <a:satMod val="160000"/>
              </a:srgbClr>
            </a:gs>
          </a:gsLst>
          <a:lin ang="5400000" scaled="0"/>
        </a:gradFill>
      </c:spPr>
    </c:plotArea>
    <c:plotVisOnly val="1"/>
  </c:chart>
  <c:externalData r:id="rId1"/>
</c:chartSpace>
</file>

<file path=ppt/charts/chart9.xml><?xml version="1.0" encoding="utf-8"?>
<c:chartSpace xmlns:c="http://schemas.openxmlformats.org/drawingml/2006/chart" xmlns:a="http://schemas.openxmlformats.org/drawingml/2006/main" xmlns:r="http://schemas.openxmlformats.org/officeDocument/2006/relationships">
  <c:date1904 val="1"/>
  <c:lang val="ru-RU"/>
  <c:chart>
    <c:title>
      <c:tx>
        <c:rich>
          <a:bodyPr/>
          <a:lstStyle/>
          <a:p>
            <a:pPr>
              <a:defRPr/>
            </a:pPr>
            <a:r>
              <a:rPr lang="ru-RU" sz="1200">
                <a:latin typeface="Times New Roman" pitchFamily="18" charset="0"/>
                <a:cs typeface="Times New Roman" pitchFamily="18" charset="0"/>
              </a:rPr>
              <a:t>Число субъектов малого и среднего предпринимательства</a:t>
            </a:r>
            <a:r>
              <a:rPr lang="ru-RU" sz="1200" baseline="0">
                <a:latin typeface="Times New Roman" pitchFamily="18" charset="0"/>
                <a:cs typeface="Times New Roman" pitchFamily="18" charset="0"/>
              </a:rPr>
              <a:t> в расчете на 10 тыс. человек населения</a:t>
            </a:r>
          </a:p>
          <a:p>
            <a:pPr>
              <a:defRPr/>
            </a:pPr>
            <a:endParaRPr lang="ru-RU"/>
          </a:p>
        </c:rich>
      </c:tx>
      <c:layout/>
    </c:title>
    <c:view3D>
      <c:rAngAx val="1"/>
    </c:view3D>
    <c:plotArea>
      <c:layout>
        <c:manualLayout>
          <c:layoutTarget val="inner"/>
          <c:xMode val="edge"/>
          <c:yMode val="edge"/>
          <c:x val="3.0555555555555582E-2"/>
          <c:y val="0.24710666375036491"/>
          <c:w val="0.93888888888889277"/>
          <c:h val="0.60251895596383787"/>
        </c:manualLayout>
      </c:layout>
      <c:bar3DChart>
        <c:barDir val="col"/>
        <c:grouping val="clustered"/>
        <c:ser>
          <c:idx val="0"/>
          <c:order val="0"/>
          <c:dLbls>
            <c:showVal val="1"/>
          </c:dLbls>
          <c:cat>
            <c:numLit>
              <c:formatCode>General</c:formatCode>
              <c:ptCount val="6"/>
              <c:pt idx="0">
                <c:v>2013</c:v>
              </c:pt>
              <c:pt idx="1">
                <c:v>2014</c:v>
              </c:pt>
              <c:pt idx="2">
                <c:v>2015</c:v>
              </c:pt>
              <c:pt idx="3">
                <c:v>2016</c:v>
              </c:pt>
              <c:pt idx="4">
                <c:v>2017</c:v>
              </c:pt>
              <c:pt idx="5">
                <c:v>2018</c:v>
              </c:pt>
            </c:numLit>
          </c:cat>
          <c:val>
            <c:numRef>
              <c:f>Лист1!$B$71:$B$76</c:f>
              <c:numCache>
                <c:formatCode>General</c:formatCode>
                <c:ptCount val="6"/>
                <c:pt idx="0">
                  <c:v>206</c:v>
                </c:pt>
                <c:pt idx="1">
                  <c:v>224</c:v>
                </c:pt>
                <c:pt idx="2">
                  <c:v>236</c:v>
                </c:pt>
                <c:pt idx="3">
                  <c:v>247</c:v>
                </c:pt>
                <c:pt idx="4">
                  <c:v>258</c:v>
                </c:pt>
                <c:pt idx="5">
                  <c:v>267</c:v>
                </c:pt>
              </c:numCache>
            </c:numRef>
          </c:val>
        </c:ser>
        <c:dLbls>
          <c:showVal val="1"/>
        </c:dLbls>
        <c:shape val="pyramid"/>
        <c:axId val="69178880"/>
        <c:axId val="69180416"/>
        <c:axId val="0"/>
      </c:bar3DChart>
      <c:catAx>
        <c:axId val="69178880"/>
        <c:scaling>
          <c:orientation val="minMax"/>
        </c:scaling>
        <c:axPos val="b"/>
        <c:numFmt formatCode="General" sourceLinked="1"/>
        <c:majorTickMark val="none"/>
        <c:tickLblPos val="nextTo"/>
        <c:crossAx val="69180416"/>
        <c:crosses val="autoZero"/>
        <c:auto val="1"/>
        <c:lblAlgn val="ctr"/>
        <c:lblOffset val="100"/>
      </c:catAx>
      <c:valAx>
        <c:axId val="69180416"/>
        <c:scaling>
          <c:orientation val="minMax"/>
        </c:scaling>
        <c:delete val="1"/>
        <c:axPos val="l"/>
        <c:numFmt formatCode="General" sourceLinked="1"/>
        <c:tickLblPos val="nextTo"/>
        <c:crossAx val="69178880"/>
        <c:crosses val="autoZero"/>
        <c:crossBetween val="between"/>
      </c:valAx>
    </c:plotArea>
    <c:plotVisOnly val="1"/>
  </c:chart>
  <c:externalData r:id="rId1"/>
</c:chartSpace>
</file>

<file path=ppt/charts/chart10.xml><?xml version="1.0" encoding="utf-8"?>
<c:chartSpace xmlns:c="http://schemas.openxmlformats.org/drawingml/2006/chart" xmlns:a="http://schemas.openxmlformats.org/drawingml/2006/main" xmlns:r="http://schemas.openxmlformats.org/officeDocument/2006/relationships">
  <c:date1904 val="1"/>
  <c:lang val="ru-RU"/>
  <c:chart>
    <c:title>
      <c:tx>
        <c:rich>
          <a:bodyPr/>
          <a:lstStyle/>
          <a:p>
            <a:pPr>
              <a:defRPr/>
            </a:pPr>
            <a:r>
              <a:rPr lang="ru-RU" sz="1200" dirty="0">
                <a:latin typeface="Times New Roman" pitchFamily="18" charset="0"/>
                <a:cs typeface="Times New Roman" pitchFamily="18" charset="0"/>
              </a:rPr>
              <a:t>Число субъектов малого и среднего </a:t>
            </a:r>
            <a:r>
              <a:rPr lang="ru-RU" sz="1200" dirty="0" smtClean="0">
                <a:latin typeface="Times New Roman" pitchFamily="18" charset="0"/>
                <a:cs typeface="Times New Roman" pitchFamily="18" charset="0"/>
              </a:rPr>
              <a:t>предпринимательства за 2015 г.,</a:t>
            </a:r>
            <a:r>
              <a:rPr lang="ru-RU" sz="1200" baseline="0" dirty="0" smtClean="0">
                <a:latin typeface="Times New Roman" pitchFamily="18" charset="0"/>
                <a:cs typeface="Times New Roman" pitchFamily="18" charset="0"/>
              </a:rPr>
              <a:t> </a:t>
            </a:r>
            <a:r>
              <a:rPr lang="ru-RU" sz="1200" baseline="0" dirty="0">
                <a:latin typeface="Times New Roman" pitchFamily="18" charset="0"/>
                <a:cs typeface="Times New Roman" pitchFamily="18" charset="0"/>
              </a:rPr>
              <a:t>всего</a:t>
            </a:r>
            <a:endParaRPr lang="ru-RU" sz="1200" dirty="0">
              <a:latin typeface="Times New Roman" pitchFamily="18" charset="0"/>
              <a:cs typeface="Times New Roman" pitchFamily="18" charset="0"/>
            </a:endParaRPr>
          </a:p>
        </c:rich>
      </c:tx>
      <c:layout>
        <c:manualLayout>
          <c:xMode val="edge"/>
          <c:yMode val="edge"/>
          <c:x val="0.16185476815398067"/>
          <c:y val="4.3715821914822317E-2"/>
        </c:manualLayout>
      </c:layout>
    </c:title>
    <c:plotArea>
      <c:layout>
        <c:manualLayout>
          <c:layoutTarget val="inner"/>
          <c:xMode val="edge"/>
          <c:yMode val="edge"/>
          <c:x val="5.8803397606795413E-2"/>
          <c:y val="0.32720604265103759"/>
          <c:w val="0.42253784569402358"/>
          <c:h val="0.67279406618326443"/>
        </c:manualLayout>
      </c:layout>
      <c:pieChart>
        <c:varyColors val="1"/>
        <c:ser>
          <c:idx val="0"/>
          <c:order val="0"/>
          <c:tx>
            <c:v>Число</c:v>
          </c:tx>
          <c:explosion val="25"/>
          <c:dPt>
            <c:idx val="3"/>
            <c:explosion val="13"/>
          </c:dPt>
          <c:dLbls>
            <c:dLbl>
              <c:idx val="0"/>
              <c:layout/>
              <c:tx>
                <c:rich>
                  <a:bodyPr/>
                  <a:lstStyle/>
                  <a:p>
                    <a:r>
                      <a:rPr lang="ru-RU"/>
                      <a:t>48</a:t>
                    </a:r>
                    <a:endParaRPr lang="en-US"/>
                  </a:p>
                </c:rich>
              </c:tx>
              <c:showPercent val="1"/>
            </c:dLbl>
            <c:dLbl>
              <c:idx val="1"/>
              <c:layout/>
              <c:tx>
                <c:rich>
                  <a:bodyPr/>
                  <a:lstStyle/>
                  <a:p>
                    <a:r>
                      <a:rPr lang="ru-RU"/>
                      <a:t>9</a:t>
                    </a:r>
                    <a:endParaRPr lang="en-US"/>
                  </a:p>
                </c:rich>
              </c:tx>
              <c:showPercent val="1"/>
            </c:dLbl>
            <c:dLbl>
              <c:idx val="2"/>
              <c:layout>
                <c:manualLayout>
                  <c:x val="3.2235640019418386E-3"/>
                  <c:y val="3.5618578347658109E-2"/>
                </c:manualLayout>
              </c:layout>
              <c:tx>
                <c:rich>
                  <a:bodyPr/>
                  <a:lstStyle/>
                  <a:p>
                    <a:r>
                      <a:rPr lang="ru-RU"/>
                      <a:t>3</a:t>
                    </a:r>
                    <a:endParaRPr lang="en-US"/>
                  </a:p>
                </c:rich>
              </c:tx>
              <c:showPercent val="1"/>
            </c:dLbl>
            <c:dLbl>
              <c:idx val="3"/>
              <c:layout/>
              <c:tx>
                <c:rich>
                  <a:bodyPr/>
                  <a:lstStyle/>
                  <a:p>
                    <a:r>
                      <a:rPr lang="ru-RU"/>
                      <a:t>192</a:t>
                    </a:r>
                  </a:p>
                  <a:p>
                    <a:endParaRPr lang="en-US"/>
                  </a:p>
                </c:rich>
              </c:tx>
              <c:showPercent val="1"/>
            </c:dLbl>
            <c:dLbl>
              <c:idx val="4"/>
              <c:layout/>
              <c:tx>
                <c:rich>
                  <a:bodyPr/>
                  <a:lstStyle/>
                  <a:p>
                    <a:r>
                      <a:rPr lang="ru-RU"/>
                      <a:t>41</a:t>
                    </a:r>
                    <a:endParaRPr lang="en-US"/>
                  </a:p>
                </c:rich>
              </c:tx>
              <c:showPercent val="1"/>
            </c:dLbl>
            <c:showPercent val="1"/>
          </c:dLbls>
          <c:cat>
            <c:strRef>
              <c:f>Лист1!$A$78:$A$82</c:f>
              <c:strCache>
                <c:ptCount val="5"/>
                <c:pt idx="0">
                  <c:v>микропредприятия</c:v>
                </c:pt>
                <c:pt idx="1">
                  <c:v>малые предприятия</c:v>
                </c:pt>
                <c:pt idx="2">
                  <c:v>средние предприятия</c:v>
                </c:pt>
                <c:pt idx="3">
                  <c:v>ИП</c:v>
                </c:pt>
                <c:pt idx="4">
                  <c:v>КФХ</c:v>
                </c:pt>
              </c:strCache>
            </c:strRef>
          </c:cat>
          <c:val>
            <c:numRef>
              <c:f>Лист1!$B$78:$B$82</c:f>
              <c:numCache>
                <c:formatCode>0.00</c:formatCode>
                <c:ptCount val="5"/>
                <c:pt idx="0">
                  <c:v>48</c:v>
                </c:pt>
                <c:pt idx="1">
                  <c:v>9</c:v>
                </c:pt>
                <c:pt idx="2">
                  <c:v>3</c:v>
                </c:pt>
                <c:pt idx="3">
                  <c:v>192</c:v>
                </c:pt>
                <c:pt idx="4">
                  <c:v>41</c:v>
                </c:pt>
              </c:numCache>
            </c:numRef>
          </c:val>
        </c:ser>
        <c:ser>
          <c:idx val="1"/>
          <c:order val="1"/>
          <c:tx>
            <c:v>Число</c:v>
          </c:tx>
          <c:explosion val="25"/>
          <c:dLbls>
            <c:showPercent val="1"/>
          </c:dLbls>
          <c:val>
            <c:numLit>
              <c:formatCode>General</c:formatCode>
              <c:ptCount val="1"/>
              <c:pt idx="0">
                <c:v>1</c:v>
              </c:pt>
            </c:numLit>
          </c:val>
        </c:ser>
        <c:dLbls>
          <c:showPercent val="1"/>
        </c:dLbls>
        <c:firstSliceAng val="0"/>
      </c:pieChart>
    </c:plotArea>
    <c:legend>
      <c:legendPos val="r"/>
      <c:layout>
        <c:manualLayout>
          <c:xMode val="edge"/>
          <c:yMode val="edge"/>
          <c:x val="0.46729824126314917"/>
          <c:y val="0.30365227907446818"/>
          <c:w val="0.51170438340876678"/>
          <c:h val="0.65936195553149002"/>
        </c:manualLayout>
      </c:layout>
      <c:txPr>
        <a:bodyPr/>
        <a:lstStyle/>
        <a:p>
          <a:pPr>
            <a:defRPr b="1">
              <a:latin typeface="Times New Roman" pitchFamily="18" charset="0"/>
              <a:cs typeface="Times New Roman" pitchFamily="18" charset="0"/>
            </a:defRPr>
          </a:pPr>
          <a:endParaRPr lang="ru-RU"/>
        </a:p>
      </c:txPr>
    </c:legend>
    <c:plotVisOnly val="1"/>
  </c:chart>
  <c:externalData r:id="rId1"/>
</c:chartSpace>
</file>

<file path=ppt/charts/chart11.xml><?xml version="1.0" encoding="utf-8"?>
<c:chartSpace xmlns:c="http://schemas.openxmlformats.org/drawingml/2006/chart" xmlns:a="http://schemas.openxmlformats.org/drawingml/2006/main" xmlns:r="http://schemas.openxmlformats.org/officeDocument/2006/relationships">
  <c:date1904 val="1"/>
  <c:lang val="ru-RU"/>
  <c:chart>
    <c:title>
      <c:tx>
        <c:rich>
          <a:bodyPr/>
          <a:lstStyle/>
          <a:p>
            <a:pPr>
              <a:defRPr sz="1400"/>
            </a:pPr>
            <a:r>
              <a:rPr lang="ru-RU" sz="1400">
                <a:latin typeface="Times New Roman" pitchFamily="18" charset="0"/>
                <a:cs typeface="Times New Roman" pitchFamily="18" charset="0"/>
              </a:rPr>
              <a:t>Структура малых и средних</a:t>
            </a:r>
            <a:r>
              <a:rPr lang="ru-RU" sz="1400" baseline="0">
                <a:latin typeface="Times New Roman" pitchFamily="18" charset="0"/>
                <a:cs typeface="Times New Roman" pitchFamily="18" charset="0"/>
              </a:rPr>
              <a:t> предприятий по видам экономической деятельности</a:t>
            </a:r>
            <a:endParaRPr lang="ru-RU" sz="1400">
              <a:latin typeface="Times New Roman" pitchFamily="18" charset="0"/>
              <a:cs typeface="Times New Roman" pitchFamily="18" charset="0"/>
            </a:endParaRPr>
          </a:p>
        </c:rich>
      </c:tx>
      <c:layout>
        <c:manualLayout>
          <c:xMode val="edge"/>
          <c:yMode val="edge"/>
          <c:x val="0.11080555555555556"/>
          <c:y val="2.8571428571428591E-2"/>
        </c:manualLayout>
      </c:layout>
    </c:title>
    <c:plotArea>
      <c:layout/>
      <c:pieChart>
        <c:varyColors val="1"/>
        <c:ser>
          <c:idx val="0"/>
          <c:order val="0"/>
          <c:dLbls>
            <c:txPr>
              <a:bodyPr/>
              <a:lstStyle/>
              <a:p>
                <a:pPr>
                  <a:defRPr sz="1200">
                    <a:latin typeface="Times New Roman" pitchFamily="18" charset="0"/>
                    <a:cs typeface="Times New Roman" pitchFamily="18" charset="0"/>
                  </a:defRPr>
                </a:pPr>
                <a:endParaRPr lang="ru-RU"/>
              </a:p>
            </c:txPr>
            <c:showPercent val="1"/>
          </c:dLbls>
          <c:cat>
            <c:strRef>
              <c:f>Лист1!$A$138:$A$141</c:f>
              <c:strCache>
                <c:ptCount val="4"/>
                <c:pt idx="0">
                  <c:v>предприятия розничной торговли </c:v>
                </c:pt>
                <c:pt idx="1">
                  <c:v>сельское хозяйство</c:v>
                </c:pt>
                <c:pt idx="2">
                  <c:v>обрабатывающие производства</c:v>
                </c:pt>
                <c:pt idx="3">
                  <c:v>строительные предприятия</c:v>
                </c:pt>
              </c:strCache>
            </c:strRef>
          </c:cat>
          <c:val>
            <c:numRef>
              <c:f>Лист1!$B$138:$B$141</c:f>
              <c:numCache>
                <c:formatCode>0%</c:formatCode>
                <c:ptCount val="4"/>
                <c:pt idx="0" formatCode="0.00%">
                  <c:v>0.43000000000000038</c:v>
                </c:pt>
                <c:pt idx="1">
                  <c:v>0.2</c:v>
                </c:pt>
                <c:pt idx="2" formatCode="0.00%">
                  <c:v>0.13</c:v>
                </c:pt>
                <c:pt idx="3">
                  <c:v>0.05</c:v>
                </c:pt>
              </c:numCache>
            </c:numRef>
          </c:val>
        </c:ser>
        <c:dLbls>
          <c:showPercent val="1"/>
        </c:dLbls>
        <c:firstSliceAng val="0"/>
      </c:pieChart>
    </c:plotArea>
    <c:legend>
      <c:legendPos val="r"/>
      <c:layout/>
      <c:txPr>
        <a:bodyPr/>
        <a:lstStyle/>
        <a:p>
          <a:pPr>
            <a:defRPr sz="1200">
              <a:latin typeface="Times New Roman" pitchFamily="18" charset="0"/>
              <a:cs typeface="Times New Roman" pitchFamily="18" charset="0"/>
            </a:defRPr>
          </a:pPr>
          <a:endParaRPr lang="ru-RU"/>
        </a:p>
      </c:txPr>
    </c:legend>
    <c:plotVisOnly val="1"/>
  </c:chart>
  <c:spPr>
    <a:gradFill>
      <a:gsLst>
        <a:gs pos="0">
          <a:srgbClr val="F481FD"/>
        </a:gs>
        <a:gs pos="50000">
          <a:srgbClr val="4F81BD">
            <a:tint val="44500"/>
            <a:satMod val="160000"/>
          </a:srgbClr>
        </a:gs>
        <a:gs pos="100000">
          <a:srgbClr val="4F81BD">
            <a:tint val="23500"/>
            <a:satMod val="160000"/>
          </a:srgbClr>
        </a:gs>
      </a:gsLst>
      <a:lin ang="5400000" scaled="0"/>
    </a:gradFill>
  </c:spPr>
  <c:externalData r:id="rId1"/>
</c:chartSpace>
</file>

<file path=ppt/charts/chart12.xml><?xml version="1.0" encoding="utf-8"?>
<c:chartSpace xmlns:c="http://schemas.openxmlformats.org/drawingml/2006/chart" xmlns:a="http://schemas.openxmlformats.org/drawingml/2006/main" xmlns:r="http://schemas.openxmlformats.org/officeDocument/2006/relationships">
  <c:date1904 val="1"/>
  <c:lang val="ru-RU"/>
  <c:style val="22"/>
  <c:chart>
    <c:title>
      <c:tx>
        <c:rich>
          <a:bodyPr/>
          <a:lstStyle/>
          <a:p>
            <a:pPr>
              <a:defRPr/>
            </a:pPr>
            <a:r>
              <a:rPr lang="ru-RU" sz="1400">
                <a:latin typeface="Times New Roman" pitchFamily="18" charset="0"/>
                <a:cs typeface="Times New Roman" pitchFamily="18" charset="0"/>
              </a:rPr>
              <a:t>Оборот товаров и услуг малых и средних предприятий,</a:t>
            </a:r>
            <a:r>
              <a:rPr lang="ru-RU" sz="1400" baseline="0">
                <a:latin typeface="Times New Roman" pitchFamily="18" charset="0"/>
                <a:cs typeface="Times New Roman" pitchFamily="18" charset="0"/>
              </a:rPr>
              <a:t> %</a:t>
            </a:r>
            <a:endParaRPr lang="ru-RU" sz="1400">
              <a:latin typeface="Times New Roman" pitchFamily="18" charset="0"/>
              <a:cs typeface="Times New Roman" pitchFamily="18" charset="0"/>
            </a:endParaRPr>
          </a:p>
        </c:rich>
      </c:tx>
      <c:layout>
        <c:manualLayout>
          <c:xMode val="edge"/>
          <c:yMode val="edge"/>
          <c:x val="0.12529417991825068"/>
          <c:y val="3.333310003079594E-2"/>
        </c:manualLayout>
      </c:layout>
    </c:title>
    <c:plotArea>
      <c:layout/>
      <c:barChart>
        <c:barDir val="bar"/>
        <c:grouping val="clustered"/>
        <c:ser>
          <c:idx val="0"/>
          <c:order val="0"/>
          <c:dLbls>
            <c:showVal val="1"/>
          </c:dLbls>
          <c:cat>
            <c:strRef>
              <c:f>Лист1!$A$144:$A$147</c:f>
              <c:strCache>
                <c:ptCount val="4"/>
                <c:pt idx="0">
                  <c:v>предприятия розничной торговли </c:v>
                </c:pt>
                <c:pt idx="1">
                  <c:v>сельское хозяйство</c:v>
                </c:pt>
                <c:pt idx="2">
                  <c:v>обрабатывающие производства</c:v>
                </c:pt>
                <c:pt idx="3">
                  <c:v>строительные предприятия</c:v>
                </c:pt>
              </c:strCache>
            </c:strRef>
          </c:cat>
          <c:val>
            <c:numRef>
              <c:f>Лист1!$B$144:$B$147</c:f>
              <c:numCache>
                <c:formatCode>General</c:formatCode>
                <c:ptCount val="4"/>
                <c:pt idx="0">
                  <c:v>36</c:v>
                </c:pt>
                <c:pt idx="1">
                  <c:v>39</c:v>
                </c:pt>
                <c:pt idx="2">
                  <c:v>14</c:v>
                </c:pt>
                <c:pt idx="3">
                  <c:v>11</c:v>
                </c:pt>
              </c:numCache>
            </c:numRef>
          </c:val>
        </c:ser>
        <c:axId val="73933952"/>
        <c:axId val="73919872"/>
      </c:barChart>
      <c:valAx>
        <c:axId val="73919872"/>
        <c:scaling>
          <c:orientation val="minMax"/>
        </c:scaling>
        <c:axPos val="b"/>
        <c:majorGridlines/>
        <c:numFmt formatCode="General" sourceLinked="1"/>
        <c:tickLblPos val="nextTo"/>
        <c:txPr>
          <a:bodyPr/>
          <a:lstStyle/>
          <a:p>
            <a:pPr>
              <a:defRPr sz="1200">
                <a:latin typeface="Times New Roman" pitchFamily="18" charset="0"/>
                <a:cs typeface="Times New Roman" pitchFamily="18" charset="0"/>
              </a:defRPr>
            </a:pPr>
            <a:endParaRPr lang="ru-RU"/>
          </a:p>
        </c:txPr>
        <c:crossAx val="73933952"/>
        <c:crosses val="autoZero"/>
        <c:crossBetween val="between"/>
      </c:valAx>
      <c:catAx>
        <c:axId val="73933952"/>
        <c:scaling>
          <c:orientation val="minMax"/>
        </c:scaling>
        <c:axPos val="l"/>
        <c:tickLblPos val="nextTo"/>
        <c:txPr>
          <a:bodyPr/>
          <a:lstStyle/>
          <a:p>
            <a:pPr>
              <a:defRPr sz="1200">
                <a:latin typeface="Times New Roman" pitchFamily="18" charset="0"/>
                <a:cs typeface="Times New Roman" pitchFamily="18" charset="0"/>
              </a:defRPr>
            </a:pPr>
            <a:endParaRPr lang="ru-RU"/>
          </a:p>
        </c:txPr>
        <c:crossAx val="73919872"/>
        <c:crosses val="autoZero"/>
        <c:auto val="1"/>
        <c:lblAlgn val="ctr"/>
        <c:lblOffset val="100"/>
      </c:catAx>
    </c:plotArea>
    <c:plotVisOnly val="1"/>
  </c:chart>
  <c:spPr>
    <a:gradFill>
      <a:gsLst>
        <a:gs pos="0">
          <a:srgbClr val="FE2F2A"/>
        </a:gs>
        <a:gs pos="50000">
          <a:srgbClr val="4F81BD">
            <a:tint val="44500"/>
            <a:satMod val="160000"/>
          </a:srgbClr>
        </a:gs>
        <a:gs pos="100000">
          <a:srgbClr val="4F81BD">
            <a:tint val="23500"/>
            <a:satMod val="160000"/>
          </a:srgbClr>
        </a:gs>
      </a:gsLst>
      <a:lin ang="5400000" scaled="0"/>
    </a:gradFill>
  </c:spPr>
  <c:externalData r:id="rId1"/>
</c:chartSpace>
</file>

<file path=ppt/charts/chart13.xml><?xml version="1.0" encoding="utf-8"?>
<c:chartSpace xmlns:c="http://schemas.openxmlformats.org/drawingml/2006/chart" xmlns:a="http://schemas.openxmlformats.org/drawingml/2006/main" xmlns:r="http://schemas.openxmlformats.org/officeDocument/2006/relationships">
  <c:date1904 val="1"/>
  <c:lang val="ru-RU"/>
  <c:chart>
    <c:title>
      <c:tx>
        <c:rich>
          <a:bodyPr/>
          <a:lstStyle/>
          <a:p>
            <a:pPr>
              <a:defRPr/>
            </a:pPr>
            <a:r>
              <a:rPr lang="ru-RU" sz="1200" dirty="0">
                <a:latin typeface="Times New Roman" pitchFamily="18" charset="0"/>
                <a:cs typeface="Times New Roman" pitchFamily="18" charset="0"/>
              </a:rPr>
              <a:t>Объем оборота розничной торговли во всех каналах </a:t>
            </a:r>
            <a:r>
              <a:rPr lang="ru-RU" sz="1200" dirty="0" smtClean="0">
                <a:latin typeface="Times New Roman" pitchFamily="18" charset="0"/>
                <a:cs typeface="Times New Roman" pitchFamily="18" charset="0"/>
              </a:rPr>
              <a:t>реализации, тыс.руб.</a:t>
            </a:r>
          </a:p>
        </c:rich>
      </c:tx>
      <c:layout>
        <c:manualLayout>
          <c:xMode val="edge"/>
          <c:yMode val="edge"/>
          <c:x val="0.1512451945784708"/>
          <c:y val="0"/>
        </c:manualLayout>
      </c:layout>
    </c:title>
    <c:plotArea>
      <c:layout>
        <c:manualLayout>
          <c:layoutTarget val="inner"/>
          <c:xMode val="edge"/>
          <c:yMode val="edge"/>
          <c:x val="0.16999503763624224"/>
          <c:y val="0.36740956293507104"/>
          <c:w val="0.79659569888615867"/>
          <c:h val="0.39722184183499126"/>
        </c:manualLayout>
      </c:layout>
      <c:lineChart>
        <c:grouping val="stacked"/>
        <c:ser>
          <c:idx val="0"/>
          <c:order val="0"/>
          <c:cat>
            <c:numLit>
              <c:formatCode>General</c:formatCode>
              <c:ptCount val="5"/>
              <c:pt idx="0">
                <c:v>2011</c:v>
              </c:pt>
              <c:pt idx="1">
                <c:v>2012</c:v>
              </c:pt>
              <c:pt idx="2">
                <c:v>2013</c:v>
              </c:pt>
              <c:pt idx="3">
                <c:v>2014</c:v>
              </c:pt>
              <c:pt idx="4">
                <c:v>2015</c:v>
              </c:pt>
            </c:numLit>
          </c:cat>
          <c:val>
            <c:numRef>
              <c:f>Лист1!$A$85:$A$89</c:f>
              <c:numCache>
                <c:formatCode>General</c:formatCode>
                <c:ptCount val="5"/>
                <c:pt idx="0">
                  <c:v>2011</c:v>
                </c:pt>
                <c:pt idx="1">
                  <c:v>2012</c:v>
                </c:pt>
                <c:pt idx="2">
                  <c:v>2013</c:v>
                </c:pt>
                <c:pt idx="3">
                  <c:v>2014</c:v>
                </c:pt>
                <c:pt idx="4">
                  <c:v>2015</c:v>
                </c:pt>
              </c:numCache>
            </c:numRef>
          </c:val>
        </c:ser>
        <c:ser>
          <c:idx val="1"/>
          <c:order val="1"/>
          <c:dLbls>
            <c:dLbl>
              <c:idx val="0"/>
              <c:layout>
                <c:manualLayout>
                  <c:x val="-9.9297735846800517E-2"/>
                  <c:y val="-8.2528814332991043E-2"/>
                </c:manualLayout>
              </c:layout>
              <c:showVal val="1"/>
            </c:dLbl>
            <c:dLbl>
              <c:idx val="1"/>
              <c:layout>
                <c:manualLayout>
                  <c:x val="-8.5149379106655043E-2"/>
                  <c:y val="-8.9774620563734267E-2"/>
                </c:manualLayout>
              </c:layout>
              <c:showVal val="1"/>
            </c:dLbl>
            <c:dLbl>
              <c:idx val="2"/>
              <c:layout>
                <c:manualLayout>
                  <c:x val="-8.5851762834885048E-2"/>
                  <c:y val="-9.4404313591236952E-2"/>
                </c:manualLayout>
              </c:layout>
              <c:showVal val="1"/>
            </c:dLbl>
            <c:dLbl>
              <c:idx val="3"/>
              <c:layout>
                <c:manualLayout>
                  <c:x val="-8.8110535158048564E-2"/>
                  <c:y val="-6.3405797101449404E-2"/>
                </c:manualLayout>
              </c:layout>
              <c:showVal val="1"/>
            </c:dLbl>
            <c:dLbl>
              <c:idx val="4"/>
              <c:layout>
                <c:manualLayout>
                  <c:x val="-2.9777530656048403E-2"/>
                  <c:y val="-8.0515234508729897E-2"/>
                </c:manualLayout>
              </c:layout>
              <c:showVal val="1"/>
            </c:dLbl>
            <c:showVal val="1"/>
          </c:dLbls>
          <c:cat>
            <c:numLit>
              <c:formatCode>General</c:formatCode>
              <c:ptCount val="5"/>
              <c:pt idx="0">
                <c:v>2011</c:v>
              </c:pt>
              <c:pt idx="1">
                <c:v>2012</c:v>
              </c:pt>
              <c:pt idx="2">
                <c:v>2013</c:v>
              </c:pt>
              <c:pt idx="3">
                <c:v>2014</c:v>
              </c:pt>
              <c:pt idx="4">
                <c:v>2015</c:v>
              </c:pt>
            </c:numLit>
          </c:cat>
          <c:val>
            <c:numRef>
              <c:f>Лист1!$B$85:$B$89</c:f>
              <c:numCache>
                <c:formatCode>0.00</c:formatCode>
                <c:ptCount val="5"/>
                <c:pt idx="0">
                  <c:v>585174</c:v>
                </c:pt>
                <c:pt idx="1">
                  <c:v>666029</c:v>
                </c:pt>
                <c:pt idx="2">
                  <c:v>763704</c:v>
                </c:pt>
                <c:pt idx="3">
                  <c:v>856959</c:v>
                </c:pt>
                <c:pt idx="4">
                  <c:v>960170</c:v>
                </c:pt>
              </c:numCache>
            </c:numRef>
          </c:val>
        </c:ser>
        <c:marker val="1"/>
        <c:axId val="73999872"/>
        <c:axId val="74001408"/>
      </c:lineChart>
      <c:catAx>
        <c:axId val="73999872"/>
        <c:scaling>
          <c:orientation val="minMax"/>
        </c:scaling>
        <c:axPos val="b"/>
        <c:numFmt formatCode="General" sourceLinked="1"/>
        <c:majorTickMark val="none"/>
        <c:tickLblPos val="nextTo"/>
        <c:crossAx val="74001408"/>
        <c:crosses val="autoZero"/>
        <c:auto val="1"/>
        <c:lblAlgn val="ctr"/>
        <c:lblOffset val="100"/>
      </c:catAx>
      <c:valAx>
        <c:axId val="74001408"/>
        <c:scaling>
          <c:orientation val="minMax"/>
        </c:scaling>
        <c:axPos val="l"/>
        <c:majorGridlines/>
        <c:numFmt formatCode="General" sourceLinked="1"/>
        <c:majorTickMark val="none"/>
        <c:tickLblPos val="nextTo"/>
        <c:crossAx val="73999872"/>
        <c:crosses val="autoZero"/>
        <c:crossBetween val="between"/>
      </c:valAx>
    </c:plotArea>
    <c:plotVisOnly val="1"/>
  </c:chart>
  <c:spPr>
    <a:gradFill>
      <a:gsLst>
        <a:gs pos="0">
          <a:schemeClr val="accent2">
            <a:lumMod val="40000"/>
            <a:lumOff val="60000"/>
          </a:schemeClr>
        </a:gs>
        <a:gs pos="50000">
          <a:srgbClr val="4F81BD">
            <a:tint val="44500"/>
            <a:satMod val="160000"/>
          </a:srgbClr>
        </a:gs>
        <a:gs pos="100000">
          <a:srgbClr val="4F81BD">
            <a:tint val="23500"/>
            <a:satMod val="160000"/>
          </a:srgbClr>
        </a:gs>
      </a:gsLst>
      <a:lin ang="5400000" scaled="0"/>
    </a:gradFill>
  </c:spPr>
  <c:externalData r:id="rId1"/>
</c:chartSpace>
</file>

<file path=ppt/charts/chart14.xml><?xml version="1.0" encoding="utf-8"?>
<c:chartSpace xmlns:c="http://schemas.openxmlformats.org/drawingml/2006/chart" xmlns:a="http://schemas.openxmlformats.org/drawingml/2006/main" xmlns:r="http://schemas.openxmlformats.org/officeDocument/2006/relationships">
  <c:date1904 val="1"/>
  <c:lang val="ru-RU"/>
  <c:chart>
    <c:title>
      <c:tx>
        <c:rich>
          <a:bodyPr/>
          <a:lstStyle/>
          <a:p>
            <a:pPr>
              <a:defRPr/>
            </a:pPr>
            <a:r>
              <a:rPr lang="ru-RU" sz="1200">
                <a:latin typeface="Times New Roman" pitchFamily="18" charset="0"/>
                <a:cs typeface="Times New Roman" pitchFamily="18" charset="0"/>
              </a:rPr>
              <a:t>Объем оборота розничной торговли в расчете на душу населения, тыс.руб.</a:t>
            </a:r>
          </a:p>
        </c:rich>
      </c:tx>
      <c:layout>
        <c:manualLayout>
          <c:xMode val="edge"/>
          <c:yMode val="edge"/>
          <c:x val="0.13970122484689546"/>
          <c:y val="8.5470085470085472E-2"/>
        </c:manualLayout>
      </c:layout>
    </c:title>
    <c:plotArea>
      <c:layout>
        <c:manualLayout>
          <c:layoutTarget val="inner"/>
          <c:xMode val="edge"/>
          <c:yMode val="edge"/>
          <c:x val="0.14082174103237124"/>
          <c:y val="0.54745743320546469"/>
          <c:w val="0.82862270341207767"/>
          <c:h val="0.21766336900195171"/>
        </c:manualLayout>
      </c:layout>
      <c:lineChart>
        <c:grouping val="stacked"/>
        <c:ser>
          <c:idx val="0"/>
          <c:order val="0"/>
          <c:marker>
            <c:symbol val="none"/>
          </c:marker>
          <c:cat>
            <c:numLit>
              <c:formatCode>General</c:formatCode>
              <c:ptCount val="5"/>
              <c:pt idx="0">
                <c:v>2011</c:v>
              </c:pt>
              <c:pt idx="1">
                <c:v>2012</c:v>
              </c:pt>
              <c:pt idx="2">
                <c:v>2013</c:v>
              </c:pt>
              <c:pt idx="3">
                <c:v>2014</c:v>
              </c:pt>
              <c:pt idx="4">
                <c:v>2015</c:v>
              </c:pt>
            </c:numLit>
          </c:cat>
          <c:val>
            <c:numRef>
              <c:f>Лист1!$A$93:$A$97</c:f>
              <c:numCache>
                <c:formatCode>General</c:formatCode>
                <c:ptCount val="5"/>
                <c:pt idx="0">
                  <c:v>2011</c:v>
                </c:pt>
                <c:pt idx="1">
                  <c:v>2012</c:v>
                </c:pt>
                <c:pt idx="2">
                  <c:v>2013</c:v>
                </c:pt>
                <c:pt idx="3">
                  <c:v>2014</c:v>
                </c:pt>
                <c:pt idx="4">
                  <c:v>2015</c:v>
                </c:pt>
              </c:numCache>
            </c:numRef>
          </c:val>
        </c:ser>
        <c:ser>
          <c:idx val="1"/>
          <c:order val="1"/>
          <c:marker>
            <c:symbol val="none"/>
          </c:marker>
          <c:dLbls>
            <c:dLbl>
              <c:idx val="0"/>
              <c:layout>
                <c:manualLayout>
                  <c:x val="-1.3888888888889046E-2"/>
                  <c:y val="-8.5470085470085388E-2"/>
                </c:manualLayout>
              </c:layout>
              <c:showVal val="1"/>
            </c:dLbl>
            <c:dLbl>
              <c:idx val="1"/>
              <c:layout>
                <c:manualLayout>
                  <c:x val="-8.3333333333333228E-3"/>
                  <c:y val="-5.9829059829059825E-2"/>
                </c:manualLayout>
              </c:layout>
              <c:showVal val="1"/>
            </c:dLbl>
            <c:dLbl>
              <c:idx val="2"/>
              <c:layout>
                <c:manualLayout>
                  <c:x val="-5.5555555555555558E-3"/>
                  <c:y val="-5.128205128205128E-2"/>
                </c:manualLayout>
              </c:layout>
              <c:showVal val="1"/>
            </c:dLbl>
            <c:dLbl>
              <c:idx val="3"/>
              <c:layout>
                <c:manualLayout>
                  <c:x val="0"/>
                  <c:y val="-5.9829059829059825E-2"/>
                </c:manualLayout>
              </c:layout>
              <c:showVal val="1"/>
            </c:dLbl>
            <c:showVal val="1"/>
          </c:dLbls>
          <c:cat>
            <c:numLit>
              <c:formatCode>General</c:formatCode>
              <c:ptCount val="5"/>
              <c:pt idx="0">
                <c:v>2011</c:v>
              </c:pt>
              <c:pt idx="1">
                <c:v>2012</c:v>
              </c:pt>
              <c:pt idx="2">
                <c:v>2013</c:v>
              </c:pt>
              <c:pt idx="3">
                <c:v>2014</c:v>
              </c:pt>
              <c:pt idx="4">
                <c:v>2015</c:v>
              </c:pt>
            </c:numLit>
          </c:cat>
          <c:val>
            <c:numRef>
              <c:f>Лист1!$B$93:$B$97</c:f>
              <c:numCache>
                <c:formatCode>General</c:formatCode>
                <c:ptCount val="5"/>
                <c:pt idx="0">
                  <c:v>41753</c:v>
                </c:pt>
                <c:pt idx="1">
                  <c:v>50970</c:v>
                </c:pt>
                <c:pt idx="2">
                  <c:v>57469</c:v>
                </c:pt>
                <c:pt idx="3">
                  <c:v>65572</c:v>
                </c:pt>
                <c:pt idx="4">
                  <c:v>76702</c:v>
                </c:pt>
              </c:numCache>
            </c:numRef>
          </c:val>
        </c:ser>
        <c:marker val="1"/>
        <c:axId val="74026368"/>
        <c:axId val="74069120"/>
      </c:lineChart>
      <c:catAx>
        <c:axId val="74026368"/>
        <c:scaling>
          <c:orientation val="minMax"/>
        </c:scaling>
        <c:axPos val="b"/>
        <c:numFmt formatCode="General" sourceLinked="1"/>
        <c:majorTickMark val="none"/>
        <c:tickLblPos val="nextTo"/>
        <c:crossAx val="74069120"/>
        <c:crosses val="autoZero"/>
        <c:auto val="1"/>
        <c:lblAlgn val="ctr"/>
        <c:lblOffset val="100"/>
      </c:catAx>
      <c:valAx>
        <c:axId val="74069120"/>
        <c:scaling>
          <c:orientation val="minMax"/>
        </c:scaling>
        <c:axPos val="l"/>
        <c:majorGridlines/>
        <c:numFmt formatCode="General" sourceLinked="1"/>
        <c:majorTickMark val="none"/>
        <c:tickLblPos val="nextTo"/>
        <c:crossAx val="74026368"/>
        <c:crosses val="autoZero"/>
        <c:crossBetween val="between"/>
      </c:valAx>
    </c:plotArea>
    <c:plotVisOnly val="1"/>
  </c:chart>
  <c:spPr>
    <a:gradFill>
      <a:gsLst>
        <a:gs pos="0">
          <a:schemeClr val="accent6">
            <a:lumMod val="75000"/>
          </a:schemeClr>
        </a:gs>
        <a:gs pos="50000">
          <a:srgbClr val="4F81BD">
            <a:tint val="44500"/>
            <a:satMod val="160000"/>
          </a:srgbClr>
        </a:gs>
        <a:gs pos="100000">
          <a:srgbClr val="4F81BD">
            <a:tint val="23500"/>
            <a:satMod val="160000"/>
          </a:srgbClr>
        </a:gs>
      </a:gsLst>
      <a:lin ang="5400000" scaled="0"/>
    </a:gradFill>
  </c:spPr>
  <c:externalData r:id="rId1"/>
</c:chartSpace>
</file>

<file path=ppt/charts/chart15.xml><?xml version="1.0" encoding="utf-8"?>
<c:chartSpace xmlns:c="http://schemas.openxmlformats.org/drawingml/2006/chart" xmlns:a="http://schemas.openxmlformats.org/drawingml/2006/main" xmlns:r="http://schemas.openxmlformats.org/officeDocument/2006/relationships">
  <c:date1904 val="1"/>
  <c:lang val="ru-RU"/>
  <c:chart>
    <c:title>
      <c:tx>
        <c:rich>
          <a:bodyPr/>
          <a:lstStyle/>
          <a:p>
            <a:pPr>
              <a:defRPr/>
            </a:pPr>
            <a:r>
              <a:rPr lang="ru-RU"/>
              <a:t>Уровень безработицы</a:t>
            </a:r>
          </a:p>
        </c:rich>
      </c:tx>
      <c:layout/>
    </c:title>
    <c:plotArea>
      <c:layout/>
      <c:barChart>
        <c:barDir val="bar"/>
        <c:grouping val="clustered"/>
        <c:ser>
          <c:idx val="1"/>
          <c:order val="0"/>
          <c:dLbls>
            <c:showVal val="1"/>
          </c:dLbls>
          <c:cat>
            <c:numLit>
              <c:formatCode>General</c:formatCode>
              <c:ptCount val="5"/>
              <c:pt idx="0">
                <c:v>2011</c:v>
              </c:pt>
              <c:pt idx="1">
                <c:v>2012</c:v>
              </c:pt>
              <c:pt idx="2">
                <c:v>2013</c:v>
              </c:pt>
              <c:pt idx="3">
                <c:v>2014</c:v>
              </c:pt>
              <c:pt idx="4">
                <c:v>2015</c:v>
              </c:pt>
            </c:numLit>
          </c:cat>
          <c:val>
            <c:numRef>
              <c:f>Лист1!$B$155:$B$159</c:f>
              <c:numCache>
                <c:formatCode>General</c:formatCode>
                <c:ptCount val="5"/>
                <c:pt idx="0">
                  <c:v>1.2</c:v>
                </c:pt>
                <c:pt idx="1">
                  <c:v>1.1000000000000001</c:v>
                </c:pt>
                <c:pt idx="2">
                  <c:v>1.1000000000000001</c:v>
                </c:pt>
                <c:pt idx="3">
                  <c:v>1</c:v>
                </c:pt>
                <c:pt idx="4">
                  <c:v>0.9</c:v>
                </c:pt>
              </c:numCache>
            </c:numRef>
          </c:val>
        </c:ser>
        <c:axId val="74473856"/>
        <c:axId val="74475392"/>
      </c:barChart>
      <c:catAx>
        <c:axId val="74473856"/>
        <c:scaling>
          <c:orientation val="minMax"/>
        </c:scaling>
        <c:axPos val="l"/>
        <c:numFmt formatCode="General" sourceLinked="1"/>
        <c:majorTickMark val="none"/>
        <c:tickLblPos val="nextTo"/>
        <c:crossAx val="74475392"/>
        <c:crosses val="autoZero"/>
        <c:auto val="1"/>
        <c:lblAlgn val="ctr"/>
        <c:lblOffset val="100"/>
      </c:catAx>
      <c:valAx>
        <c:axId val="74475392"/>
        <c:scaling>
          <c:orientation val="minMax"/>
        </c:scaling>
        <c:axPos val="b"/>
        <c:majorGridlines/>
        <c:numFmt formatCode="General" sourceLinked="1"/>
        <c:majorTickMark val="none"/>
        <c:tickLblPos val="nextTo"/>
        <c:crossAx val="74473856"/>
        <c:crosses val="autoZero"/>
        <c:crossBetween val="between"/>
      </c:valAx>
    </c:plotArea>
    <c:plotVisOnly val="1"/>
  </c:chart>
  <c:spPr>
    <a:gradFill>
      <a:gsLst>
        <a:gs pos="0">
          <a:srgbClr val="2DE731"/>
        </a:gs>
        <a:gs pos="50000">
          <a:srgbClr val="4F81BD">
            <a:tint val="44500"/>
            <a:satMod val="160000"/>
          </a:srgbClr>
        </a:gs>
        <a:gs pos="100000">
          <a:srgbClr val="4F81BD">
            <a:tint val="23500"/>
            <a:satMod val="160000"/>
          </a:srgbClr>
        </a:gs>
      </a:gsLst>
      <a:lin ang="5400000" scaled="0"/>
    </a:gradFill>
  </c:spPr>
  <c:externalData r:id="rId1"/>
</c:chartSpace>
</file>

<file path=ppt/charts/chart16.xml><?xml version="1.0" encoding="utf-8"?>
<c:chartSpace xmlns:c="http://schemas.openxmlformats.org/drawingml/2006/chart" xmlns:a="http://schemas.openxmlformats.org/drawingml/2006/main" xmlns:r="http://schemas.openxmlformats.org/officeDocument/2006/relationships">
  <c:date1904 val="1"/>
  <c:lang val="ru-RU"/>
  <c:chart>
    <c:title>
      <c:tx>
        <c:rich>
          <a:bodyPr/>
          <a:lstStyle/>
          <a:p>
            <a:pPr>
              <a:defRPr sz="1200"/>
            </a:pPr>
            <a:r>
              <a:rPr lang="ru-RU" sz="1200"/>
              <a:t>Среднемесячная начисленная заработная плата по кругу крупных и средних организаций, руб.</a:t>
            </a:r>
          </a:p>
        </c:rich>
      </c:tx>
      <c:layout>
        <c:manualLayout>
          <c:xMode val="edge"/>
          <c:yMode val="edge"/>
          <c:x val="0.1786963622332694"/>
          <c:y val="0"/>
        </c:manualLayout>
      </c:layout>
    </c:title>
    <c:plotArea>
      <c:layout>
        <c:manualLayout>
          <c:layoutTarget val="inner"/>
          <c:xMode val="edge"/>
          <c:yMode val="edge"/>
          <c:x val="0"/>
          <c:y val="0.54920350513731842"/>
          <c:w val="0.99814827443872489"/>
          <c:h val="0.19847806793934936"/>
        </c:manualLayout>
      </c:layout>
      <c:lineChart>
        <c:grouping val="stacked"/>
        <c:ser>
          <c:idx val="1"/>
          <c:order val="0"/>
          <c:spPr>
            <a:ln>
              <a:solidFill>
                <a:schemeClr val="accent1"/>
              </a:solidFill>
            </a:ln>
          </c:spPr>
          <c:dLbls>
            <c:dLbl>
              <c:idx val="0"/>
              <c:layout>
                <c:manualLayout>
                  <c:x val="-3.6111111111111212E-2"/>
                  <c:y val="-9.8764740831988065E-2"/>
                </c:manualLayout>
              </c:layout>
              <c:tx>
                <c:rich>
                  <a:bodyPr/>
                  <a:lstStyle/>
                  <a:p>
                    <a:r>
                      <a:rPr lang="en-US" dirty="0" smtClean="0"/>
                      <a:t>10540</a:t>
                    </a:r>
                    <a:endParaRPr lang="en-US" dirty="0"/>
                  </a:p>
                </c:rich>
              </c:tx>
              <c:showVal val="1"/>
            </c:dLbl>
            <c:dLbl>
              <c:idx val="1"/>
              <c:layout>
                <c:manualLayout>
                  <c:x val="-5.5555555555555558E-3"/>
                  <c:y val="-7.90117926655904E-2"/>
                </c:manualLayout>
              </c:layout>
              <c:tx>
                <c:rich>
                  <a:bodyPr/>
                  <a:lstStyle/>
                  <a:p>
                    <a:r>
                      <a:rPr lang="en-US" dirty="0" smtClean="0"/>
                      <a:t>12668</a:t>
                    </a:r>
                    <a:endParaRPr lang="en-US" dirty="0"/>
                  </a:p>
                </c:rich>
              </c:tx>
              <c:showVal val="1"/>
            </c:dLbl>
            <c:dLbl>
              <c:idx val="2"/>
              <c:layout>
                <c:manualLayout>
                  <c:x val="-1.7663717449435581E-2"/>
                  <c:y val="-7.6542262615092269E-2"/>
                </c:manualLayout>
              </c:layout>
              <c:tx>
                <c:rich>
                  <a:bodyPr/>
                  <a:lstStyle/>
                  <a:p>
                    <a:r>
                      <a:rPr lang="en-US" dirty="0" smtClean="0"/>
                      <a:t>15884</a:t>
                    </a:r>
                    <a:endParaRPr lang="en-US" dirty="0"/>
                  </a:p>
                </c:rich>
              </c:tx>
              <c:showVal val="1"/>
            </c:dLbl>
            <c:dLbl>
              <c:idx val="3"/>
              <c:layout>
                <c:manualLayout>
                  <c:x val="-5.8689542542308855E-2"/>
                  <c:y val="-8.4567225082153336E-2"/>
                </c:manualLayout>
              </c:layout>
              <c:tx>
                <c:rich>
                  <a:bodyPr/>
                  <a:lstStyle/>
                  <a:p>
                    <a:r>
                      <a:rPr lang="en-US" dirty="0" smtClean="0"/>
                      <a:t>17757</a:t>
                    </a:r>
                    <a:endParaRPr lang="en-US" dirty="0"/>
                  </a:p>
                </c:rich>
              </c:tx>
              <c:showVal val="1"/>
            </c:dLbl>
            <c:dLbl>
              <c:idx val="4"/>
              <c:layout>
                <c:manualLayout>
                  <c:x val="0"/>
                  <c:y val="-0.10555592495511854"/>
                </c:manualLayout>
              </c:layout>
              <c:showVal val="1"/>
            </c:dLbl>
            <c:showVal val="1"/>
          </c:dLbls>
          <c:cat>
            <c:numLit>
              <c:formatCode>General</c:formatCode>
              <c:ptCount val="5"/>
              <c:pt idx="0">
                <c:v>2011</c:v>
              </c:pt>
              <c:pt idx="1">
                <c:v>2012</c:v>
              </c:pt>
              <c:pt idx="2">
                <c:v>2013</c:v>
              </c:pt>
              <c:pt idx="3">
                <c:v>2014</c:v>
              </c:pt>
              <c:pt idx="4">
                <c:v>2015</c:v>
              </c:pt>
            </c:numLit>
          </c:cat>
          <c:val>
            <c:numRef>
              <c:f>Лист1!$B$100:$B$104</c:f>
              <c:numCache>
                <c:formatCode>General</c:formatCode>
                <c:ptCount val="5"/>
                <c:pt idx="0">
                  <c:v>10540.2</c:v>
                </c:pt>
                <c:pt idx="1">
                  <c:v>12668.6</c:v>
                </c:pt>
                <c:pt idx="2">
                  <c:v>15884.1</c:v>
                </c:pt>
                <c:pt idx="3">
                  <c:v>17757.099999999897</c:v>
                </c:pt>
                <c:pt idx="4">
                  <c:v>18924</c:v>
                </c:pt>
              </c:numCache>
            </c:numRef>
          </c:val>
        </c:ser>
        <c:dLbls>
          <c:showVal val="1"/>
        </c:dLbls>
        <c:marker val="1"/>
        <c:axId val="74516736"/>
        <c:axId val="74534912"/>
      </c:lineChart>
      <c:catAx>
        <c:axId val="74516736"/>
        <c:scaling>
          <c:orientation val="minMax"/>
        </c:scaling>
        <c:axPos val="b"/>
        <c:numFmt formatCode="General" sourceLinked="1"/>
        <c:majorTickMark val="none"/>
        <c:tickLblPos val="nextTo"/>
        <c:crossAx val="74534912"/>
        <c:crosses val="autoZero"/>
        <c:auto val="1"/>
        <c:lblAlgn val="ctr"/>
        <c:lblOffset val="100"/>
      </c:catAx>
      <c:valAx>
        <c:axId val="74534912"/>
        <c:scaling>
          <c:orientation val="minMax"/>
        </c:scaling>
        <c:delete val="1"/>
        <c:axPos val="l"/>
        <c:numFmt formatCode="General" sourceLinked="1"/>
        <c:tickLblPos val="nextTo"/>
        <c:crossAx val="74516736"/>
        <c:crosses val="autoZero"/>
        <c:crossBetween val="between"/>
      </c:valAx>
      <c:spPr>
        <a:gradFill>
          <a:gsLst>
            <a:gs pos="0">
              <a:schemeClr val="accent2">
                <a:lumMod val="20000"/>
                <a:lumOff val="80000"/>
              </a:schemeClr>
            </a:gs>
            <a:gs pos="50000">
              <a:srgbClr val="4F81BD">
                <a:tint val="44500"/>
                <a:satMod val="160000"/>
              </a:srgbClr>
            </a:gs>
            <a:gs pos="100000">
              <a:srgbClr val="4F81BD">
                <a:tint val="23500"/>
                <a:satMod val="160000"/>
              </a:srgbClr>
            </a:gs>
          </a:gsLst>
          <a:lin ang="5400000" scaled="0"/>
        </a:gradFill>
      </c:spPr>
    </c:plotArea>
    <c:plotVisOnly val="1"/>
  </c:chart>
  <c:spPr>
    <a:gradFill>
      <a:gsLst>
        <a:gs pos="0">
          <a:schemeClr val="accent2">
            <a:lumMod val="40000"/>
            <a:lumOff val="60000"/>
          </a:schemeClr>
        </a:gs>
        <a:gs pos="50000">
          <a:srgbClr val="4F81BD">
            <a:tint val="44500"/>
            <a:satMod val="160000"/>
          </a:srgbClr>
        </a:gs>
        <a:gs pos="100000">
          <a:srgbClr val="4F81BD">
            <a:tint val="23500"/>
            <a:satMod val="160000"/>
          </a:srgbClr>
        </a:gs>
      </a:gsLst>
      <a:lin ang="5400000" scaled="0"/>
    </a:gradFill>
  </c:spPr>
  <c:txPr>
    <a:bodyPr/>
    <a:lstStyle/>
    <a:p>
      <a:pPr>
        <a:defRPr sz="1200">
          <a:latin typeface="Times New Roman" pitchFamily="18" charset="0"/>
          <a:cs typeface="Times New Roman" pitchFamily="18" charset="0"/>
        </a:defRPr>
      </a:pPr>
      <a:endParaRPr lang="ru-RU"/>
    </a:p>
  </c:txPr>
  <c:externalData r:id="rId1"/>
</c:chartSpace>
</file>

<file path=ppt/charts/chart17.xml><?xml version="1.0" encoding="utf-8"?>
<c:chartSpace xmlns:c="http://schemas.openxmlformats.org/drawingml/2006/chart" xmlns:a="http://schemas.openxmlformats.org/drawingml/2006/main" xmlns:r="http://schemas.openxmlformats.org/officeDocument/2006/relationships">
  <c:date1904 val="1"/>
  <c:lang val="ru-RU"/>
  <c:chart>
    <c:title>
      <c:tx>
        <c:rich>
          <a:bodyPr/>
          <a:lstStyle/>
          <a:p>
            <a:pPr>
              <a:defRPr/>
            </a:pPr>
            <a:r>
              <a:rPr lang="ru-RU" sz="1200">
                <a:latin typeface="Times New Roman" pitchFamily="18" charset="0"/>
                <a:cs typeface="Times New Roman" pitchFamily="18" charset="0"/>
              </a:rPr>
              <a:t>Количество мест в ДОУ</a:t>
            </a:r>
          </a:p>
        </c:rich>
      </c:tx>
      <c:layout/>
    </c:title>
    <c:plotArea>
      <c:layout>
        <c:manualLayout>
          <c:layoutTarget val="inner"/>
          <c:xMode val="edge"/>
          <c:yMode val="edge"/>
          <c:x val="0.1591134156337875"/>
          <c:y val="0.35095988880592388"/>
          <c:w val="0.80312380161167563"/>
          <c:h val="0.29191055118110237"/>
        </c:manualLayout>
      </c:layout>
      <c:lineChart>
        <c:grouping val="standard"/>
        <c:ser>
          <c:idx val="1"/>
          <c:order val="0"/>
          <c:dLbls>
            <c:dLbl>
              <c:idx val="0"/>
              <c:layout>
                <c:manualLayout>
                  <c:x val="-8.0459770114942528E-2"/>
                  <c:y val="-5.3333333333333906E-2"/>
                </c:manualLayout>
              </c:layout>
              <c:showVal val="1"/>
            </c:dLbl>
            <c:dLbl>
              <c:idx val="1"/>
              <c:layout>
                <c:manualLayout>
                  <c:x val="-0.10344827586206891"/>
                  <c:y val="-9.6000000000000002E-2"/>
                </c:manualLayout>
              </c:layout>
              <c:showVal val="1"/>
            </c:dLbl>
            <c:dLbl>
              <c:idx val="2"/>
              <c:layout>
                <c:manualLayout>
                  <c:x val="-8.6206896551724227E-2"/>
                  <c:y val="-6.4000000000000112E-2"/>
                </c:manualLayout>
              </c:layout>
              <c:tx>
                <c:rich>
                  <a:bodyPr/>
                  <a:lstStyle/>
                  <a:p>
                    <a:r>
                      <a:rPr lang="en-US" dirty="0" smtClean="0"/>
                      <a:t>3</a:t>
                    </a:r>
                    <a:r>
                      <a:rPr lang="ru-RU" dirty="0" smtClean="0"/>
                      <a:t>7</a:t>
                    </a:r>
                    <a:r>
                      <a:rPr lang="en-US" dirty="0" smtClean="0"/>
                      <a:t>0</a:t>
                    </a:r>
                    <a:endParaRPr lang="en-US" dirty="0"/>
                  </a:p>
                </c:rich>
              </c:tx>
              <c:showVal val="1"/>
            </c:dLbl>
            <c:dLbl>
              <c:idx val="3"/>
              <c:layout>
                <c:manualLayout>
                  <c:x val="-6.896551724137942E-2"/>
                  <c:y val="-0.10666666666666724"/>
                </c:manualLayout>
              </c:layout>
              <c:showVal val="1"/>
            </c:dLbl>
            <c:dLbl>
              <c:idx val="4"/>
              <c:layout>
                <c:manualLayout>
                  <c:x val="-2.8735632183908056E-2"/>
                  <c:y val="-8.5333333333333344E-2"/>
                </c:manualLayout>
              </c:layout>
              <c:showVal val="1"/>
            </c:dLbl>
            <c:showVal val="1"/>
          </c:dLbls>
          <c:cat>
            <c:numLit>
              <c:formatCode>General</c:formatCode>
              <c:ptCount val="5"/>
              <c:pt idx="0">
                <c:v>2011</c:v>
              </c:pt>
              <c:pt idx="1">
                <c:v>2012</c:v>
              </c:pt>
              <c:pt idx="2">
                <c:v>2013</c:v>
              </c:pt>
              <c:pt idx="3">
                <c:v>2014</c:v>
              </c:pt>
              <c:pt idx="4">
                <c:v>2015</c:v>
              </c:pt>
            </c:numLit>
          </c:cat>
          <c:val>
            <c:numRef>
              <c:f>Лист1!$B$162:$B$166</c:f>
              <c:numCache>
                <c:formatCode>General</c:formatCode>
                <c:ptCount val="5"/>
                <c:pt idx="0">
                  <c:v>295</c:v>
                </c:pt>
                <c:pt idx="1">
                  <c:v>205</c:v>
                </c:pt>
                <c:pt idx="2">
                  <c:v>390</c:v>
                </c:pt>
                <c:pt idx="3">
                  <c:v>390</c:v>
                </c:pt>
                <c:pt idx="4">
                  <c:v>390</c:v>
                </c:pt>
              </c:numCache>
            </c:numRef>
          </c:val>
        </c:ser>
        <c:marker val="1"/>
        <c:axId val="74658944"/>
        <c:axId val="74660480"/>
      </c:lineChart>
      <c:catAx>
        <c:axId val="74658944"/>
        <c:scaling>
          <c:orientation val="minMax"/>
        </c:scaling>
        <c:axPos val="b"/>
        <c:numFmt formatCode="General" sourceLinked="1"/>
        <c:majorTickMark val="none"/>
        <c:tickLblPos val="nextTo"/>
        <c:crossAx val="74660480"/>
        <c:crosses val="autoZero"/>
        <c:auto val="1"/>
        <c:lblAlgn val="ctr"/>
        <c:lblOffset val="100"/>
      </c:catAx>
      <c:valAx>
        <c:axId val="74660480"/>
        <c:scaling>
          <c:orientation val="minMax"/>
        </c:scaling>
        <c:axPos val="l"/>
        <c:majorGridlines/>
        <c:numFmt formatCode="General" sourceLinked="1"/>
        <c:majorTickMark val="none"/>
        <c:tickLblPos val="nextTo"/>
        <c:spPr>
          <a:ln w="9525">
            <a:noFill/>
          </a:ln>
        </c:spPr>
        <c:crossAx val="74658944"/>
        <c:crosses val="autoZero"/>
        <c:crossBetween val="between"/>
      </c:valAx>
      <c:spPr>
        <a:gradFill>
          <a:gsLst>
            <a:gs pos="0">
              <a:srgbClr val="FFC000"/>
            </a:gs>
            <a:gs pos="50000">
              <a:srgbClr val="4F81BD">
                <a:tint val="44500"/>
                <a:satMod val="160000"/>
              </a:srgbClr>
            </a:gs>
            <a:gs pos="100000">
              <a:srgbClr val="4F81BD">
                <a:tint val="23500"/>
                <a:satMod val="160000"/>
              </a:srgbClr>
            </a:gs>
          </a:gsLst>
          <a:lin ang="5400000" scaled="0"/>
        </a:gradFill>
      </c:spPr>
    </c:plotArea>
    <c:plotVisOnly val="1"/>
  </c:chart>
  <c:spPr>
    <a:gradFill>
      <a:gsLst>
        <a:gs pos="0">
          <a:schemeClr val="tx2">
            <a:lumMod val="20000"/>
            <a:lumOff val="80000"/>
          </a:schemeClr>
        </a:gs>
        <a:gs pos="50000">
          <a:srgbClr val="4F81BD">
            <a:tint val="44500"/>
            <a:satMod val="160000"/>
          </a:srgbClr>
        </a:gs>
        <a:gs pos="100000">
          <a:srgbClr val="4F81BD">
            <a:tint val="23500"/>
            <a:satMod val="160000"/>
          </a:srgbClr>
        </a:gs>
      </a:gsLst>
      <a:lin ang="5400000" scaled="0"/>
    </a:gradFill>
  </c:spPr>
  <c:externalData r:id="rId1"/>
</c:chartSpace>
</file>

<file path=ppt/charts/chart18.xml><?xml version="1.0" encoding="utf-8"?>
<c:chartSpace xmlns:c="http://schemas.openxmlformats.org/drawingml/2006/chart" xmlns:a="http://schemas.openxmlformats.org/drawingml/2006/main" xmlns:r="http://schemas.openxmlformats.org/officeDocument/2006/relationships">
  <c:date1904 val="1"/>
  <c:lang val="ru-RU"/>
  <c:chart>
    <c:autoTitleDeleted val="1"/>
    <c:plotArea>
      <c:layout>
        <c:manualLayout>
          <c:layoutTarget val="inner"/>
          <c:xMode val="edge"/>
          <c:yMode val="edge"/>
          <c:x val="0.19476549214939631"/>
          <c:y val="6.8147671174071694E-2"/>
          <c:w val="0.70724984410990288"/>
          <c:h val="0.66442953020134365"/>
        </c:manualLayout>
      </c:layout>
      <c:barChart>
        <c:barDir val="col"/>
        <c:grouping val="clustered"/>
        <c:ser>
          <c:idx val="0"/>
          <c:order val="0"/>
          <c:tx>
            <c:strRef>
              <c:f>Sheet1!$A$2</c:f>
              <c:strCache>
                <c:ptCount val="1"/>
                <c:pt idx="0">
                  <c:v>%</c:v>
                </c:pt>
              </c:strCache>
            </c:strRef>
          </c:tx>
          <c:spPr>
            <a:solidFill>
              <a:srgbClr val="9999FF"/>
            </a:solidFill>
            <a:ln w="12700">
              <a:solidFill>
                <a:srgbClr val="000000"/>
              </a:solidFill>
              <a:prstDash val="solid"/>
            </a:ln>
          </c:spPr>
          <c:dLbls>
            <c:txPr>
              <a:bodyPr/>
              <a:lstStyle/>
              <a:p>
                <a:pPr>
                  <a:defRPr sz="1200">
                    <a:latin typeface="Times New Roman" pitchFamily="18" charset="0"/>
                    <a:cs typeface="Times New Roman" pitchFamily="18" charset="0"/>
                  </a:defRPr>
                </a:pPr>
                <a:endParaRPr lang="ru-RU"/>
              </a:p>
            </c:txPr>
            <c:showVal val="1"/>
          </c:dLbls>
          <c:cat>
            <c:numRef>
              <c:f>Sheet1!$B$1:$E$1</c:f>
              <c:numCache>
                <c:formatCode>General</c:formatCode>
                <c:ptCount val="4"/>
                <c:pt idx="0">
                  <c:v>2013</c:v>
                </c:pt>
                <c:pt idx="1">
                  <c:v>2014</c:v>
                </c:pt>
                <c:pt idx="2">
                  <c:v>2015</c:v>
                </c:pt>
                <c:pt idx="3">
                  <c:v>2016</c:v>
                </c:pt>
              </c:numCache>
            </c:numRef>
          </c:cat>
          <c:val>
            <c:numRef>
              <c:f>Sheet1!$B$2:$E$2</c:f>
              <c:numCache>
                <c:formatCode>General</c:formatCode>
                <c:ptCount val="4"/>
                <c:pt idx="0">
                  <c:v>31.3</c:v>
                </c:pt>
                <c:pt idx="1">
                  <c:v>31.6</c:v>
                </c:pt>
                <c:pt idx="2">
                  <c:v>31.9</c:v>
                </c:pt>
                <c:pt idx="3">
                  <c:v>32</c:v>
                </c:pt>
              </c:numCache>
            </c:numRef>
          </c:val>
        </c:ser>
        <c:axId val="96223616"/>
        <c:axId val="96225152"/>
      </c:barChart>
      <c:catAx>
        <c:axId val="96223616"/>
        <c:scaling>
          <c:orientation val="minMax"/>
        </c:scaling>
        <c:axPos val="b"/>
        <c:numFmt formatCode="General" sourceLinked="1"/>
        <c:tickLblPos val="low"/>
        <c:spPr>
          <a:ln w="3175">
            <a:solidFill>
              <a:srgbClr val="000000"/>
            </a:solidFill>
            <a:prstDash val="solid"/>
          </a:ln>
        </c:spPr>
        <c:txPr>
          <a:bodyPr rot="0" vert="horz"/>
          <a:lstStyle/>
          <a:p>
            <a:pPr>
              <a:defRPr sz="1100" b="1" i="0" u="none" strike="noStrike" baseline="0">
                <a:solidFill>
                  <a:srgbClr val="000000"/>
                </a:solidFill>
                <a:latin typeface="Times New Roman" pitchFamily="18" charset="0"/>
                <a:ea typeface="Calibri"/>
                <a:cs typeface="Times New Roman" pitchFamily="18" charset="0"/>
              </a:defRPr>
            </a:pPr>
            <a:endParaRPr lang="ru-RU"/>
          </a:p>
        </c:txPr>
        <c:crossAx val="96225152"/>
        <c:crosses val="autoZero"/>
        <c:auto val="1"/>
        <c:lblAlgn val="ctr"/>
        <c:lblOffset val="100"/>
        <c:tickLblSkip val="1"/>
        <c:tickMarkSkip val="1"/>
      </c:catAx>
      <c:valAx>
        <c:axId val="96225152"/>
        <c:scaling>
          <c:orientation val="minMax"/>
        </c:scaling>
        <c:axPos val="l"/>
        <c:majorGridlines>
          <c:spPr>
            <a:ln w="3175">
              <a:solidFill>
                <a:srgbClr val="000000"/>
              </a:solidFill>
              <a:prstDash val="solid"/>
            </a:ln>
          </c:spPr>
        </c:majorGridlines>
        <c:numFmt formatCode="General" sourceLinked="1"/>
        <c:tickLblPos val="nextTo"/>
        <c:spPr>
          <a:ln w="3175">
            <a:solidFill>
              <a:srgbClr val="000000"/>
            </a:solidFill>
            <a:prstDash val="solid"/>
          </a:ln>
        </c:spPr>
        <c:txPr>
          <a:bodyPr rot="0" vert="horz"/>
          <a:lstStyle/>
          <a:p>
            <a:pPr>
              <a:defRPr sz="1200" b="1" i="0" u="none" strike="noStrike" baseline="0">
                <a:solidFill>
                  <a:srgbClr val="000000"/>
                </a:solidFill>
                <a:latin typeface="Times New Roman" pitchFamily="18" charset="0"/>
                <a:ea typeface="Calibri"/>
                <a:cs typeface="Times New Roman" pitchFamily="18" charset="0"/>
              </a:defRPr>
            </a:pPr>
            <a:endParaRPr lang="ru-RU"/>
          </a:p>
        </c:txPr>
        <c:crossAx val="96223616"/>
        <c:crosses val="autoZero"/>
        <c:crossBetween val="between"/>
      </c:valAx>
      <c:spPr>
        <a:solidFill>
          <a:srgbClr val="C0C0C0"/>
        </a:solidFill>
        <a:ln w="12700">
          <a:solidFill>
            <a:srgbClr val="808080"/>
          </a:solidFill>
          <a:prstDash val="solid"/>
        </a:ln>
      </c:spPr>
    </c:plotArea>
    <c:legend>
      <c:legendPos val="r"/>
      <c:layout>
        <c:manualLayout>
          <c:xMode val="edge"/>
          <c:yMode val="edge"/>
          <c:x val="0.87341772151898733"/>
          <c:y val="0.43624161073825501"/>
          <c:w val="0.10243013306858879"/>
          <c:h val="0.18920446945447786"/>
        </c:manualLayout>
      </c:layout>
      <c:spPr>
        <a:noFill/>
        <a:ln w="3175">
          <a:solidFill>
            <a:srgbClr val="000000"/>
          </a:solidFill>
          <a:prstDash val="solid"/>
        </a:ln>
      </c:spPr>
      <c:txPr>
        <a:bodyPr/>
        <a:lstStyle/>
        <a:p>
          <a:pPr>
            <a:defRPr sz="1200" b="1" i="0" u="none" strike="noStrike" baseline="0">
              <a:solidFill>
                <a:srgbClr val="000000"/>
              </a:solidFill>
              <a:latin typeface="Times New Roman" pitchFamily="18" charset="0"/>
              <a:ea typeface="Calibri"/>
              <a:cs typeface="Times New Roman" pitchFamily="18" charset="0"/>
            </a:defRPr>
          </a:pPr>
          <a:endParaRPr lang="ru-RU"/>
        </a:p>
      </c:txPr>
    </c:legend>
    <c:plotVisOnly val="1"/>
    <c:dispBlanksAs val="gap"/>
  </c:chart>
  <c:spPr>
    <a:noFill/>
    <a:ln>
      <a:noFill/>
    </a:ln>
  </c:spPr>
  <c:txPr>
    <a:bodyPr/>
    <a:lstStyle/>
    <a:p>
      <a:pPr>
        <a:defRPr sz="800" b="1" i="0" u="none" strike="noStrike" baseline="0">
          <a:solidFill>
            <a:srgbClr val="000000"/>
          </a:solidFill>
          <a:latin typeface="Calibri"/>
          <a:ea typeface="Calibri"/>
          <a:cs typeface="Calibri"/>
        </a:defRPr>
      </a:pPr>
      <a:endParaRPr lang="ru-RU"/>
    </a:p>
  </c:txPr>
  <c:externalData r:id="rId1"/>
</c:chartSpace>
</file>

<file path=ppt/charts/chart19.xml><?xml version="1.0" encoding="utf-8"?>
<c:chartSpace xmlns:c="http://schemas.openxmlformats.org/drawingml/2006/chart" xmlns:a="http://schemas.openxmlformats.org/drawingml/2006/main" xmlns:r="http://schemas.openxmlformats.org/officeDocument/2006/relationships">
  <c:date1904 val="1"/>
  <c:lang val="ru-RU"/>
  <c:chart>
    <c:autoTitleDeleted val="1"/>
    <c:plotArea>
      <c:layout>
        <c:manualLayout>
          <c:layoutTarget val="inner"/>
          <c:xMode val="edge"/>
          <c:yMode val="edge"/>
          <c:x val="9.644376942243621E-2"/>
          <c:y val="0.10784102814218002"/>
          <c:w val="0.77322091788968994"/>
          <c:h val="0.65178571428571974"/>
        </c:manualLayout>
      </c:layout>
      <c:barChart>
        <c:barDir val="col"/>
        <c:grouping val="clustered"/>
        <c:ser>
          <c:idx val="1"/>
          <c:order val="0"/>
          <c:tx>
            <c:strRef>
              <c:f>Sheet1!$A$3</c:f>
              <c:strCache>
                <c:ptCount val="1"/>
                <c:pt idx="0">
                  <c:v>%</c:v>
                </c:pt>
              </c:strCache>
            </c:strRef>
          </c:tx>
          <c:spPr>
            <a:solidFill>
              <a:srgbClr val="993366"/>
            </a:solidFill>
            <a:ln w="12646">
              <a:solidFill>
                <a:srgbClr val="000000"/>
              </a:solidFill>
              <a:prstDash val="solid"/>
            </a:ln>
          </c:spPr>
          <c:dLbls>
            <c:txPr>
              <a:bodyPr/>
              <a:lstStyle/>
              <a:p>
                <a:pPr>
                  <a:defRPr sz="1200">
                    <a:latin typeface="Times New Roman" pitchFamily="18" charset="0"/>
                    <a:cs typeface="Times New Roman" pitchFamily="18" charset="0"/>
                  </a:defRPr>
                </a:pPr>
                <a:endParaRPr lang="ru-RU"/>
              </a:p>
            </c:txPr>
            <c:showVal val="1"/>
          </c:dLbls>
          <c:cat>
            <c:numRef>
              <c:f>Sheet1!$B$1:$E$1</c:f>
              <c:numCache>
                <c:formatCode>General</c:formatCode>
                <c:ptCount val="4"/>
                <c:pt idx="0">
                  <c:v>2013</c:v>
                </c:pt>
                <c:pt idx="1">
                  <c:v>2014</c:v>
                </c:pt>
                <c:pt idx="2">
                  <c:v>2015</c:v>
                </c:pt>
                <c:pt idx="3">
                  <c:v>2016</c:v>
                </c:pt>
              </c:numCache>
            </c:numRef>
          </c:cat>
          <c:val>
            <c:numRef>
              <c:f>Sheet1!$B$3:$E$3</c:f>
              <c:numCache>
                <c:formatCode>General</c:formatCode>
                <c:ptCount val="4"/>
                <c:pt idx="0">
                  <c:v>86.5</c:v>
                </c:pt>
                <c:pt idx="1">
                  <c:v>87</c:v>
                </c:pt>
                <c:pt idx="2">
                  <c:v>88</c:v>
                </c:pt>
                <c:pt idx="3">
                  <c:v>88.5</c:v>
                </c:pt>
              </c:numCache>
            </c:numRef>
          </c:val>
        </c:ser>
        <c:axId val="96241152"/>
        <c:axId val="96242688"/>
      </c:barChart>
      <c:catAx>
        <c:axId val="96241152"/>
        <c:scaling>
          <c:orientation val="minMax"/>
        </c:scaling>
        <c:axPos val="b"/>
        <c:numFmt formatCode="General" sourceLinked="1"/>
        <c:tickLblPos val="low"/>
        <c:spPr>
          <a:ln w="3162">
            <a:solidFill>
              <a:srgbClr val="000000"/>
            </a:solidFill>
            <a:prstDash val="solid"/>
          </a:ln>
        </c:spPr>
        <c:txPr>
          <a:bodyPr rot="0" vert="horz"/>
          <a:lstStyle/>
          <a:p>
            <a:pPr>
              <a:defRPr sz="1100" b="1" i="0" u="none" strike="noStrike" baseline="0">
                <a:solidFill>
                  <a:srgbClr val="000000"/>
                </a:solidFill>
                <a:latin typeface="Times New Roman" pitchFamily="18" charset="0"/>
                <a:ea typeface="Calibri"/>
                <a:cs typeface="Times New Roman" pitchFamily="18" charset="0"/>
              </a:defRPr>
            </a:pPr>
            <a:endParaRPr lang="ru-RU"/>
          </a:p>
        </c:txPr>
        <c:crossAx val="96242688"/>
        <c:crosses val="autoZero"/>
        <c:auto val="1"/>
        <c:lblAlgn val="ctr"/>
        <c:lblOffset val="100"/>
        <c:tickLblSkip val="1"/>
        <c:tickMarkSkip val="1"/>
      </c:catAx>
      <c:valAx>
        <c:axId val="96242688"/>
        <c:scaling>
          <c:orientation val="minMax"/>
        </c:scaling>
        <c:axPos val="l"/>
        <c:majorGridlines>
          <c:spPr>
            <a:ln w="3162">
              <a:solidFill>
                <a:srgbClr val="000000"/>
              </a:solidFill>
              <a:prstDash val="solid"/>
            </a:ln>
          </c:spPr>
        </c:majorGridlines>
        <c:numFmt formatCode="General" sourceLinked="1"/>
        <c:tickLblPos val="nextTo"/>
        <c:spPr>
          <a:ln w="3162">
            <a:solidFill>
              <a:srgbClr val="000000"/>
            </a:solidFill>
            <a:prstDash val="solid"/>
          </a:ln>
        </c:spPr>
        <c:txPr>
          <a:bodyPr rot="0" vert="horz"/>
          <a:lstStyle/>
          <a:p>
            <a:pPr>
              <a:defRPr sz="1200" b="1" i="0" u="none" strike="noStrike" baseline="0">
                <a:solidFill>
                  <a:srgbClr val="000000"/>
                </a:solidFill>
                <a:latin typeface="Times New Roman" pitchFamily="18" charset="0"/>
                <a:ea typeface="Calibri"/>
                <a:cs typeface="Times New Roman" pitchFamily="18" charset="0"/>
              </a:defRPr>
            </a:pPr>
            <a:endParaRPr lang="ru-RU"/>
          </a:p>
        </c:txPr>
        <c:crossAx val="96241152"/>
        <c:crosses val="autoZero"/>
        <c:crossBetween val="between"/>
      </c:valAx>
      <c:spPr>
        <a:solidFill>
          <a:srgbClr val="C0C0C0"/>
        </a:solidFill>
        <a:ln w="12700">
          <a:solidFill>
            <a:srgbClr val="808080"/>
          </a:solidFill>
          <a:prstDash val="solid"/>
        </a:ln>
      </c:spPr>
    </c:plotArea>
    <c:legend>
      <c:legendPos val="r"/>
      <c:layout>
        <c:manualLayout>
          <c:xMode val="edge"/>
          <c:yMode val="edge"/>
          <c:x val="0.86538461538461564"/>
          <c:y val="0.44642857142857323"/>
          <c:w val="0.10243013306858879"/>
          <c:h val="0.18920446945447786"/>
        </c:manualLayout>
      </c:layout>
      <c:spPr>
        <a:noFill/>
        <a:ln w="3162">
          <a:solidFill>
            <a:srgbClr val="000000"/>
          </a:solidFill>
          <a:prstDash val="solid"/>
        </a:ln>
      </c:spPr>
      <c:txPr>
        <a:bodyPr/>
        <a:lstStyle/>
        <a:p>
          <a:pPr>
            <a:defRPr sz="1200" b="1" i="0" u="none" strike="noStrike" baseline="0">
              <a:solidFill>
                <a:srgbClr val="000000"/>
              </a:solidFill>
              <a:latin typeface="Times New Roman" pitchFamily="18" charset="0"/>
              <a:ea typeface="Calibri"/>
              <a:cs typeface="Times New Roman" pitchFamily="18" charset="0"/>
            </a:defRPr>
          </a:pPr>
          <a:endParaRPr lang="ru-RU"/>
        </a:p>
      </c:txPr>
    </c:legend>
    <c:plotVisOnly val="1"/>
    <c:dispBlanksAs val="gap"/>
  </c:chart>
  <c:spPr>
    <a:noFill/>
    <a:ln>
      <a:noFill/>
    </a:ln>
  </c:spPr>
  <c:txPr>
    <a:bodyPr/>
    <a:lstStyle/>
    <a:p>
      <a:pPr>
        <a:defRPr sz="448" b="1" i="0" u="none" strike="noStrike" baseline="0">
          <a:solidFill>
            <a:srgbClr val="000000"/>
          </a:solidFill>
          <a:latin typeface="Calibri"/>
          <a:ea typeface="Calibri"/>
          <a:cs typeface="Calibri"/>
        </a:defRPr>
      </a:pPr>
      <a:endParaRPr lang="ru-RU"/>
    </a:p>
  </c:txPr>
  <c:externalData r:id="rId1"/>
</c:chartSpace>
</file>

<file path=ppt/charts/chart20.xml><?xml version="1.0" encoding="utf-8"?>
<c:chartSpace xmlns:c="http://schemas.openxmlformats.org/drawingml/2006/chart" xmlns:a="http://schemas.openxmlformats.org/drawingml/2006/main" xmlns:r="http://schemas.openxmlformats.org/officeDocument/2006/relationships">
  <c:date1904 val="1"/>
  <c:lang val="ru-RU"/>
  <c:chart>
    <c:autoTitleDeleted val="1"/>
    <c:plotArea>
      <c:layout>
        <c:manualLayout>
          <c:layoutTarget val="inner"/>
          <c:xMode val="edge"/>
          <c:yMode val="edge"/>
          <c:x val="8.575634295713129E-2"/>
          <c:y val="2.4525301736396277E-2"/>
          <c:w val="0.57048862642169762"/>
          <c:h val="0.8665615473143401"/>
        </c:manualLayout>
      </c:layout>
      <c:pieChart>
        <c:varyColors val="1"/>
        <c:ser>
          <c:idx val="0"/>
          <c:order val="0"/>
          <c:dLbls>
            <c:txPr>
              <a:bodyPr/>
              <a:lstStyle/>
              <a:p>
                <a:pPr>
                  <a:defRPr sz="1400"/>
                </a:pPr>
                <a:endParaRPr lang="ru-RU"/>
              </a:p>
            </c:txPr>
            <c:showVal val="1"/>
            <c:showLeaderLines val="1"/>
          </c:dLbls>
          <c:cat>
            <c:strRef>
              <c:f>Лист1!$A$198:$A$203</c:f>
              <c:strCache>
                <c:ptCount val="6"/>
                <c:pt idx="0">
                  <c:v>Пенсионеры</c:v>
                </c:pt>
                <c:pt idx="1">
                  <c:v>Многодетные семьи </c:v>
                </c:pt>
                <c:pt idx="2">
                  <c:v>Инвалиды</c:v>
                </c:pt>
                <c:pt idx="3">
                  <c:v>Участники ВОВ</c:v>
                </c:pt>
                <c:pt idx="4">
                  <c:v>Труженники тыла</c:v>
                </c:pt>
                <c:pt idx="5">
                  <c:v>Ветераны боевых действий</c:v>
                </c:pt>
              </c:strCache>
            </c:strRef>
          </c:cat>
          <c:val>
            <c:numRef>
              <c:f>Лист1!$B$198:$B$203</c:f>
              <c:numCache>
                <c:formatCode>0.00</c:formatCode>
                <c:ptCount val="6"/>
                <c:pt idx="0">
                  <c:v>5128</c:v>
                </c:pt>
                <c:pt idx="1">
                  <c:v>105</c:v>
                </c:pt>
                <c:pt idx="2">
                  <c:v>1488</c:v>
                </c:pt>
                <c:pt idx="3">
                  <c:v>5</c:v>
                </c:pt>
                <c:pt idx="4">
                  <c:v>436</c:v>
                </c:pt>
                <c:pt idx="5">
                  <c:v>122</c:v>
                </c:pt>
              </c:numCache>
            </c:numRef>
          </c:val>
        </c:ser>
        <c:firstSliceAng val="0"/>
      </c:pieChart>
      <c:spPr>
        <a:gradFill>
          <a:gsLst>
            <a:gs pos="0">
              <a:schemeClr val="accent6">
                <a:lumMod val="60000"/>
                <a:lumOff val="40000"/>
              </a:schemeClr>
            </a:gs>
            <a:gs pos="50000">
              <a:srgbClr val="4F81BD">
                <a:tint val="44500"/>
                <a:satMod val="160000"/>
              </a:srgbClr>
            </a:gs>
            <a:gs pos="100000">
              <a:srgbClr val="4F81BD">
                <a:tint val="23500"/>
                <a:satMod val="160000"/>
              </a:srgbClr>
            </a:gs>
          </a:gsLst>
          <a:lin ang="5400000" scaled="0"/>
        </a:gradFill>
      </c:spPr>
    </c:plotArea>
    <c:legend>
      <c:legendPos val="r"/>
      <c:layout/>
      <c:txPr>
        <a:bodyPr/>
        <a:lstStyle/>
        <a:p>
          <a:pPr>
            <a:defRPr sz="1200"/>
          </a:pPr>
          <a:endParaRPr lang="ru-RU"/>
        </a:p>
      </c:txPr>
    </c:legend>
    <c:plotVisOnly val="1"/>
  </c:chart>
  <c:spPr>
    <a:gradFill>
      <a:gsLst>
        <a:gs pos="0">
          <a:schemeClr val="accent6">
            <a:lumMod val="20000"/>
            <a:lumOff val="80000"/>
          </a:schemeClr>
        </a:gs>
        <a:gs pos="50000">
          <a:srgbClr val="4F81BD">
            <a:tint val="44500"/>
            <a:satMod val="160000"/>
          </a:srgbClr>
        </a:gs>
        <a:gs pos="100000">
          <a:srgbClr val="4F81BD">
            <a:tint val="23500"/>
            <a:satMod val="160000"/>
          </a:srgbClr>
        </a:gs>
      </a:gsLst>
      <a:lin ang="5400000" scaled="0"/>
    </a:gradFill>
  </c:spPr>
  <c:externalData r:id="rId1"/>
</c:chartSpace>
</file>

<file path=ppt/charts/chart21.xml><?xml version="1.0" encoding="utf-8"?>
<c:chartSpace xmlns:c="http://schemas.openxmlformats.org/drawingml/2006/chart" xmlns:a="http://schemas.openxmlformats.org/drawingml/2006/main" xmlns:r="http://schemas.openxmlformats.org/officeDocument/2006/relationships">
  <c:date1904 val="1"/>
  <c:lang val="ru-RU"/>
  <c:chart>
    <c:title>
      <c:tx>
        <c:rich>
          <a:bodyPr/>
          <a:lstStyle/>
          <a:p>
            <a:pPr>
              <a:defRPr sz="1400"/>
            </a:pPr>
            <a:r>
              <a:rPr lang="ru-RU" sz="1400">
                <a:latin typeface="Times New Roman" pitchFamily="18" charset="0"/>
                <a:cs typeface="Times New Roman" pitchFamily="18" charset="0"/>
              </a:rPr>
              <a:t>Удовлетворенность населения деятельность органов местного самоуправления </a:t>
            </a:r>
          </a:p>
        </c:rich>
      </c:tx>
      <c:layout>
        <c:manualLayout>
          <c:xMode val="edge"/>
          <c:yMode val="edge"/>
          <c:x val="0.19865127803129989"/>
          <c:y val="2.8333547973470662E-2"/>
        </c:manualLayout>
      </c:layout>
    </c:title>
    <c:plotArea>
      <c:layout>
        <c:manualLayout>
          <c:layoutTarget val="inner"/>
          <c:xMode val="edge"/>
          <c:yMode val="edge"/>
          <c:x val="0.14855614202070894"/>
          <c:y val="0.25133123545929725"/>
          <c:w val="0.79258861873035058"/>
          <c:h val="0.53427371376897814"/>
        </c:manualLayout>
      </c:layout>
      <c:barChart>
        <c:barDir val="bar"/>
        <c:grouping val="clustered"/>
        <c:ser>
          <c:idx val="1"/>
          <c:order val="0"/>
          <c:dLbls>
            <c:txPr>
              <a:bodyPr/>
              <a:lstStyle/>
              <a:p>
                <a:pPr>
                  <a:defRPr sz="1200"/>
                </a:pPr>
                <a:endParaRPr lang="ru-RU"/>
              </a:p>
            </c:txPr>
            <c:showVal val="1"/>
          </c:dLbls>
          <c:cat>
            <c:numLit>
              <c:formatCode>General</c:formatCode>
              <c:ptCount val="7"/>
              <c:pt idx="0">
                <c:v>2012</c:v>
              </c:pt>
              <c:pt idx="1">
                <c:v>2013</c:v>
              </c:pt>
              <c:pt idx="2">
                <c:v>2014</c:v>
              </c:pt>
              <c:pt idx="3">
                <c:v>2015</c:v>
              </c:pt>
              <c:pt idx="4">
                <c:v>2016</c:v>
              </c:pt>
              <c:pt idx="5">
                <c:v>2017</c:v>
              </c:pt>
              <c:pt idx="6">
                <c:v>2018</c:v>
              </c:pt>
            </c:numLit>
          </c:cat>
          <c:val>
            <c:numRef>
              <c:f>Лист1!$B$169:$B$175</c:f>
              <c:numCache>
                <c:formatCode>0.00%</c:formatCode>
                <c:ptCount val="7"/>
                <c:pt idx="0" formatCode="0%">
                  <c:v>0.73000000000000065</c:v>
                </c:pt>
                <c:pt idx="1">
                  <c:v>0.74700000000000288</c:v>
                </c:pt>
                <c:pt idx="2">
                  <c:v>0.78800000000000003</c:v>
                </c:pt>
                <c:pt idx="3">
                  <c:v>0.81699999999999995</c:v>
                </c:pt>
                <c:pt idx="4" formatCode="0%">
                  <c:v>0.82000000000000062</c:v>
                </c:pt>
                <c:pt idx="5">
                  <c:v>0.82500000000000062</c:v>
                </c:pt>
                <c:pt idx="6" formatCode="0%">
                  <c:v>0.83000000000000063</c:v>
                </c:pt>
              </c:numCache>
            </c:numRef>
          </c:val>
        </c:ser>
        <c:axId val="73728768"/>
        <c:axId val="73730304"/>
      </c:barChart>
      <c:catAx>
        <c:axId val="73728768"/>
        <c:scaling>
          <c:orientation val="minMax"/>
        </c:scaling>
        <c:axPos val="l"/>
        <c:numFmt formatCode="General" sourceLinked="1"/>
        <c:majorTickMark val="none"/>
        <c:tickLblPos val="nextTo"/>
        <c:txPr>
          <a:bodyPr/>
          <a:lstStyle/>
          <a:p>
            <a:pPr>
              <a:defRPr sz="1200"/>
            </a:pPr>
            <a:endParaRPr lang="ru-RU"/>
          </a:p>
        </c:txPr>
        <c:crossAx val="73730304"/>
        <c:crosses val="autoZero"/>
        <c:auto val="1"/>
        <c:lblAlgn val="ctr"/>
        <c:lblOffset val="100"/>
      </c:catAx>
      <c:valAx>
        <c:axId val="73730304"/>
        <c:scaling>
          <c:orientation val="minMax"/>
        </c:scaling>
        <c:axPos val="b"/>
        <c:majorGridlines/>
        <c:numFmt formatCode="0%" sourceLinked="1"/>
        <c:majorTickMark val="none"/>
        <c:tickLblPos val="nextTo"/>
        <c:txPr>
          <a:bodyPr/>
          <a:lstStyle/>
          <a:p>
            <a:pPr>
              <a:defRPr sz="1200"/>
            </a:pPr>
            <a:endParaRPr lang="ru-RU"/>
          </a:p>
        </c:txPr>
        <c:crossAx val="73728768"/>
        <c:crosses val="autoZero"/>
        <c:crossBetween val="between"/>
      </c:valAx>
    </c:plotArea>
    <c:plotVisOnly val="1"/>
  </c:chart>
  <c:spPr>
    <a:gradFill>
      <a:gsLst>
        <a:gs pos="0">
          <a:srgbClr val="00B0F0"/>
        </a:gs>
        <a:gs pos="50000">
          <a:srgbClr val="4F81BD">
            <a:tint val="44500"/>
            <a:satMod val="160000"/>
          </a:srgbClr>
        </a:gs>
        <a:gs pos="100000">
          <a:srgbClr val="4F81BD">
            <a:tint val="23500"/>
            <a:satMod val="160000"/>
          </a:srgbClr>
        </a:gs>
      </a:gsLst>
      <a:lin ang="5400000" scaled="0"/>
    </a:gradFill>
  </c:spPr>
  <c:externalData r:id="rId1"/>
</c:chartSpace>
</file>

<file path=ppt/diagrams/_rels/data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image" Target="../media/image28.jpeg"/></Relationships>
</file>

<file path=ppt/diagrams/_rels/data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image" Target="../media/image31.png"/></Relationships>
</file>

<file path=ppt/diagrams/_rels/data4.xml.rels><?xml version="1.0" encoding="UTF-8" standalone="yes"?>
<Relationships xmlns="http://schemas.openxmlformats.org/package/2006/relationships"><Relationship Id="rId1" Type="http://schemas.openxmlformats.org/officeDocument/2006/relationships/image" Target="../media/image6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4CE4BBF-8489-4F45-903B-6F651E905937}" type="doc">
      <dgm:prSet loTypeId="urn:microsoft.com/office/officeart/2005/8/layout/venn3" loCatId="relationship" qsTypeId="urn:microsoft.com/office/officeart/2005/8/quickstyle/simple1" qsCatId="simple" csTypeId="urn:microsoft.com/office/officeart/2005/8/colors/accent1_2" csCatId="accent1" phldr="1"/>
      <dgm:spPr/>
      <dgm:t>
        <a:bodyPr/>
        <a:lstStyle/>
        <a:p>
          <a:endParaRPr lang="ru-RU"/>
        </a:p>
      </dgm:t>
    </dgm:pt>
    <dgm:pt modelId="{1D50CC8A-E175-4A1A-B695-DB9B326039A2}">
      <dgm:prSet custT="1"/>
      <dgm:spPr/>
      <dgm:t>
        <a:bodyPr/>
        <a:lstStyle/>
        <a:p>
          <a:pPr rtl="0"/>
          <a:r>
            <a:rPr lang="ru-RU" sz="1200" dirty="0" smtClean="0">
              <a:latin typeface="Times New Roman" pitchFamily="18" charset="0"/>
              <a:cs typeface="Times New Roman" pitchFamily="18" charset="0"/>
            </a:rPr>
            <a:t>За последние годы в сферу АПК происходит активное внедрение инноваций:</a:t>
          </a:r>
          <a:endParaRPr lang="ru-RU" sz="1200" dirty="0">
            <a:latin typeface="Times New Roman" pitchFamily="18" charset="0"/>
            <a:cs typeface="Times New Roman" pitchFamily="18" charset="0"/>
          </a:endParaRPr>
        </a:p>
      </dgm:t>
    </dgm:pt>
    <dgm:pt modelId="{BE13D70A-AF36-4184-ABAE-AB36612F20A0}" type="parTrans" cxnId="{CE6EA98A-AF37-4DD5-94DC-7771BF822D19}">
      <dgm:prSet/>
      <dgm:spPr/>
      <dgm:t>
        <a:bodyPr/>
        <a:lstStyle/>
        <a:p>
          <a:endParaRPr lang="ru-RU" sz="1200">
            <a:latin typeface="Times New Roman" pitchFamily="18" charset="0"/>
            <a:cs typeface="Times New Roman" pitchFamily="18" charset="0"/>
          </a:endParaRPr>
        </a:p>
      </dgm:t>
    </dgm:pt>
    <dgm:pt modelId="{38A9EA82-B4E7-4E7C-ABCD-09BCEBDD83FC}" type="sibTrans" cxnId="{CE6EA98A-AF37-4DD5-94DC-7771BF822D19}">
      <dgm:prSet/>
      <dgm:spPr/>
      <dgm:t>
        <a:bodyPr/>
        <a:lstStyle/>
        <a:p>
          <a:endParaRPr lang="ru-RU" sz="1200">
            <a:latin typeface="Times New Roman" pitchFamily="18" charset="0"/>
            <a:cs typeface="Times New Roman" pitchFamily="18" charset="0"/>
          </a:endParaRPr>
        </a:p>
      </dgm:t>
    </dgm:pt>
    <dgm:pt modelId="{95A351F6-4C64-4574-A3A5-E6581E194F4D}">
      <dgm:prSet custT="1"/>
      <dgm:spPr/>
      <dgm:t>
        <a:bodyPr/>
        <a:lstStyle/>
        <a:p>
          <a:pPr rtl="0"/>
          <a:r>
            <a:rPr lang="ru-RU" sz="1200" dirty="0" smtClean="0">
              <a:latin typeface="Times New Roman" pitchFamily="18" charset="0"/>
              <a:cs typeface="Times New Roman" pitchFamily="18" charset="0"/>
            </a:rPr>
            <a:t>ООО «Моргинское» - холодный способ содержания телят</a:t>
          </a:r>
          <a:r>
            <a:rPr lang="ru-RU" sz="1200" smtClean="0">
              <a:latin typeface="Times New Roman" pitchFamily="18" charset="0"/>
              <a:cs typeface="Times New Roman" pitchFamily="18" charset="0"/>
            </a:rPr>
            <a:t>, раздель-ное </a:t>
          </a:r>
          <a:r>
            <a:rPr lang="ru-RU" sz="1200" dirty="0" smtClean="0">
              <a:latin typeface="Times New Roman" pitchFamily="18" charset="0"/>
              <a:cs typeface="Times New Roman" pitchFamily="18" charset="0"/>
            </a:rPr>
            <a:t>размещение зон доращивания  и откорма свиней.</a:t>
          </a:r>
          <a:endParaRPr lang="ru-RU" sz="1200" dirty="0">
            <a:latin typeface="Times New Roman" pitchFamily="18" charset="0"/>
            <a:cs typeface="Times New Roman" pitchFamily="18" charset="0"/>
          </a:endParaRPr>
        </a:p>
      </dgm:t>
    </dgm:pt>
    <dgm:pt modelId="{9F113BBC-D46B-494A-9567-0E5CD0922AF8}" type="parTrans" cxnId="{FF45FEC9-6E93-485D-97C1-B33BCA8D665A}">
      <dgm:prSet/>
      <dgm:spPr/>
      <dgm:t>
        <a:bodyPr/>
        <a:lstStyle/>
        <a:p>
          <a:endParaRPr lang="ru-RU" sz="1200">
            <a:latin typeface="Times New Roman" pitchFamily="18" charset="0"/>
            <a:cs typeface="Times New Roman" pitchFamily="18" charset="0"/>
          </a:endParaRPr>
        </a:p>
      </dgm:t>
    </dgm:pt>
    <dgm:pt modelId="{8D266803-A941-464C-97D9-D9BBFF96E597}" type="sibTrans" cxnId="{FF45FEC9-6E93-485D-97C1-B33BCA8D665A}">
      <dgm:prSet/>
      <dgm:spPr/>
      <dgm:t>
        <a:bodyPr/>
        <a:lstStyle/>
        <a:p>
          <a:endParaRPr lang="ru-RU" sz="1200">
            <a:latin typeface="Times New Roman" pitchFamily="18" charset="0"/>
            <a:cs typeface="Times New Roman" pitchFamily="18" charset="0"/>
          </a:endParaRPr>
        </a:p>
      </dgm:t>
    </dgm:pt>
    <dgm:pt modelId="{20B09914-1A6D-495E-9347-BE642E8EEC59}">
      <dgm:prSet custT="1"/>
      <dgm:spPr/>
      <dgm:t>
        <a:bodyPr/>
        <a:lstStyle/>
        <a:p>
          <a:pPr rtl="0"/>
          <a:r>
            <a:rPr lang="ru-RU" sz="1200" dirty="0" smtClean="0">
              <a:latin typeface="Times New Roman" pitchFamily="18" charset="0"/>
              <a:cs typeface="Times New Roman" pitchFamily="18" charset="0"/>
            </a:rPr>
            <a:t>ООО «Агрофирма Юбилейная» – естественная вентиляция помещений через коньковую щель в молочном комплексе.</a:t>
          </a:r>
          <a:endParaRPr lang="ru-RU" sz="1200" dirty="0">
            <a:latin typeface="Times New Roman" pitchFamily="18" charset="0"/>
            <a:cs typeface="Times New Roman" pitchFamily="18" charset="0"/>
          </a:endParaRPr>
        </a:p>
      </dgm:t>
    </dgm:pt>
    <dgm:pt modelId="{A6422DEA-8830-4C3A-81FB-064096A2D52E}" type="parTrans" cxnId="{0FF5BA29-AFEF-4404-80B3-982BE5541795}">
      <dgm:prSet/>
      <dgm:spPr/>
      <dgm:t>
        <a:bodyPr/>
        <a:lstStyle/>
        <a:p>
          <a:endParaRPr lang="ru-RU" sz="1200">
            <a:latin typeface="Times New Roman" pitchFamily="18" charset="0"/>
            <a:cs typeface="Times New Roman" pitchFamily="18" charset="0"/>
          </a:endParaRPr>
        </a:p>
      </dgm:t>
    </dgm:pt>
    <dgm:pt modelId="{1FE38E52-2A89-4F75-AFAA-380A69B24526}" type="sibTrans" cxnId="{0FF5BA29-AFEF-4404-80B3-982BE5541795}">
      <dgm:prSet/>
      <dgm:spPr/>
      <dgm:t>
        <a:bodyPr/>
        <a:lstStyle/>
        <a:p>
          <a:endParaRPr lang="ru-RU" sz="1200">
            <a:latin typeface="Times New Roman" pitchFamily="18" charset="0"/>
            <a:cs typeface="Times New Roman" pitchFamily="18" charset="0"/>
          </a:endParaRPr>
        </a:p>
      </dgm:t>
    </dgm:pt>
    <dgm:pt modelId="{D3EA004F-C79A-42EE-B04C-1E91AD617CC6}" type="pres">
      <dgm:prSet presAssocID="{74CE4BBF-8489-4F45-903B-6F651E905937}" presName="Name0" presStyleCnt="0">
        <dgm:presLayoutVars>
          <dgm:dir/>
          <dgm:resizeHandles val="exact"/>
        </dgm:presLayoutVars>
      </dgm:prSet>
      <dgm:spPr/>
      <dgm:t>
        <a:bodyPr/>
        <a:lstStyle/>
        <a:p>
          <a:endParaRPr lang="ru-RU"/>
        </a:p>
      </dgm:t>
    </dgm:pt>
    <dgm:pt modelId="{13171D07-CDA1-463C-B4C6-586123A389D8}" type="pres">
      <dgm:prSet presAssocID="{1D50CC8A-E175-4A1A-B695-DB9B326039A2}" presName="Name5" presStyleLbl="vennNode1" presStyleIdx="0" presStyleCnt="3">
        <dgm:presLayoutVars>
          <dgm:bulletEnabled val="1"/>
        </dgm:presLayoutVars>
      </dgm:prSet>
      <dgm:spPr/>
      <dgm:t>
        <a:bodyPr/>
        <a:lstStyle/>
        <a:p>
          <a:endParaRPr lang="ru-RU"/>
        </a:p>
      </dgm:t>
    </dgm:pt>
    <dgm:pt modelId="{F31956E6-4F95-4C39-8302-E8BE235FA86C}" type="pres">
      <dgm:prSet presAssocID="{38A9EA82-B4E7-4E7C-ABCD-09BCEBDD83FC}" presName="space" presStyleCnt="0"/>
      <dgm:spPr/>
    </dgm:pt>
    <dgm:pt modelId="{B926652F-4D1B-41FC-9193-7A16E495D709}" type="pres">
      <dgm:prSet presAssocID="{95A351F6-4C64-4574-A3A5-E6581E194F4D}" presName="Name5" presStyleLbl="vennNode1" presStyleIdx="1" presStyleCnt="3">
        <dgm:presLayoutVars>
          <dgm:bulletEnabled val="1"/>
        </dgm:presLayoutVars>
      </dgm:prSet>
      <dgm:spPr/>
      <dgm:t>
        <a:bodyPr/>
        <a:lstStyle/>
        <a:p>
          <a:endParaRPr lang="ru-RU"/>
        </a:p>
      </dgm:t>
    </dgm:pt>
    <dgm:pt modelId="{5A62874E-0D9A-4C6A-8C6A-F0DBD8F304E9}" type="pres">
      <dgm:prSet presAssocID="{8D266803-A941-464C-97D9-D9BBFF96E597}" presName="space" presStyleCnt="0"/>
      <dgm:spPr/>
    </dgm:pt>
    <dgm:pt modelId="{B39A3A28-ABC2-4836-9EF5-BC494529E3D4}" type="pres">
      <dgm:prSet presAssocID="{20B09914-1A6D-495E-9347-BE642E8EEC59}" presName="Name5" presStyleLbl="vennNode1" presStyleIdx="2" presStyleCnt="3">
        <dgm:presLayoutVars>
          <dgm:bulletEnabled val="1"/>
        </dgm:presLayoutVars>
      </dgm:prSet>
      <dgm:spPr/>
      <dgm:t>
        <a:bodyPr/>
        <a:lstStyle/>
        <a:p>
          <a:endParaRPr lang="ru-RU"/>
        </a:p>
      </dgm:t>
    </dgm:pt>
  </dgm:ptLst>
  <dgm:cxnLst>
    <dgm:cxn modelId="{881040E3-C513-4172-AD33-9722D4891736}" type="presOf" srcId="{1D50CC8A-E175-4A1A-B695-DB9B326039A2}" destId="{13171D07-CDA1-463C-B4C6-586123A389D8}" srcOrd="0" destOrd="0" presId="urn:microsoft.com/office/officeart/2005/8/layout/venn3"/>
    <dgm:cxn modelId="{9F765DD4-B014-4AE4-B9F9-F699E3B1D2EA}" type="presOf" srcId="{95A351F6-4C64-4574-A3A5-E6581E194F4D}" destId="{B926652F-4D1B-41FC-9193-7A16E495D709}" srcOrd="0" destOrd="0" presId="urn:microsoft.com/office/officeart/2005/8/layout/venn3"/>
    <dgm:cxn modelId="{7CC81975-A813-48A6-9EE2-3B36144C86DA}" type="presOf" srcId="{74CE4BBF-8489-4F45-903B-6F651E905937}" destId="{D3EA004F-C79A-42EE-B04C-1E91AD617CC6}" srcOrd="0" destOrd="0" presId="urn:microsoft.com/office/officeart/2005/8/layout/venn3"/>
    <dgm:cxn modelId="{FF45FEC9-6E93-485D-97C1-B33BCA8D665A}" srcId="{74CE4BBF-8489-4F45-903B-6F651E905937}" destId="{95A351F6-4C64-4574-A3A5-E6581E194F4D}" srcOrd="1" destOrd="0" parTransId="{9F113BBC-D46B-494A-9567-0E5CD0922AF8}" sibTransId="{8D266803-A941-464C-97D9-D9BBFF96E597}"/>
    <dgm:cxn modelId="{95536807-F5B3-4486-9750-8B4C4A23C2AD}" type="presOf" srcId="{20B09914-1A6D-495E-9347-BE642E8EEC59}" destId="{B39A3A28-ABC2-4836-9EF5-BC494529E3D4}" srcOrd="0" destOrd="0" presId="urn:microsoft.com/office/officeart/2005/8/layout/venn3"/>
    <dgm:cxn modelId="{0FF5BA29-AFEF-4404-80B3-982BE5541795}" srcId="{74CE4BBF-8489-4F45-903B-6F651E905937}" destId="{20B09914-1A6D-495E-9347-BE642E8EEC59}" srcOrd="2" destOrd="0" parTransId="{A6422DEA-8830-4C3A-81FB-064096A2D52E}" sibTransId="{1FE38E52-2A89-4F75-AFAA-380A69B24526}"/>
    <dgm:cxn modelId="{CE6EA98A-AF37-4DD5-94DC-7771BF822D19}" srcId="{74CE4BBF-8489-4F45-903B-6F651E905937}" destId="{1D50CC8A-E175-4A1A-B695-DB9B326039A2}" srcOrd="0" destOrd="0" parTransId="{BE13D70A-AF36-4184-ABAE-AB36612F20A0}" sibTransId="{38A9EA82-B4E7-4E7C-ABCD-09BCEBDD83FC}"/>
    <dgm:cxn modelId="{63DD8DD5-DB09-4AF7-988C-A0DC40F588C0}" type="presParOf" srcId="{D3EA004F-C79A-42EE-B04C-1E91AD617CC6}" destId="{13171D07-CDA1-463C-B4C6-586123A389D8}" srcOrd="0" destOrd="0" presId="urn:microsoft.com/office/officeart/2005/8/layout/venn3"/>
    <dgm:cxn modelId="{738D365E-1854-4969-B4E6-9B2A0C66019A}" type="presParOf" srcId="{D3EA004F-C79A-42EE-B04C-1E91AD617CC6}" destId="{F31956E6-4F95-4C39-8302-E8BE235FA86C}" srcOrd="1" destOrd="0" presId="urn:microsoft.com/office/officeart/2005/8/layout/venn3"/>
    <dgm:cxn modelId="{BB4DAAF3-C13F-41D7-9126-6AB9FC5DB8E9}" type="presParOf" srcId="{D3EA004F-C79A-42EE-B04C-1E91AD617CC6}" destId="{B926652F-4D1B-41FC-9193-7A16E495D709}" srcOrd="2" destOrd="0" presId="urn:microsoft.com/office/officeart/2005/8/layout/venn3"/>
    <dgm:cxn modelId="{03FC5B05-4FFF-46D8-9FDF-D9DDBB1F8EA0}" type="presParOf" srcId="{D3EA004F-C79A-42EE-B04C-1E91AD617CC6}" destId="{5A62874E-0D9A-4C6A-8C6A-F0DBD8F304E9}" srcOrd="3" destOrd="0" presId="urn:microsoft.com/office/officeart/2005/8/layout/venn3"/>
    <dgm:cxn modelId="{ACA394B7-A15C-48A0-AD1F-EC6D25160A56}" type="presParOf" srcId="{D3EA004F-C79A-42EE-B04C-1E91AD617CC6}" destId="{B39A3A28-ABC2-4836-9EF5-BC494529E3D4}" srcOrd="4" destOrd="0" presId="urn:microsoft.com/office/officeart/2005/8/layout/venn3"/>
  </dgm:cxnLst>
  <dgm:bg/>
  <dgm:whole/>
</dgm:dataModel>
</file>

<file path=ppt/diagrams/data2.xml><?xml version="1.0" encoding="utf-8"?>
<dgm:dataModel xmlns:dgm="http://schemas.openxmlformats.org/drawingml/2006/diagram" xmlns:a="http://schemas.openxmlformats.org/drawingml/2006/main">
  <dgm:ptLst>
    <dgm:pt modelId="{221B819C-58D5-460E-BCB8-38ABC192974C}"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ru-RU"/>
        </a:p>
      </dgm:t>
    </dgm:pt>
    <dgm:pt modelId="{5A6149C1-A0DC-48FB-90FD-25406158D9A3}">
      <dgm:prSet phldrT="[Текст]" custT="1"/>
      <dgm:spPr/>
      <dgm:t>
        <a:bodyPr/>
        <a:lstStyle/>
        <a:p>
          <a:endParaRPr lang="ru-RU" sz="1000" dirty="0" smtClean="0"/>
        </a:p>
        <a:p>
          <a:endParaRPr lang="ru-RU" sz="1200" dirty="0" smtClean="0">
            <a:latin typeface="Times New Roman" pitchFamily="18" charset="0"/>
            <a:cs typeface="Times New Roman" pitchFamily="18" charset="0"/>
          </a:endParaRPr>
        </a:p>
        <a:p>
          <a:r>
            <a:rPr lang="ru-RU" sz="1200" dirty="0" err="1" smtClean="0">
              <a:latin typeface="Times New Roman" pitchFamily="18" charset="0"/>
              <a:cs typeface="Times New Roman" pitchFamily="18" charset="0"/>
            </a:rPr>
            <a:t>Свинокомплекс</a:t>
          </a:r>
          <a:r>
            <a:rPr lang="ru-RU" sz="1200" dirty="0" smtClean="0">
              <a:latin typeface="Times New Roman" pitchFamily="18" charset="0"/>
              <a:cs typeface="Times New Roman" pitchFamily="18" charset="0"/>
            </a:rPr>
            <a:t> ООО «Моргинское» на 1260 репродуктивных свиноматок</a:t>
          </a:r>
          <a:endParaRPr lang="ru-RU" sz="1200" dirty="0">
            <a:latin typeface="Times New Roman" pitchFamily="18" charset="0"/>
            <a:cs typeface="Times New Roman" pitchFamily="18" charset="0"/>
          </a:endParaRPr>
        </a:p>
      </dgm:t>
    </dgm:pt>
    <dgm:pt modelId="{CE672805-AFCD-4F61-BA2A-6B9035A19422}" type="parTrans" cxnId="{4BC0C0F0-DDF2-4246-9D27-9E7AEF26987F}">
      <dgm:prSet/>
      <dgm:spPr/>
      <dgm:t>
        <a:bodyPr/>
        <a:lstStyle/>
        <a:p>
          <a:endParaRPr lang="ru-RU"/>
        </a:p>
      </dgm:t>
    </dgm:pt>
    <dgm:pt modelId="{99789E22-C755-404F-AA10-1C597813AC4A}" type="sibTrans" cxnId="{4BC0C0F0-DDF2-4246-9D27-9E7AEF26987F}">
      <dgm:prSet/>
      <dgm:spPr/>
      <dgm:t>
        <a:bodyPr/>
        <a:lstStyle/>
        <a:p>
          <a:endParaRPr lang="ru-RU"/>
        </a:p>
      </dgm:t>
    </dgm:pt>
    <dgm:pt modelId="{6688B201-DAAD-484B-8BF5-9F93C6097FA8}">
      <dgm:prSet phldrT="[Текст]" custT="1"/>
      <dgm:spPr/>
      <dgm:t>
        <a:bodyPr/>
        <a:lstStyle/>
        <a:p>
          <a:endParaRPr lang="ru-RU" sz="900" dirty="0" smtClean="0"/>
        </a:p>
        <a:p>
          <a:endParaRPr lang="ru-RU" sz="900" dirty="0" smtClean="0"/>
        </a:p>
        <a:p>
          <a:r>
            <a:rPr lang="ru-RU" sz="1200" dirty="0" smtClean="0">
              <a:latin typeface="Times New Roman" pitchFamily="18" charset="0"/>
              <a:cs typeface="Times New Roman" pitchFamily="18" charset="0"/>
            </a:rPr>
            <a:t>Молочный комплекс  ООО «Агрофирма Юбилейная» на 1000 голов.</a:t>
          </a:r>
          <a:endParaRPr lang="ru-RU" sz="1200" dirty="0">
            <a:latin typeface="Times New Roman" pitchFamily="18" charset="0"/>
            <a:cs typeface="Times New Roman" pitchFamily="18" charset="0"/>
          </a:endParaRPr>
        </a:p>
      </dgm:t>
    </dgm:pt>
    <dgm:pt modelId="{AD243D17-7C40-42D0-B702-D12ED3CD1336}" type="parTrans" cxnId="{630EE7EE-8007-4308-83AC-1DA9EDA82444}">
      <dgm:prSet/>
      <dgm:spPr/>
      <dgm:t>
        <a:bodyPr/>
        <a:lstStyle/>
        <a:p>
          <a:endParaRPr lang="ru-RU"/>
        </a:p>
      </dgm:t>
    </dgm:pt>
    <dgm:pt modelId="{031C6094-A2FD-4282-8471-61A66798ED59}" type="sibTrans" cxnId="{630EE7EE-8007-4308-83AC-1DA9EDA82444}">
      <dgm:prSet/>
      <dgm:spPr/>
      <dgm:t>
        <a:bodyPr/>
        <a:lstStyle/>
        <a:p>
          <a:endParaRPr lang="ru-RU"/>
        </a:p>
      </dgm:t>
    </dgm:pt>
    <dgm:pt modelId="{C77966B4-060D-46D4-8208-A68B5962C2F0}">
      <dgm:prSet phldrT="[Текст]" custT="1"/>
      <dgm:spPr/>
      <dgm:t>
        <a:bodyPr/>
        <a:lstStyle/>
        <a:p>
          <a:endParaRPr lang="ru-RU" sz="1200" dirty="0" smtClean="0">
            <a:latin typeface="Times New Roman" pitchFamily="18" charset="0"/>
            <a:cs typeface="Times New Roman" pitchFamily="18" charset="0"/>
          </a:endParaRPr>
        </a:p>
        <a:p>
          <a:r>
            <a:rPr lang="ru-RU" sz="1200" dirty="0" smtClean="0">
              <a:latin typeface="Times New Roman" pitchFamily="18" charset="0"/>
              <a:cs typeface="Times New Roman" pitchFamily="18" charset="0"/>
            </a:rPr>
            <a:t>ООО «Магма Керамик» - производство кирпича</a:t>
          </a:r>
          <a:endParaRPr lang="ru-RU" sz="1200" dirty="0">
            <a:latin typeface="Times New Roman" pitchFamily="18" charset="0"/>
            <a:cs typeface="Times New Roman" pitchFamily="18" charset="0"/>
          </a:endParaRPr>
        </a:p>
      </dgm:t>
    </dgm:pt>
    <dgm:pt modelId="{86808DBA-425E-49B7-A8D1-3DB80D7D7603}" type="parTrans" cxnId="{41808373-1F32-4412-86BE-9AAC0C7CA763}">
      <dgm:prSet/>
      <dgm:spPr/>
      <dgm:t>
        <a:bodyPr/>
        <a:lstStyle/>
        <a:p>
          <a:endParaRPr lang="ru-RU"/>
        </a:p>
      </dgm:t>
    </dgm:pt>
    <dgm:pt modelId="{AC731DD0-D2A2-4960-BDE4-829102248197}" type="sibTrans" cxnId="{41808373-1F32-4412-86BE-9AAC0C7CA763}">
      <dgm:prSet/>
      <dgm:spPr/>
      <dgm:t>
        <a:bodyPr/>
        <a:lstStyle/>
        <a:p>
          <a:endParaRPr lang="ru-RU"/>
        </a:p>
      </dgm:t>
    </dgm:pt>
    <dgm:pt modelId="{79459EA1-1859-4A44-9516-6A753EAAB820}" type="pres">
      <dgm:prSet presAssocID="{221B819C-58D5-460E-BCB8-38ABC192974C}" presName="Name0" presStyleCnt="0">
        <dgm:presLayoutVars>
          <dgm:dir/>
          <dgm:resizeHandles val="exact"/>
        </dgm:presLayoutVars>
      </dgm:prSet>
      <dgm:spPr/>
      <dgm:t>
        <a:bodyPr/>
        <a:lstStyle/>
        <a:p>
          <a:endParaRPr lang="ru-RU"/>
        </a:p>
      </dgm:t>
    </dgm:pt>
    <dgm:pt modelId="{3570598F-B2D0-46D0-B68F-3B9F26197BCF}" type="pres">
      <dgm:prSet presAssocID="{221B819C-58D5-460E-BCB8-38ABC192974C}" presName="fgShape" presStyleLbl="fgShp" presStyleIdx="0" presStyleCnt="1" custLinFactNeighborX="42849" custLinFactNeighborY="17907"/>
      <dgm:spPr/>
    </dgm:pt>
    <dgm:pt modelId="{3EBDC75C-F01E-4224-B176-BA74A68CB1A1}" type="pres">
      <dgm:prSet presAssocID="{221B819C-58D5-460E-BCB8-38ABC192974C}" presName="linComp" presStyleCnt="0"/>
      <dgm:spPr/>
    </dgm:pt>
    <dgm:pt modelId="{2D641385-7766-4B7E-97CC-952E555FF355}" type="pres">
      <dgm:prSet presAssocID="{5A6149C1-A0DC-48FB-90FD-25406158D9A3}" presName="compNode" presStyleCnt="0"/>
      <dgm:spPr/>
    </dgm:pt>
    <dgm:pt modelId="{E9DD4503-BA3B-4DE1-BFD1-F2C95F358BC1}" type="pres">
      <dgm:prSet presAssocID="{5A6149C1-A0DC-48FB-90FD-25406158D9A3}" presName="bkgdShape" presStyleLbl="node1" presStyleIdx="0" presStyleCnt="3"/>
      <dgm:spPr/>
      <dgm:t>
        <a:bodyPr/>
        <a:lstStyle/>
        <a:p>
          <a:endParaRPr lang="ru-RU"/>
        </a:p>
      </dgm:t>
    </dgm:pt>
    <dgm:pt modelId="{69AF3F0F-8D65-415D-B1D1-80F85F5153D2}" type="pres">
      <dgm:prSet presAssocID="{5A6149C1-A0DC-48FB-90FD-25406158D9A3}" presName="nodeTx" presStyleLbl="node1" presStyleIdx="0" presStyleCnt="3">
        <dgm:presLayoutVars>
          <dgm:bulletEnabled val="1"/>
        </dgm:presLayoutVars>
      </dgm:prSet>
      <dgm:spPr/>
      <dgm:t>
        <a:bodyPr/>
        <a:lstStyle/>
        <a:p>
          <a:endParaRPr lang="ru-RU"/>
        </a:p>
      </dgm:t>
    </dgm:pt>
    <dgm:pt modelId="{67361F71-CBB6-4E85-A083-27F786CAD351}" type="pres">
      <dgm:prSet presAssocID="{5A6149C1-A0DC-48FB-90FD-25406158D9A3}" presName="invisiNode" presStyleLbl="node1" presStyleIdx="0" presStyleCnt="3"/>
      <dgm:spPr/>
    </dgm:pt>
    <dgm:pt modelId="{4329EC61-C4CF-4E67-8CC8-D522FCCC598C}" type="pres">
      <dgm:prSet presAssocID="{5A6149C1-A0DC-48FB-90FD-25406158D9A3}" presName="imagNode" presStyleLbl="fgImgPlace1" presStyleIdx="0" presStyleCnt="3" custScaleX="239793" custScaleY="162355" custLinFactNeighborX="11048" custLinFactNeighborY="-2971"/>
      <dgm:spPr>
        <a:blipFill rotWithShape="0">
          <a:blip xmlns:r="http://schemas.openxmlformats.org/officeDocument/2006/relationships" r:embed="rId1"/>
          <a:stretch>
            <a:fillRect/>
          </a:stretch>
        </a:blipFill>
      </dgm:spPr>
      <dgm:t>
        <a:bodyPr/>
        <a:lstStyle/>
        <a:p>
          <a:endParaRPr lang="ru-RU"/>
        </a:p>
      </dgm:t>
    </dgm:pt>
    <dgm:pt modelId="{AF9243E1-CA98-4DFB-8FB3-76FC8F8FAA95}" type="pres">
      <dgm:prSet presAssocID="{99789E22-C755-404F-AA10-1C597813AC4A}" presName="sibTrans" presStyleLbl="sibTrans2D1" presStyleIdx="0" presStyleCnt="0"/>
      <dgm:spPr/>
      <dgm:t>
        <a:bodyPr/>
        <a:lstStyle/>
        <a:p>
          <a:endParaRPr lang="ru-RU"/>
        </a:p>
      </dgm:t>
    </dgm:pt>
    <dgm:pt modelId="{ADAC4A2E-52F3-43D6-B884-635E94ABE3B3}" type="pres">
      <dgm:prSet presAssocID="{6688B201-DAAD-484B-8BF5-9F93C6097FA8}" presName="compNode" presStyleCnt="0"/>
      <dgm:spPr/>
    </dgm:pt>
    <dgm:pt modelId="{60EE2BB7-9686-4F5D-8928-FAC2DD822385}" type="pres">
      <dgm:prSet presAssocID="{6688B201-DAAD-484B-8BF5-9F93C6097FA8}" presName="bkgdShape" presStyleLbl="node1" presStyleIdx="1" presStyleCnt="3"/>
      <dgm:spPr/>
      <dgm:t>
        <a:bodyPr/>
        <a:lstStyle/>
        <a:p>
          <a:endParaRPr lang="ru-RU"/>
        </a:p>
      </dgm:t>
    </dgm:pt>
    <dgm:pt modelId="{9C2FF7CF-09E6-47BD-8050-7BDB5629608C}" type="pres">
      <dgm:prSet presAssocID="{6688B201-DAAD-484B-8BF5-9F93C6097FA8}" presName="nodeTx" presStyleLbl="node1" presStyleIdx="1" presStyleCnt="3">
        <dgm:presLayoutVars>
          <dgm:bulletEnabled val="1"/>
        </dgm:presLayoutVars>
      </dgm:prSet>
      <dgm:spPr/>
      <dgm:t>
        <a:bodyPr/>
        <a:lstStyle/>
        <a:p>
          <a:endParaRPr lang="ru-RU"/>
        </a:p>
      </dgm:t>
    </dgm:pt>
    <dgm:pt modelId="{C1C2A334-BA86-43B7-84E7-66882D2CC67C}" type="pres">
      <dgm:prSet presAssocID="{6688B201-DAAD-484B-8BF5-9F93C6097FA8}" presName="invisiNode" presStyleLbl="node1" presStyleIdx="1" presStyleCnt="3"/>
      <dgm:spPr/>
    </dgm:pt>
    <dgm:pt modelId="{5A4F8E9D-CFD2-4EE0-AA5D-41A126C625F4}" type="pres">
      <dgm:prSet presAssocID="{6688B201-DAAD-484B-8BF5-9F93C6097FA8}" presName="imagNode" presStyleLbl="fgImgPlace1" presStyleIdx="1" presStyleCnt="3" custScaleX="238762" custScaleY="167408" custLinFactNeighborX="2848" custLinFactNeighborY="-8468"/>
      <dgm:spPr>
        <a:blipFill rotWithShape="0">
          <a:blip xmlns:r="http://schemas.openxmlformats.org/officeDocument/2006/relationships" r:embed="rId2"/>
          <a:stretch>
            <a:fillRect/>
          </a:stretch>
        </a:blipFill>
      </dgm:spPr>
      <dgm:t>
        <a:bodyPr/>
        <a:lstStyle/>
        <a:p>
          <a:endParaRPr lang="ru-RU"/>
        </a:p>
      </dgm:t>
    </dgm:pt>
    <dgm:pt modelId="{B739469E-5DF3-4BEB-A18F-EDD1C7B145EB}" type="pres">
      <dgm:prSet presAssocID="{031C6094-A2FD-4282-8471-61A66798ED59}" presName="sibTrans" presStyleLbl="sibTrans2D1" presStyleIdx="0" presStyleCnt="0"/>
      <dgm:spPr/>
      <dgm:t>
        <a:bodyPr/>
        <a:lstStyle/>
        <a:p>
          <a:endParaRPr lang="ru-RU"/>
        </a:p>
      </dgm:t>
    </dgm:pt>
    <dgm:pt modelId="{532D1C65-2A21-4F98-B995-095E9D366C06}" type="pres">
      <dgm:prSet presAssocID="{C77966B4-060D-46D4-8208-A68B5962C2F0}" presName="compNode" presStyleCnt="0"/>
      <dgm:spPr/>
    </dgm:pt>
    <dgm:pt modelId="{E5F17399-5002-4847-921A-C7FEEB7D2B34}" type="pres">
      <dgm:prSet presAssocID="{C77966B4-060D-46D4-8208-A68B5962C2F0}" presName="bkgdShape" presStyleLbl="node1" presStyleIdx="2" presStyleCnt="3" custScaleX="114514" custLinFactNeighborX="-8115" custLinFactNeighborY="-2612"/>
      <dgm:spPr/>
      <dgm:t>
        <a:bodyPr/>
        <a:lstStyle/>
        <a:p>
          <a:endParaRPr lang="ru-RU"/>
        </a:p>
      </dgm:t>
    </dgm:pt>
    <dgm:pt modelId="{3BE74454-EDFE-43B2-93A6-303E828B06E4}" type="pres">
      <dgm:prSet presAssocID="{C77966B4-060D-46D4-8208-A68B5962C2F0}" presName="nodeTx" presStyleLbl="node1" presStyleIdx="2" presStyleCnt="3">
        <dgm:presLayoutVars>
          <dgm:bulletEnabled val="1"/>
        </dgm:presLayoutVars>
      </dgm:prSet>
      <dgm:spPr/>
      <dgm:t>
        <a:bodyPr/>
        <a:lstStyle/>
        <a:p>
          <a:endParaRPr lang="ru-RU"/>
        </a:p>
      </dgm:t>
    </dgm:pt>
    <dgm:pt modelId="{4CFE4BD1-FFAC-42BD-85F3-4C7210443FE9}" type="pres">
      <dgm:prSet presAssocID="{C77966B4-060D-46D4-8208-A68B5962C2F0}" presName="invisiNode" presStyleLbl="node1" presStyleIdx="2" presStyleCnt="3"/>
      <dgm:spPr/>
    </dgm:pt>
    <dgm:pt modelId="{82D204DA-00E0-4028-9824-479E60EB791C}" type="pres">
      <dgm:prSet presAssocID="{C77966B4-060D-46D4-8208-A68B5962C2F0}" presName="imagNode" presStyleLbl="fgImgPlace1" presStyleIdx="2" presStyleCnt="3" custScaleX="255560" custScaleY="167408" custLinFactNeighborX="-3940" custLinFactNeighborY="-8468"/>
      <dgm:spPr>
        <a:blipFill rotWithShape="0">
          <a:blip xmlns:r="http://schemas.openxmlformats.org/officeDocument/2006/relationships" r:embed="rId3"/>
          <a:stretch>
            <a:fillRect/>
          </a:stretch>
        </a:blipFill>
      </dgm:spPr>
    </dgm:pt>
  </dgm:ptLst>
  <dgm:cxnLst>
    <dgm:cxn modelId="{CDA41885-0BBE-4843-A2E9-9286CD5D76CE}" type="presOf" srcId="{221B819C-58D5-460E-BCB8-38ABC192974C}" destId="{79459EA1-1859-4A44-9516-6A753EAAB820}" srcOrd="0" destOrd="0" presId="urn:microsoft.com/office/officeart/2005/8/layout/hList7"/>
    <dgm:cxn modelId="{4BC0C0F0-DDF2-4246-9D27-9E7AEF26987F}" srcId="{221B819C-58D5-460E-BCB8-38ABC192974C}" destId="{5A6149C1-A0DC-48FB-90FD-25406158D9A3}" srcOrd="0" destOrd="0" parTransId="{CE672805-AFCD-4F61-BA2A-6B9035A19422}" sibTransId="{99789E22-C755-404F-AA10-1C597813AC4A}"/>
    <dgm:cxn modelId="{41808373-1F32-4412-86BE-9AAC0C7CA763}" srcId="{221B819C-58D5-460E-BCB8-38ABC192974C}" destId="{C77966B4-060D-46D4-8208-A68B5962C2F0}" srcOrd="2" destOrd="0" parTransId="{86808DBA-425E-49B7-A8D1-3DB80D7D7603}" sibTransId="{AC731DD0-D2A2-4960-BDE4-829102248197}"/>
    <dgm:cxn modelId="{9F917A27-E381-4350-8108-85456CCEBAF1}" type="presOf" srcId="{C77966B4-060D-46D4-8208-A68B5962C2F0}" destId="{3BE74454-EDFE-43B2-93A6-303E828B06E4}" srcOrd="1" destOrd="0" presId="urn:microsoft.com/office/officeart/2005/8/layout/hList7"/>
    <dgm:cxn modelId="{FD7B091C-8982-4D66-98B4-FAE7FA3CBA98}" type="presOf" srcId="{6688B201-DAAD-484B-8BF5-9F93C6097FA8}" destId="{60EE2BB7-9686-4F5D-8928-FAC2DD822385}" srcOrd="0" destOrd="0" presId="urn:microsoft.com/office/officeart/2005/8/layout/hList7"/>
    <dgm:cxn modelId="{9B25F868-1BB5-44F4-AFC1-FCFAAC549E7A}" type="presOf" srcId="{99789E22-C755-404F-AA10-1C597813AC4A}" destId="{AF9243E1-CA98-4DFB-8FB3-76FC8F8FAA95}" srcOrd="0" destOrd="0" presId="urn:microsoft.com/office/officeart/2005/8/layout/hList7"/>
    <dgm:cxn modelId="{3EFF9869-26D6-4781-B761-A7E5E4A66AEC}" type="presOf" srcId="{5A6149C1-A0DC-48FB-90FD-25406158D9A3}" destId="{69AF3F0F-8D65-415D-B1D1-80F85F5153D2}" srcOrd="1" destOrd="0" presId="urn:microsoft.com/office/officeart/2005/8/layout/hList7"/>
    <dgm:cxn modelId="{FB0DF019-B0F7-441D-9F39-39D4475C50A1}" type="presOf" srcId="{031C6094-A2FD-4282-8471-61A66798ED59}" destId="{B739469E-5DF3-4BEB-A18F-EDD1C7B145EB}" srcOrd="0" destOrd="0" presId="urn:microsoft.com/office/officeart/2005/8/layout/hList7"/>
    <dgm:cxn modelId="{70E63E00-DD96-4B3E-8E2A-994F8A61A879}" type="presOf" srcId="{6688B201-DAAD-484B-8BF5-9F93C6097FA8}" destId="{9C2FF7CF-09E6-47BD-8050-7BDB5629608C}" srcOrd="1" destOrd="0" presId="urn:microsoft.com/office/officeart/2005/8/layout/hList7"/>
    <dgm:cxn modelId="{EBF1F3D0-9929-447F-B9DC-ED01FDAC6955}" type="presOf" srcId="{5A6149C1-A0DC-48FB-90FD-25406158D9A3}" destId="{E9DD4503-BA3B-4DE1-BFD1-F2C95F358BC1}" srcOrd="0" destOrd="0" presId="urn:microsoft.com/office/officeart/2005/8/layout/hList7"/>
    <dgm:cxn modelId="{630EE7EE-8007-4308-83AC-1DA9EDA82444}" srcId="{221B819C-58D5-460E-BCB8-38ABC192974C}" destId="{6688B201-DAAD-484B-8BF5-9F93C6097FA8}" srcOrd="1" destOrd="0" parTransId="{AD243D17-7C40-42D0-B702-D12ED3CD1336}" sibTransId="{031C6094-A2FD-4282-8471-61A66798ED59}"/>
    <dgm:cxn modelId="{DC61F333-B102-4639-94B5-E034D21B187C}" type="presOf" srcId="{C77966B4-060D-46D4-8208-A68B5962C2F0}" destId="{E5F17399-5002-4847-921A-C7FEEB7D2B34}" srcOrd="0" destOrd="0" presId="urn:microsoft.com/office/officeart/2005/8/layout/hList7"/>
    <dgm:cxn modelId="{FE775996-1170-4014-AD80-CFF3391B77A8}" type="presParOf" srcId="{79459EA1-1859-4A44-9516-6A753EAAB820}" destId="{3570598F-B2D0-46D0-B68F-3B9F26197BCF}" srcOrd="0" destOrd="0" presId="urn:microsoft.com/office/officeart/2005/8/layout/hList7"/>
    <dgm:cxn modelId="{CAFFB8E4-756B-4A11-835D-97EAC1F12872}" type="presParOf" srcId="{79459EA1-1859-4A44-9516-6A753EAAB820}" destId="{3EBDC75C-F01E-4224-B176-BA74A68CB1A1}" srcOrd="1" destOrd="0" presId="urn:microsoft.com/office/officeart/2005/8/layout/hList7"/>
    <dgm:cxn modelId="{794102A6-1DFD-4AA4-AC79-C8F698B88244}" type="presParOf" srcId="{3EBDC75C-F01E-4224-B176-BA74A68CB1A1}" destId="{2D641385-7766-4B7E-97CC-952E555FF355}" srcOrd="0" destOrd="0" presId="urn:microsoft.com/office/officeart/2005/8/layout/hList7"/>
    <dgm:cxn modelId="{706D2DCE-B4C8-429B-A803-309C0A3E5FBC}" type="presParOf" srcId="{2D641385-7766-4B7E-97CC-952E555FF355}" destId="{E9DD4503-BA3B-4DE1-BFD1-F2C95F358BC1}" srcOrd="0" destOrd="0" presId="urn:microsoft.com/office/officeart/2005/8/layout/hList7"/>
    <dgm:cxn modelId="{B7DEC100-7A97-4E54-8EB9-19C2393ECF27}" type="presParOf" srcId="{2D641385-7766-4B7E-97CC-952E555FF355}" destId="{69AF3F0F-8D65-415D-B1D1-80F85F5153D2}" srcOrd="1" destOrd="0" presId="urn:microsoft.com/office/officeart/2005/8/layout/hList7"/>
    <dgm:cxn modelId="{180C86DB-FBC6-490A-9971-DFDAC1D9667A}" type="presParOf" srcId="{2D641385-7766-4B7E-97CC-952E555FF355}" destId="{67361F71-CBB6-4E85-A083-27F786CAD351}" srcOrd="2" destOrd="0" presId="urn:microsoft.com/office/officeart/2005/8/layout/hList7"/>
    <dgm:cxn modelId="{132465D8-A754-4306-B24A-140E61244BE0}" type="presParOf" srcId="{2D641385-7766-4B7E-97CC-952E555FF355}" destId="{4329EC61-C4CF-4E67-8CC8-D522FCCC598C}" srcOrd="3" destOrd="0" presId="urn:microsoft.com/office/officeart/2005/8/layout/hList7"/>
    <dgm:cxn modelId="{5A2E4CD8-369A-489D-981C-82BB400B0076}" type="presParOf" srcId="{3EBDC75C-F01E-4224-B176-BA74A68CB1A1}" destId="{AF9243E1-CA98-4DFB-8FB3-76FC8F8FAA95}" srcOrd="1" destOrd="0" presId="urn:microsoft.com/office/officeart/2005/8/layout/hList7"/>
    <dgm:cxn modelId="{15DB64E0-0F80-432A-8229-3244B64123A5}" type="presParOf" srcId="{3EBDC75C-F01E-4224-B176-BA74A68CB1A1}" destId="{ADAC4A2E-52F3-43D6-B884-635E94ABE3B3}" srcOrd="2" destOrd="0" presId="urn:microsoft.com/office/officeart/2005/8/layout/hList7"/>
    <dgm:cxn modelId="{D4F5E582-AE2A-4152-BA77-EE59C7D4AC0D}" type="presParOf" srcId="{ADAC4A2E-52F3-43D6-B884-635E94ABE3B3}" destId="{60EE2BB7-9686-4F5D-8928-FAC2DD822385}" srcOrd="0" destOrd="0" presId="urn:microsoft.com/office/officeart/2005/8/layout/hList7"/>
    <dgm:cxn modelId="{D278190F-2279-4B9C-85A3-1D243BAFB91D}" type="presParOf" srcId="{ADAC4A2E-52F3-43D6-B884-635E94ABE3B3}" destId="{9C2FF7CF-09E6-47BD-8050-7BDB5629608C}" srcOrd="1" destOrd="0" presId="urn:microsoft.com/office/officeart/2005/8/layout/hList7"/>
    <dgm:cxn modelId="{643B5EEC-A37B-414C-8649-02505479815C}" type="presParOf" srcId="{ADAC4A2E-52F3-43D6-B884-635E94ABE3B3}" destId="{C1C2A334-BA86-43B7-84E7-66882D2CC67C}" srcOrd="2" destOrd="0" presId="urn:microsoft.com/office/officeart/2005/8/layout/hList7"/>
    <dgm:cxn modelId="{C5D4B596-EEC5-4408-B73B-737B83E54713}" type="presParOf" srcId="{ADAC4A2E-52F3-43D6-B884-635E94ABE3B3}" destId="{5A4F8E9D-CFD2-4EE0-AA5D-41A126C625F4}" srcOrd="3" destOrd="0" presId="urn:microsoft.com/office/officeart/2005/8/layout/hList7"/>
    <dgm:cxn modelId="{878903BA-61A7-4589-919D-248D418FEF98}" type="presParOf" srcId="{3EBDC75C-F01E-4224-B176-BA74A68CB1A1}" destId="{B739469E-5DF3-4BEB-A18F-EDD1C7B145EB}" srcOrd="3" destOrd="0" presId="urn:microsoft.com/office/officeart/2005/8/layout/hList7"/>
    <dgm:cxn modelId="{FF7392BF-F23D-48E5-A218-86604676B36C}" type="presParOf" srcId="{3EBDC75C-F01E-4224-B176-BA74A68CB1A1}" destId="{532D1C65-2A21-4F98-B995-095E9D366C06}" srcOrd="4" destOrd="0" presId="urn:microsoft.com/office/officeart/2005/8/layout/hList7"/>
    <dgm:cxn modelId="{DC469764-6517-4B95-B046-318CE7E7D13C}" type="presParOf" srcId="{532D1C65-2A21-4F98-B995-095E9D366C06}" destId="{E5F17399-5002-4847-921A-C7FEEB7D2B34}" srcOrd="0" destOrd="0" presId="urn:microsoft.com/office/officeart/2005/8/layout/hList7"/>
    <dgm:cxn modelId="{6783BDCC-2189-47CC-BCD7-101EEC942FAF}" type="presParOf" srcId="{532D1C65-2A21-4F98-B995-095E9D366C06}" destId="{3BE74454-EDFE-43B2-93A6-303E828B06E4}" srcOrd="1" destOrd="0" presId="urn:microsoft.com/office/officeart/2005/8/layout/hList7"/>
    <dgm:cxn modelId="{2828686D-DB4F-4D61-9A63-7DD1881B117B}" type="presParOf" srcId="{532D1C65-2A21-4F98-B995-095E9D366C06}" destId="{4CFE4BD1-FFAC-42BD-85F3-4C7210443FE9}" srcOrd="2" destOrd="0" presId="urn:microsoft.com/office/officeart/2005/8/layout/hList7"/>
    <dgm:cxn modelId="{E8AA5B68-1420-497F-ABBD-35AC2C290BDA}" type="presParOf" srcId="{532D1C65-2A21-4F98-B995-095E9D366C06}" destId="{82D204DA-00E0-4028-9824-479E60EB791C}" srcOrd="3" destOrd="0" presId="urn:microsoft.com/office/officeart/2005/8/layout/hList7"/>
  </dgm:cxnLst>
  <dgm:bg/>
  <dgm:whole/>
</dgm:dataModel>
</file>

<file path=ppt/diagrams/data3.xml><?xml version="1.0" encoding="utf-8"?>
<dgm:dataModel xmlns:dgm="http://schemas.openxmlformats.org/drawingml/2006/diagram" xmlns:a="http://schemas.openxmlformats.org/drawingml/2006/main">
  <dgm:ptLst>
    <dgm:pt modelId="{6E5CE00F-35B3-42E8-819F-608935CD8429}"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ru-RU"/>
        </a:p>
      </dgm:t>
    </dgm:pt>
    <dgm:pt modelId="{2BB552CB-5989-488E-B799-C75FE5790DF1}">
      <dgm:prSet phldrT="[Текст]" custT="1"/>
      <dgm:spPr/>
      <dgm:t>
        <a:bodyPr/>
        <a:lstStyle/>
        <a:p>
          <a:r>
            <a:rPr lang="ru-RU" sz="1200" dirty="0" smtClean="0">
              <a:latin typeface="Times New Roman" pitchFamily="18" charset="0"/>
              <a:cs typeface="Times New Roman" pitchFamily="18" charset="0"/>
            </a:rPr>
            <a:t>ООО «Территория цвета» – производство краски</a:t>
          </a:r>
          <a:endParaRPr lang="ru-RU" sz="1200" dirty="0">
            <a:latin typeface="Times New Roman" pitchFamily="18" charset="0"/>
            <a:cs typeface="Times New Roman" pitchFamily="18" charset="0"/>
          </a:endParaRPr>
        </a:p>
      </dgm:t>
    </dgm:pt>
    <dgm:pt modelId="{F638F416-ECF1-4421-9E6E-B70D219D4DD7}" type="parTrans" cxnId="{E4EBA785-491B-439E-BF37-2CDE1AEE0EB1}">
      <dgm:prSet/>
      <dgm:spPr/>
      <dgm:t>
        <a:bodyPr/>
        <a:lstStyle/>
        <a:p>
          <a:endParaRPr lang="ru-RU"/>
        </a:p>
      </dgm:t>
    </dgm:pt>
    <dgm:pt modelId="{3311F878-9E9B-495E-B343-2BBBCE29B49A}" type="sibTrans" cxnId="{E4EBA785-491B-439E-BF37-2CDE1AEE0EB1}">
      <dgm:prSet/>
      <dgm:spPr/>
      <dgm:t>
        <a:bodyPr/>
        <a:lstStyle/>
        <a:p>
          <a:endParaRPr lang="ru-RU"/>
        </a:p>
      </dgm:t>
    </dgm:pt>
    <dgm:pt modelId="{566B905D-3EC8-4520-933B-EABAFAAA05C3}">
      <dgm:prSet phldrT="[Текст]" custT="1"/>
      <dgm:spPr/>
      <dgm:t>
        <a:bodyPr/>
        <a:lstStyle/>
        <a:p>
          <a:endParaRPr lang="ru-RU" sz="1400"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Семейная </a:t>
          </a:r>
          <a:r>
            <a:rPr lang="ru-RU" sz="1400" dirty="0" err="1" smtClean="0">
              <a:latin typeface="Times New Roman" pitchFamily="18" charset="0"/>
              <a:cs typeface="Times New Roman" pitchFamily="18" charset="0"/>
            </a:rPr>
            <a:t>миниферма</a:t>
          </a:r>
          <a:r>
            <a:rPr lang="ru-RU" sz="1400" dirty="0" smtClean="0">
              <a:latin typeface="Times New Roman" pitchFamily="18" charset="0"/>
              <a:cs typeface="Times New Roman" pitchFamily="18" charset="0"/>
            </a:rPr>
            <a:t> на 36 свиноматок ИП  ГКФХ «</a:t>
          </a:r>
          <a:r>
            <a:rPr lang="ru-RU" sz="1400" dirty="0" err="1" smtClean="0">
              <a:latin typeface="Times New Roman" pitchFamily="18" charset="0"/>
              <a:cs typeface="Times New Roman" pitchFamily="18" charset="0"/>
            </a:rPr>
            <a:t>Грузнова</a:t>
          </a:r>
          <a:r>
            <a:rPr lang="ru-RU" sz="1400" dirty="0" smtClean="0">
              <a:latin typeface="Times New Roman" pitchFamily="18" charset="0"/>
              <a:cs typeface="Times New Roman" pitchFamily="18" charset="0"/>
            </a:rPr>
            <a:t> О.Г»  </a:t>
          </a:r>
          <a:endParaRPr lang="ru-RU" sz="1400" dirty="0">
            <a:latin typeface="Times New Roman" pitchFamily="18" charset="0"/>
            <a:cs typeface="Times New Roman" pitchFamily="18" charset="0"/>
          </a:endParaRPr>
        </a:p>
      </dgm:t>
    </dgm:pt>
    <dgm:pt modelId="{209D65E4-6B11-4137-A70F-5C791BC99363}" type="parTrans" cxnId="{7B8517F8-E703-4FE6-B322-F8C017A47F41}">
      <dgm:prSet/>
      <dgm:spPr/>
      <dgm:t>
        <a:bodyPr/>
        <a:lstStyle/>
        <a:p>
          <a:endParaRPr lang="ru-RU"/>
        </a:p>
      </dgm:t>
    </dgm:pt>
    <dgm:pt modelId="{7C097844-27DE-4083-AEB7-F97F649781A7}" type="sibTrans" cxnId="{7B8517F8-E703-4FE6-B322-F8C017A47F41}">
      <dgm:prSet/>
      <dgm:spPr/>
      <dgm:t>
        <a:bodyPr/>
        <a:lstStyle/>
        <a:p>
          <a:endParaRPr lang="ru-RU"/>
        </a:p>
      </dgm:t>
    </dgm:pt>
    <dgm:pt modelId="{7F4E0C8E-7724-4B08-BC4D-10D71707C61F}" type="pres">
      <dgm:prSet presAssocID="{6E5CE00F-35B3-42E8-819F-608935CD8429}" presName="Name0" presStyleCnt="0">
        <dgm:presLayoutVars>
          <dgm:dir/>
          <dgm:resizeHandles val="exact"/>
        </dgm:presLayoutVars>
      </dgm:prSet>
      <dgm:spPr/>
      <dgm:t>
        <a:bodyPr/>
        <a:lstStyle/>
        <a:p>
          <a:endParaRPr lang="ru-RU"/>
        </a:p>
      </dgm:t>
    </dgm:pt>
    <dgm:pt modelId="{2EE55607-7C1D-45A5-9447-EBD3D868D251}" type="pres">
      <dgm:prSet presAssocID="{6E5CE00F-35B3-42E8-819F-608935CD8429}" presName="fgShape" presStyleLbl="fgShp" presStyleIdx="0" presStyleCnt="1" custLinFactNeighborX="-3554" custLinFactNeighborY="8339"/>
      <dgm:spPr/>
    </dgm:pt>
    <dgm:pt modelId="{316BA64E-6590-4916-9CA8-CF49C309EDF3}" type="pres">
      <dgm:prSet presAssocID="{6E5CE00F-35B3-42E8-819F-608935CD8429}" presName="linComp" presStyleCnt="0"/>
      <dgm:spPr/>
    </dgm:pt>
    <dgm:pt modelId="{C3B9E599-871E-4BDB-BF13-AF439951913E}" type="pres">
      <dgm:prSet presAssocID="{2BB552CB-5989-488E-B799-C75FE5790DF1}" presName="compNode" presStyleCnt="0"/>
      <dgm:spPr/>
    </dgm:pt>
    <dgm:pt modelId="{0D8566BE-2786-4A47-9E1C-6087B6A37BDB}" type="pres">
      <dgm:prSet presAssocID="{2BB552CB-5989-488E-B799-C75FE5790DF1}" presName="bkgdShape" presStyleLbl="node1" presStyleIdx="0" presStyleCnt="2" custScaleX="90453"/>
      <dgm:spPr/>
      <dgm:t>
        <a:bodyPr/>
        <a:lstStyle/>
        <a:p>
          <a:endParaRPr lang="ru-RU"/>
        </a:p>
      </dgm:t>
    </dgm:pt>
    <dgm:pt modelId="{C87E57A8-88D2-41C9-ADE8-9E6BD9998669}" type="pres">
      <dgm:prSet presAssocID="{2BB552CB-5989-488E-B799-C75FE5790DF1}" presName="nodeTx" presStyleLbl="node1" presStyleIdx="0" presStyleCnt="2">
        <dgm:presLayoutVars>
          <dgm:bulletEnabled val="1"/>
        </dgm:presLayoutVars>
      </dgm:prSet>
      <dgm:spPr/>
      <dgm:t>
        <a:bodyPr/>
        <a:lstStyle/>
        <a:p>
          <a:endParaRPr lang="ru-RU"/>
        </a:p>
      </dgm:t>
    </dgm:pt>
    <dgm:pt modelId="{64CEAEC6-4C5A-4842-95BB-6A3275FF3974}" type="pres">
      <dgm:prSet presAssocID="{2BB552CB-5989-488E-B799-C75FE5790DF1}" presName="invisiNode" presStyleLbl="node1" presStyleIdx="0" presStyleCnt="2"/>
      <dgm:spPr/>
    </dgm:pt>
    <dgm:pt modelId="{2524B903-C1FF-47EF-89C5-9C8C4526EB7C}" type="pres">
      <dgm:prSet presAssocID="{2BB552CB-5989-488E-B799-C75FE5790DF1}" presName="imagNode" presStyleLbl="fgImgPlace1" presStyleIdx="0" presStyleCnt="2" custScaleX="230300" custScaleY="154805"/>
      <dgm:spPr>
        <a:blipFill rotWithShape="0">
          <a:blip xmlns:r="http://schemas.openxmlformats.org/officeDocument/2006/relationships" r:embed="rId1"/>
          <a:stretch>
            <a:fillRect/>
          </a:stretch>
        </a:blipFill>
      </dgm:spPr>
    </dgm:pt>
    <dgm:pt modelId="{DC3D5A73-05DF-48BB-8D7B-00F0930A93CB}" type="pres">
      <dgm:prSet presAssocID="{3311F878-9E9B-495E-B343-2BBBCE29B49A}" presName="sibTrans" presStyleLbl="sibTrans2D1" presStyleIdx="0" presStyleCnt="0"/>
      <dgm:spPr/>
      <dgm:t>
        <a:bodyPr/>
        <a:lstStyle/>
        <a:p>
          <a:endParaRPr lang="ru-RU"/>
        </a:p>
      </dgm:t>
    </dgm:pt>
    <dgm:pt modelId="{30F82F8B-2D55-43EF-AFCD-993A13741502}" type="pres">
      <dgm:prSet presAssocID="{566B905D-3EC8-4520-933B-EABAFAAA05C3}" presName="compNode" presStyleCnt="0"/>
      <dgm:spPr/>
    </dgm:pt>
    <dgm:pt modelId="{EEC393A4-5963-49B9-AA1E-C5AA49858945}" type="pres">
      <dgm:prSet presAssocID="{566B905D-3EC8-4520-933B-EABAFAAA05C3}" presName="bkgdShape" presStyleLbl="node1" presStyleIdx="1" presStyleCnt="2"/>
      <dgm:spPr/>
      <dgm:t>
        <a:bodyPr/>
        <a:lstStyle/>
        <a:p>
          <a:endParaRPr lang="ru-RU"/>
        </a:p>
      </dgm:t>
    </dgm:pt>
    <dgm:pt modelId="{1F064A8A-2575-4FBD-8887-D08395807D30}" type="pres">
      <dgm:prSet presAssocID="{566B905D-3EC8-4520-933B-EABAFAAA05C3}" presName="nodeTx" presStyleLbl="node1" presStyleIdx="1" presStyleCnt="2">
        <dgm:presLayoutVars>
          <dgm:bulletEnabled val="1"/>
        </dgm:presLayoutVars>
      </dgm:prSet>
      <dgm:spPr/>
      <dgm:t>
        <a:bodyPr/>
        <a:lstStyle/>
        <a:p>
          <a:endParaRPr lang="ru-RU"/>
        </a:p>
      </dgm:t>
    </dgm:pt>
    <dgm:pt modelId="{2949FEE0-7547-4F22-8BDE-F407080F2436}" type="pres">
      <dgm:prSet presAssocID="{566B905D-3EC8-4520-933B-EABAFAAA05C3}" presName="invisiNode" presStyleLbl="node1" presStyleIdx="1" presStyleCnt="2"/>
      <dgm:spPr/>
    </dgm:pt>
    <dgm:pt modelId="{A2E3280C-5239-4A01-96EB-3F0726E6A52F}" type="pres">
      <dgm:prSet presAssocID="{566B905D-3EC8-4520-933B-EABAFAAA05C3}" presName="imagNode" presStyleLbl="fgImgPlace1" presStyleIdx="1" presStyleCnt="2" custScaleX="243874" custScaleY="154805"/>
      <dgm:spPr>
        <a:blipFill rotWithShape="0">
          <a:blip xmlns:r="http://schemas.openxmlformats.org/officeDocument/2006/relationships" r:embed="rId2"/>
          <a:stretch>
            <a:fillRect/>
          </a:stretch>
        </a:blipFill>
      </dgm:spPr>
    </dgm:pt>
  </dgm:ptLst>
  <dgm:cxnLst>
    <dgm:cxn modelId="{25CD4550-4C49-4AD6-8765-B3D88ED6633B}" type="presOf" srcId="{2BB552CB-5989-488E-B799-C75FE5790DF1}" destId="{C87E57A8-88D2-41C9-ADE8-9E6BD9998669}" srcOrd="1" destOrd="0" presId="urn:microsoft.com/office/officeart/2005/8/layout/hList7"/>
    <dgm:cxn modelId="{E4EBA785-491B-439E-BF37-2CDE1AEE0EB1}" srcId="{6E5CE00F-35B3-42E8-819F-608935CD8429}" destId="{2BB552CB-5989-488E-B799-C75FE5790DF1}" srcOrd="0" destOrd="0" parTransId="{F638F416-ECF1-4421-9E6E-B70D219D4DD7}" sibTransId="{3311F878-9E9B-495E-B343-2BBBCE29B49A}"/>
    <dgm:cxn modelId="{7B8517F8-E703-4FE6-B322-F8C017A47F41}" srcId="{6E5CE00F-35B3-42E8-819F-608935CD8429}" destId="{566B905D-3EC8-4520-933B-EABAFAAA05C3}" srcOrd="1" destOrd="0" parTransId="{209D65E4-6B11-4137-A70F-5C791BC99363}" sibTransId="{7C097844-27DE-4083-AEB7-F97F649781A7}"/>
    <dgm:cxn modelId="{00491B77-A08E-48A5-BFA8-0E5FA99371A9}" type="presOf" srcId="{566B905D-3EC8-4520-933B-EABAFAAA05C3}" destId="{EEC393A4-5963-49B9-AA1E-C5AA49858945}" srcOrd="0" destOrd="0" presId="urn:microsoft.com/office/officeart/2005/8/layout/hList7"/>
    <dgm:cxn modelId="{5D962A2D-2568-444C-9BAB-8900999EC0F1}" type="presOf" srcId="{6E5CE00F-35B3-42E8-819F-608935CD8429}" destId="{7F4E0C8E-7724-4B08-BC4D-10D71707C61F}" srcOrd="0" destOrd="0" presId="urn:microsoft.com/office/officeart/2005/8/layout/hList7"/>
    <dgm:cxn modelId="{4B456E16-9807-4C25-8405-B4E41BFBD741}" type="presOf" srcId="{3311F878-9E9B-495E-B343-2BBBCE29B49A}" destId="{DC3D5A73-05DF-48BB-8D7B-00F0930A93CB}" srcOrd="0" destOrd="0" presId="urn:microsoft.com/office/officeart/2005/8/layout/hList7"/>
    <dgm:cxn modelId="{BA459E67-9DA9-499F-8A87-56E28518CE09}" type="presOf" srcId="{566B905D-3EC8-4520-933B-EABAFAAA05C3}" destId="{1F064A8A-2575-4FBD-8887-D08395807D30}" srcOrd="1" destOrd="0" presId="urn:microsoft.com/office/officeart/2005/8/layout/hList7"/>
    <dgm:cxn modelId="{69B643C4-885E-4F1F-AFC1-FA0B80B5CF4C}" type="presOf" srcId="{2BB552CB-5989-488E-B799-C75FE5790DF1}" destId="{0D8566BE-2786-4A47-9E1C-6087B6A37BDB}" srcOrd="0" destOrd="0" presId="urn:microsoft.com/office/officeart/2005/8/layout/hList7"/>
    <dgm:cxn modelId="{93828CF3-3EE6-40C9-BE54-006778C571F8}" type="presParOf" srcId="{7F4E0C8E-7724-4B08-BC4D-10D71707C61F}" destId="{2EE55607-7C1D-45A5-9447-EBD3D868D251}" srcOrd="0" destOrd="0" presId="urn:microsoft.com/office/officeart/2005/8/layout/hList7"/>
    <dgm:cxn modelId="{3C75A934-5E6C-4FB9-A8B1-55A79F6AC3CA}" type="presParOf" srcId="{7F4E0C8E-7724-4B08-BC4D-10D71707C61F}" destId="{316BA64E-6590-4916-9CA8-CF49C309EDF3}" srcOrd="1" destOrd="0" presId="urn:microsoft.com/office/officeart/2005/8/layout/hList7"/>
    <dgm:cxn modelId="{5C57556C-EF57-448B-BF94-D1125F750698}" type="presParOf" srcId="{316BA64E-6590-4916-9CA8-CF49C309EDF3}" destId="{C3B9E599-871E-4BDB-BF13-AF439951913E}" srcOrd="0" destOrd="0" presId="urn:microsoft.com/office/officeart/2005/8/layout/hList7"/>
    <dgm:cxn modelId="{F3F54924-A4C6-419E-AE1D-89BCD6F7E2F3}" type="presParOf" srcId="{C3B9E599-871E-4BDB-BF13-AF439951913E}" destId="{0D8566BE-2786-4A47-9E1C-6087B6A37BDB}" srcOrd="0" destOrd="0" presId="urn:microsoft.com/office/officeart/2005/8/layout/hList7"/>
    <dgm:cxn modelId="{59ADAE14-81D5-4DB6-B910-25BA39D7DD54}" type="presParOf" srcId="{C3B9E599-871E-4BDB-BF13-AF439951913E}" destId="{C87E57A8-88D2-41C9-ADE8-9E6BD9998669}" srcOrd="1" destOrd="0" presId="urn:microsoft.com/office/officeart/2005/8/layout/hList7"/>
    <dgm:cxn modelId="{42E880F3-235E-4084-A40B-DEA73EE3DC0D}" type="presParOf" srcId="{C3B9E599-871E-4BDB-BF13-AF439951913E}" destId="{64CEAEC6-4C5A-4842-95BB-6A3275FF3974}" srcOrd="2" destOrd="0" presId="urn:microsoft.com/office/officeart/2005/8/layout/hList7"/>
    <dgm:cxn modelId="{1F71DE34-9834-43C4-AEBE-ED1CD8C2BD9E}" type="presParOf" srcId="{C3B9E599-871E-4BDB-BF13-AF439951913E}" destId="{2524B903-C1FF-47EF-89C5-9C8C4526EB7C}" srcOrd="3" destOrd="0" presId="urn:microsoft.com/office/officeart/2005/8/layout/hList7"/>
    <dgm:cxn modelId="{72C99CC4-5B61-4BBD-8DB4-A502F3108837}" type="presParOf" srcId="{316BA64E-6590-4916-9CA8-CF49C309EDF3}" destId="{DC3D5A73-05DF-48BB-8D7B-00F0930A93CB}" srcOrd="1" destOrd="0" presId="urn:microsoft.com/office/officeart/2005/8/layout/hList7"/>
    <dgm:cxn modelId="{A7548B65-FC43-40EA-B447-ECCD91F2460E}" type="presParOf" srcId="{316BA64E-6590-4916-9CA8-CF49C309EDF3}" destId="{30F82F8B-2D55-43EF-AFCD-993A13741502}" srcOrd="2" destOrd="0" presId="urn:microsoft.com/office/officeart/2005/8/layout/hList7"/>
    <dgm:cxn modelId="{F0AB44C4-9360-4B43-9E0B-E2BED6377995}" type="presParOf" srcId="{30F82F8B-2D55-43EF-AFCD-993A13741502}" destId="{EEC393A4-5963-49B9-AA1E-C5AA49858945}" srcOrd="0" destOrd="0" presId="urn:microsoft.com/office/officeart/2005/8/layout/hList7"/>
    <dgm:cxn modelId="{3F9C3679-B8C1-4958-9C2B-395F22341E16}" type="presParOf" srcId="{30F82F8B-2D55-43EF-AFCD-993A13741502}" destId="{1F064A8A-2575-4FBD-8887-D08395807D30}" srcOrd="1" destOrd="0" presId="urn:microsoft.com/office/officeart/2005/8/layout/hList7"/>
    <dgm:cxn modelId="{91D32193-8345-4848-809D-356DD92A7BC6}" type="presParOf" srcId="{30F82F8B-2D55-43EF-AFCD-993A13741502}" destId="{2949FEE0-7547-4F22-8BDE-F407080F2436}" srcOrd="2" destOrd="0" presId="urn:microsoft.com/office/officeart/2005/8/layout/hList7"/>
    <dgm:cxn modelId="{5B9375FD-B4E1-4EAC-98DA-5AB973DB8ADD}" type="presParOf" srcId="{30F82F8B-2D55-43EF-AFCD-993A13741502}" destId="{A2E3280C-5239-4A01-96EB-3F0726E6A52F}" srcOrd="3" destOrd="0" presId="urn:microsoft.com/office/officeart/2005/8/layout/hList7"/>
  </dgm:cxnLst>
  <dgm:bg/>
  <dgm:whole/>
</dgm:dataModel>
</file>

<file path=ppt/diagrams/data4.xml><?xml version="1.0" encoding="utf-8"?>
<dgm:dataModel xmlns:dgm="http://schemas.openxmlformats.org/drawingml/2006/diagram" xmlns:a="http://schemas.openxmlformats.org/drawingml/2006/main">
  <dgm:ptLst>
    <dgm:pt modelId="{AE9B574F-06CE-4B91-861C-35A37AE81A79}" type="doc">
      <dgm:prSet loTypeId="urn:microsoft.com/office/officeart/2005/8/layout/vList3" loCatId="list" qsTypeId="urn:microsoft.com/office/officeart/2005/8/quickstyle/simple3" qsCatId="simple" csTypeId="urn:microsoft.com/office/officeart/2005/8/colors/accent1_2" csCatId="accent1" phldr="1"/>
      <dgm:spPr/>
      <dgm:t>
        <a:bodyPr/>
        <a:lstStyle/>
        <a:p>
          <a:endParaRPr lang="ru-RU"/>
        </a:p>
      </dgm:t>
    </dgm:pt>
    <dgm:pt modelId="{30DF3584-E8FB-47F5-B0E0-1EFE73872B31}">
      <dgm:prSet custT="1"/>
      <dgm:spPr/>
      <dgm:t>
        <a:bodyPr/>
        <a:lstStyle/>
        <a:p>
          <a:pPr rtl="0"/>
          <a:r>
            <a:rPr lang="ru-RU" sz="2000" b="0" i="0" baseline="0" dirty="0" smtClean="0"/>
            <a:t>                         </a:t>
          </a:r>
          <a:r>
            <a:rPr lang="ru-RU" sz="1400" b="1" i="0" baseline="0" dirty="0" smtClean="0">
              <a:latin typeface="Times New Roman" pitchFamily="18" charset="0"/>
              <a:cs typeface="Times New Roman" pitchFamily="18" charset="0"/>
            </a:rPr>
            <a:t>10. Организация благоустройства территории</a:t>
          </a:r>
          <a:endParaRPr lang="ru-RU" sz="1400" b="1" i="0" baseline="0" dirty="0">
            <a:latin typeface="Times New Roman" pitchFamily="18" charset="0"/>
            <a:cs typeface="Times New Roman" pitchFamily="18" charset="0"/>
          </a:endParaRPr>
        </a:p>
      </dgm:t>
    </dgm:pt>
    <dgm:pt modelId="{0B8789B2-BC8A-4EA8-9DD8-D6C94B464850}" type="parTrans" cxnId="{C7A9FE26-CBAE-48F6-BB92-54332BE4EA1D}">
      <dgm:prSet/>
      <dgm:spPr/>
      <dgm:t>
        <a:bodyPr/>
        <a:lstStyle/>
        <a:p>
          <a:endParaRPr lang="ru-RU"/>
        </a:p>
      </dgm:t>
    </dgm:pt>
    <dgm:pt modelId="{D2A6037E-EC1D-47BC-8BF4-91723CE542B0}" type="sibTrans" cxnId="{C7A9FE26-CBAE-48F6-BB92-54332BE4EA1D}">
      <dgm:prSet/>
      <dgm:spPr/>
      <dgm:t>
        <a:bodyPr/>
        <a:lstStyle/>
        <a:p>
          <a:endParaRPr lang="ru-RU"/>
        </a:p>
      </dgm:t>
    </dgm:pt>
    <dgm:pt modelId="{9355C6DA-DAEE-42C8-B6C4-4C60F5A77CB0}" type="pres">
      <dgm:prSet presAssocID="{AE9B574F-06CE-4B91-861C-35A37AE81A79}" presName="linearFlow" presStyleCnt="0">
        <dgm:presLayoutVars>
          <dgm:dir/>
          <dgm:resizeHandles val="exact"/>
        </dgm:presLayoutVars>
      </dgm:prSet>
      <dgm:spPr/>
      <dgm:t>
        <a:bodyPr/>
        <a:lstStyle/>
        <a:p>
          <a:endParaRPr lang="ru-RU"/>
        </a:p>
      </dgm:t>
    </dgm:pt>
    <dgm:pt modelId="{1BE87057-D0E8-4765-A1CB-21A11F7B23A8}" type="pres">
      <dgm:prSet presAssocID="{30DF3584-E8FB-47F5-B0E0-1EFE73872B31}" presName="composite" presStyleCnt="0"/>
      <dgm:spPr/>
    </dgm:pt>
    <dgm:pt modelId="{3C6E1D94-1989-4308-AC81-79FA261FD4A7}" type="pres">
      <dgm:prSet presAssocID="{30DF3584-E8FB-47F5-B0E0-1EFE73872B31}" presName="imgShp" presStyleLbl="fgImgPlace1" presStyleIdx="0" presStyleCnt="1" custScaleX="251054" custLinFactNeighborX="-27516" custLinFactNeighborY="-49"/>
      <dgm:spPr>
        <a:blipFill rotWithShape="0">
          <a:blip xmlns:r="http://schemas.openxmlformats.org/officeDocument/2006/relationships" r:embed="rId1"/>
          <a:stretch>
            <a:fillRect/>
          </a:stretch>
        </a:blipFill>
      </dgm:spPr>
    </dgm:pt>
    <dgm:pt modelId="{B6E72CAC-53B6-4450-9634-E253368DE4B4}" type="pres">
      <dgm:prSet presAssocID="{30DF3584-E8FB-47F5-B0E0-1EFE73872B31}" presName="txShp" presStyleLbl="node1" presStyleIdx="0" presStyleCnt="1" custScaleX="150376" custLinFactNeighborX="-6401">
        <dgm:presLayoutVars>
          <dgm:bulletEnabled val="1"/>
        </dgm:presLayoutVars>
      </dgm:prSet>
      <dgm:spPr/>
      <dgm:t>
        <a:bodyPr/>
        <a:lstStyle/>
        <a:p>
          <a:endParaRPr lang="ru-RU"/>
        </a:p>
      </dgm:t>
    </dgm:pt>
  </dgm:ptLst>
  <dgm:cxnLst>
    <dgm:cxn modelId="{C7A9FE26-CBAE-48F6-BB92-54332BE4EA1D}" srcId="{AE9B574F-06CE-4B91-861C-35A37AE81A79}" destId="{30DF3584-E8FB-47F5-B0E0-1EFE73872B31}" srcOrd="0" destOrd="0" parTransId="{0B8789B2-BC8A-4EA8-9DD8-D6C94B464850}" sibTransId="{D2A6037E-EC1D-47BC-8BF4-91723CE542B0}"/>
    <dgm:cxn modelId="{07EC91A9-E1AC-48C5-B0EA-1D37A3816C43}" type="presOf" srcId="{30DF3584-E8FB-47F5-B0E0-1EFE73872B31}" destId="{B6E72CAC-53B6-4450-9634-E253368DE4B4}" srcOrd="0" destOrd="0" presId="urn:microsoft.com/office/officeart/2005/8/layout/vList3"/>
    <dgm:cxn modelId="{1DB8B747-9411-4264-85BD-EB688738B2F7}" type="presOf" srcId="{AE9B574F-06CE-4B91-861C-35A37AE81A79}" destId="{9355C6DA-DAEE-42C8-B6C4-4C60F5A77CB0}" srcOrd="0" destOrd="0" presId="urn:microsoft.com/office/officeart/2005/8/layout/vList3"/>
    <dgm:cxn modelId="{31390CAB-E387-4684-BCAD-0A0848600089}" type="presParOf" srcId="{9355C6DA-DAEE-42C8-B6C4-4C60F5A77CB0}" destId="{1BE87057-D0E8-4765-A1CB-21A11F7B23A8}" srcOrd="0" destOrd="0" presId="urn:microsoft.com/office/officeart/2005/8/layout/vList3"/>
    <dgm:cxn modelId="{0BC9EEC6-D7E9-47E3-B8E6-1DDCACC7EF27}" type="presParOf" srcId="{1BE87057-D0E8-4765-A1CB-21A11F7B23A8}" destId="{3C6E1D94-1989-4308-AC81-79FA261FD4A7}" srcOrd="0" destOrd="0" presId="urn:microsoft.com/office/officeart/2005/8/layout/vList3"/>
    <dgm:cxn modelId="{0B5A25C3-3591-479C-BC46-CF6E18A36D0B}" type="presParOf" srcId="{1BE87057-D0E8-4765-A1CB-21A11F7B23A8}" destId="{B6E72CAC-53B6-4450-9634-E253368DE4B4}" srcOrd="1" destOrd="0" presId="urn:microsoft.com/office/officeart/2005/8/layout/vList3"/>
  </dgm:cxnLst>
  <dgm:bg/>
  <dgm:whole/>
</dgm:dataModel>
</file>

<file path=ppt/diagrams/data5.xml><?xml version="1.0" encoding="utf-8"?>
<dgm:dataModel xmlns:dgm="http://schemas.openxmlformats.org/drawingml/2006/diagram" xmlns:a="http://schemas.openxmlformats.org/drawingml/2006/main">
  <dgm:ptLst>
    <dgm:pt modelId="{01EB573A-FFD7-4384-A55A-2BD57F65F321}"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ru-RU"/>
        </a:p>
      </dgm:t>
    </dgm:pt>
    <dgm:pt modelId="{B7492DD0-E8FD-49C4-9E7C-03E3E0AEBCB9}">
      <dgm:prSet custT="1"/>
      <dgm:spPr/>
      <dgm:t>
        <a:bodyPr/>
        <a:lstStyle/>
        <a:p>
          <a:pPr rtl="0"/>
          <a:r>
            <a:rPr lang="ru-RU" sz="700" b="0" i="0" baseline="0" dirty="0" smtClean="0"/>
            <a:t>-</a:t>
          </a:r>
          <a:r>
            <a:rPr lang="ru-RU" sz="1400" b="0" i="0" baseline="0" dirty="0" smtClean="0">
              <a:latin typeface="Times New Roman" pitchFamily="18" charset="0"/>
              <a:cs typeface="Times New Roman" pitchFamily="18" charset="0"/>
            </a:rPr>
            <a:t>организация обмена электронными документами с органами государственной власти, участвующими в предоставлении государственных (муниципальных) услуг. </a:t>
          </a:r>
          <a:endParaRPr lang="ru-RU" sz="1400" dirty="0">
            <a:latin typeface="Times New Roman" pitchFamily="18" charset="0"/>
            <a:cs typeface="Times New Roman" pitchFamily="18" charset="0"/>
          </a:endParaRPr>
        </a:p>
      </dgm:t>
    </dgm:pt>
    <dgm:pt modelId="{5255565E-7616-4B70-94D9-F3602A700B5E}" type="sibTrans" cxnId="{CA3F2489-1C77-438A-8E97-2E73D4C4AE0C}">
      <dgm:prSet/>
      <dgm:spPr/>
      <dgm:t>
        <a:bodyPr/>
        <a:lstStyle/>
        <a:p>
          <a:endParaRPr lang="ru-RU"/>
        </a:p>
      </dgm:t>
    </dgm:pt>
    <dgm:pt modelId="{A2149974-3279-4267-A279-FFDC01D7B230}" type="parTrans" cxnId="{CA3F2489-1C77-438A-8E97-2E73D4C4AE0C}">
      <dgm:prSet/>
      <dgm:spPr/>
      <dgm:t>
        <a:bodyPr/>
        <a:lstStyle/>
        <a:p>
          <a:endParaRPr lang="ru-RU"/>
        </a:p>
      </dgm:t>
    </dgm:pt>
    <dgm:pt modelId="{4227F580-0527-4843-829F-8F5CBF4C979E}">
      <dgm:prSet custT="1"/>
      <dgm:spPr/>
      <dgm:t>
        <a:bodyPr/>
        <a:lstStyle/>
        <a:p>
          <a:pPr rtl="0"/>
          <a:r>
            <a:rPr lang="ru-RU" sz="1400" b="0" i="0" baseline="0" dirty="0" smtClean="0">
              <a:latin typeface="Times New Roman" pitchFamily="18" charset="0"/>
              <a:cs typeface="Times New Roman" pitchFamily="18" charset="0"/>
            </a:rPr>
            <a:t>- внедрение фирменного стиля «Мои документы»;</a:t>
          </a:r>
          <a:endParaRPr lang="ru-RU" sz="1400" b="0" i="0" baseline="0" dirty="0">
            <a:latin typeface="Times New Roman" pitchFamily="18" charset="0"/>
            <a:cs typeface="Times New Roman" pitchFamily="18" charset="0"/>
          </a:endParaRPr>
        </a:p>
      </dgm:t>
    </dgm:pt>
    <dgm:pt modelId="{EB03297F-3746-429D-9BFF-7845337A3855}" type="sibTrans" cxnId="{C050D51A-3536-411B-8CAA-F5F6FC27173E}">
      <dgm:prSet/>
      <dgm:spPr/>
      <dgm:t>
        <a:bodyPr/>
        <a:lstStyle/>
        <a:p>
          <a:endParaRPr lang="ru-RU"/>
        </a:p>
      </dgm:t>
    </dgm:pt>
    <dgm:pt modelId="{C1CD6CA1-A546-40D4-A6D7-9D9807A1755B}" type="parTrans" cxnId="{C050D51A-3536-411B-8CAA-F5F6FC27173E}">
      <dgm:prSet/>
      <dgm:spPr/>
      <dgm:t>
        <a:bodyPr/>
        <a:lstStyle/>
        <a:p>
          <a:endParaRPr lang="ru-RU"/>
        </a:p>
      </dgm:t>
    </dgm:pt>
    <dgm:pt modelId="{CB30FC44-ED39-4176-8F2E-33006DF63771}">
      <dgm:prSet custT="1"/>
      <dgm:spPr/>
      <dgm:t>
        <a:bodyPr/>
        <a:lstStyle/>
        <a:p>
          <a:pPr rtl="0"/>
          <a:r>
            <a:rPr lang="ru-RU" sz="1400" b="0" i="0" baseline="0" dirty="0" smtClean="0">
              <a:latin typeface="Times New Roman" pitchFamily="18" charset="0"/>
              <a:cs typeface="Times New Roman" pitchFamily="18" charset="0"/>
            </a:rPr>
            <a:t>Перспективы развития МФЦ:</a:t>
          </a:r>
          <a:endParaRPr lang="ru-RU" sz="1400" b="0" i="0" baseline="0" dirty="0">
            <a:latin typeface="Times New Roman" pitchFamily="18" charset="0"/>
            <a:cs typeface="Times New Roman" pitchFamily="18" charset="0"/>
          </a:endParaRPr>
        </a:p>
      </dgm:t>
    </dgm:pt>
    <dgm:pt modelId="{84EC1686-AA36-4AA6-9522-0C25AF937927}" type="sibTrans" cxnId="{8EF01898-EDD5-43C7-A23B-83B4DA45DE67}">
      <dgm:prSet/>
      <dgm:spPr/>
      <dgm:t>
        <a:bodyPr/>
        <a:lstStyle/>
        <a:p>
          <a:endParaRPr lang="ru-RU"/>
        </a:p>
      </dgm:t>
    </dgm:pt>
    <dgm:pt modelId="{8FCB5348-1D47-4860-842A-05C696EAB0CA}" type="parTrans" cxnId="{8EF01898-EDD5-43C7-A23B-83B4DA45DE67}">
      <dgm:prSet/>
      <dgm:spPr/>
      <dgm:t>
        <a:bodyPr/>
        <a:lstStyle/>
        <a:p>
          <a:endParaRPr lang="ru-RU"/>
        </a:p>
      </dgm:t>
    </dgm:pt>
    <dgm:pt modelId="{8BA7DFE0-0E59-4E15-846A-88DC49CA0F96}" type="pres">
      <dgm:prSet presAssocID="{01EB573A-FFD7-4384-A55A-2BD57F65F321}" presName="outerComposite" presStyleCnt="0">
        <dgm:presLayoutVars>
          <dgm:chMax val="5"/>
          <dgm:dir/>
          <dgm:resizeHandles val="exact"/>
        </dgm:presLayoutVars>
      </dgm:prSet>
      <dgm:spPr/>
      <dgm:t>
        <a:bodyPr/>
        <a:lstStyle/>
        <a:p>
          <a:endParaRPr lang="ru-RU"/>
        </a:p>
      </dgm:t>
    </dgm:pt>
    <dgm:pt modelId="{E3B9EBFC-0B81-471A-97EE-15DB596C98C1}" type="pres">
      <dgm:prSet presAssocID="{01EB573A-FFD7-4384-A55A-2BD57F65F321}" presName="dummyMaxCanvas" presStyleCnt="0">
        <dgm:presLayoutVars/>
      </dgm:prSet>
      <dgm:spPr/>
    </dgm:pt>
    <dgm:pt modelId="{0309261F-E5E7-4601-A651-C7A5BB61FA85}" type="pres">
      <dgm:prSet presAssocID="{01EB573A-FFD7-4384-A55A-2BD57F65F321}" presName="ThreeNodes_1" presStyleLbl="node1" presStyleIdx="0" presStyleCnt="3" custScaleY="60922">
        <dgm:presLayoutVars>
          <dgm:bulletEnabled val="1"/>
        </dgm:presLayoutVars>
      </dgm:prSet>
      <dgm:spPr/>
      <dgm:t>
        <a:bodyPr/>
        <a:lstStyle/>
        <a:p>
          <a:endParaRPr lang="ru-RU"/>
        </a:p>
      </dgm:t>
    </dgm:pt>
    <dgm:pt modelId="{E7C267B9-390A-4F10-9AEB-B8282DE6E243}" type="pres">
      <dgm:prSet presAssocID="{01EB573A-FFD7-4384-A55A-2BD57F65F321}" presName="ThreeNodes_2" presStyleLbl="node1" presStyleIdx="1" presStyleCnt="3" custScaleX="99160" custScaleY="64314" custLinFactNeighborX="-15546" custLinFactNeighborY="-34021">
        <dgm:presLayoutVars>
          <dgm:bulletEnabled val="1"/>
        </dgm:presLayoutVars>
      </dgm:prSet>
      <dgm:spPr/>
      <dgm:t>
        <a:bodyPr/>
        <a:lstStyle/>
        <a:p>
          <a:endParaRPr lang="ru-RU"/>
        </a:p>
      </dgm:t>
    </dgm:pt>
    <dgm:pt modelId="{60977F75-7B84-4FA0-A4B9-BDCF3D386C3B}" type="pres">
      <dgm:prSet presAssocID="{01EB573A-FFD7-4384-A55A-2BD57F65F321}" presName="ThreeNodes_3" presStyleLbl="node1" presStyleIdx="2" presStyleCnt="3" custScaleX="98739" custScaleY="146566" custLinFactNeighborX="-24160" custLinFactNeighborY="-35317">
        <dgm:presLayoutVars>
          <dgm:bulletEnabled val="1"/>
        </dgm:presLayoutVars>
      </dgm:prSet>
      <dgm:spPr/>
      <dgm:t>
        <a:bodyPr/>
        <a:lstStyle/>
        <a:p>
          <a:endParaRPr lang="ru-RU"/>
        </a:p>
      </dgm:t>
    </dgm:pt>
    <dgm:pt modelId="{B398A7F7-1E30-42D0-A6C6-82EA0B23910A}" type="pres">
      <dgm:prSet presAssocID="{01EB573A-FFD7-4384-A55A-2BD57F65F321}" presName="ThreeConn_1-2" presStyleLbl="fgAccFollowNode1" presStyleIdx="0" presStyleCnt="2" custLinFactNeighborX="-55099" custLinFactNeighborY="-11201">
        <dgm:presLayoutVars>
          <dgm:bulletEnabled val="1"/>
        </dgm:presLayoutVars>
      </dgm:prSet>
      <dgm:spPr/>
      <dgm:t>
        <a:bodyPr/>
        <a:lstStyle/>
        <a:p>
          <a:endParaRPr lang="ru-RU"/>
        </a:p>
      </dgm:t>
    </dgm:pt>
    <dgm:pt modelId="{66A16597-3310-4342-861A-F19473FA6726}" type="pres">
      <dgm:prSet presAssocID="{01EB573A-FFD7-4384-A55A-2BD57F65F321}" presName="ThreeConn_2-3" presStyleLbl="fgAccFollowNode1" presStyleIdx="1" presStyleCnt="2" custLinFactX="-2629" custLinFactNeighborX="-100000" custLinFactNeighborY="-52076">
        <dgm:presLayoutVars>
          <dgm:bulletEnabled val="1"/>
        </dgm:presLayoutVars>
      </dgm:prSet>
      <dgm:spPr/>
      <dgm:t>
        <a:bodyPr/>
        <a:lstStyle/>
        <a:p>
          <a:endParaRPr lang="ru-RU"/>
        </a:p>
      </dgm:t>
    </dgm:pt>
    <dgm:pt modelId="{C18EE6A3-E00D-43CF-A97B-DE6113369123}" type="pres">
      <dgm:prSet presAssocID="{01EB573A-FFD7-4384-A55A-2BD57F65F321}" presName="ThreeNodes_1_text" presStyleLbl="node1" presStyleIdx="2" presStyleCnt="3">
        <dgm:presLayoutVars>
          <dgm:bulletEnabled val="1"/>
        </dgm:presLayoutVars>
      </dgm:prSet>
      <dgm:spPr/>
      <dgm:t>
        <a:bodyPr/>
        <a:lstStyle/>
        <a:p>
          <a:endParaRPr lang="ru-RU"/>
        </a:p>
      </dgm:t>
    </dgm:pt>
    <dgm:pt modelId="{4793C5A6-8D84-41E1-BF77-D4781CC1A094}" type="pres">
      <dgm:prSet presAssocID="{01EB573A-FFD7-4384-A55A-2BD57F65F321}" presName="ThreeNodes_2_text" presStyleLbl="node1" presStyleIdx="2" presStyleCnt="3">
        <dgm:presLayoutVars>
          <dgm:bulletEnabled val="1"/>
        </dgm:presLayoutVars>
      </dgm:prSet>
      <dgm:spPr/>
      <dgm:t>
        <a:bodyPr/>
        <a:lstStyle/>
        <a:p>
          <a:endParaRPr lang="ru-RU"/>
        </a:p>
      </dgm:t>
    </dgm:pt>
    <dgm:pt modelId="{6A71E32C-79D4-4E2D-B4B8-FC01403A919F}" type="pres">
      <dgm:prSet presAssocID="{01EB573A-FFD7-4384-A55A-2BD57F65F321}" presName="ThreeNodes_3_text" presStyleLbl="node1" presStyleIdx="2" presStyleCnt="3">
        <dgm:presLayoutVars>
          <dgm:bulletEnabled val="1"/>
        </dgm:presLayoutVars>
      </dgm:prSet>
      <dgm:spPr/>
      <dgm:t>
        <a:bodyPr/>
        <a:lstStyle/>
        <a:p>
          <a:endParaRPr lang="ru-RU"/>
        </a:p>
      </dgm:t>
    </dgm:pt>
  </dgm:ptLst>
  <dgm:cxnLst>
    <dgm:cxn modelId="{A3A98971-9509-405F-83E2-88A999BCC1DA}" type="presOf" srcId="{EB03297F-3746-429D-9BFF-7845337A3855}" destId="{66A16597-3310-4342-861A-F19473FA6726}" srcOrd="0" destOrd="0" presId="urn:microsoft.com/office/officeart/2005/8/layout/vProcess5"/>
    <dgm:cxn modelId="{8EF01898-EDD5-43C7-A23B-83B4DA45DE67}" srcId="{01EB573A-FFD7-4384-A55A-2BD57F65F321}" destId="{CB30FC44-ED39-4176-8F2E-33006DF63771}" srcOrd="0" destOrd="0" parTransId="{8FCB5348-1D47-4860-842A-05C696EAB0CA}" sibTransId="{84EC1686-AA36-4AA6-9522-0C25AF937927}"/>
    <dgm:cxn modelId="{EF7DD96A-2CAB-4090-A1EC-BB6F1D68EEB3}" type="presOf" srcId="{4227F580-0527-4843-829F-8F5CBF4C979E}" destId="{E7C267B9-390A-4F10-9AEB-B8282DE6E243}" srcOrd="0" destOrd="0" presId="urn:microsoft.com/office/officeart/2005/8/layout/vProcess5"/>
    <dgm:cxn modelId="{CA3F2489-1C77-438A-8E97-2E73D4C4AE0C}" srcId="{01EB573A-FFD7-4384-A55A-2BD57F65F321}" destId="{B7492DD0-E8FD-49C4-9E7C-03E3E0AEBCB9}" srcOrd="2" destOrd="0" parTransId="{A2149974-3279-4267-A279-FFDC01D7B230}" sibTransId="{5255565E-7616-4B70-94D9-F3602A700B5E}"/>
    <dgm:cxn modelId="{9AA003B2-333C-403B-A354-B2810C8D4235}" type="presOf" srcId="{CB30FC44-ED39-4176-8F2E-33006DF63771}" destId="{0309261F-E5E7-4601-A651-C7A5BB61FA85}" srcOrd="0" destOrd="0" presId="urn:microsoft.com/office/officeart/2005/8/layout/vProcess5"/>
    <dgm:cxn modelId="{C050D51A-3536-411B-8CAA-F5F6FC27173E}" srcId="{01EB573A-FFD7-4384-A55A-2BD57F65F321}" destId="{4227F580-0527-4843-829F-8F5CBF4C979E}" srcOrd="1" destOrd="0" parTransId="{C1CD6CA1-A546-40D4-A6D7-9D9807A1755B}" sibTransId="{EB03297F-3746-429D-9BFF-7845337A3855}"/>
    <dgm:cxn modelId="{4C8C5E64-DD56-4463-B664-1AF4F5E53F1A}" type="presOf" srcId="{CB30FC44-ED39-4176-8F2E-33006DF63771}" destId="{C18EE6A3-E00D-43CF-A97B-DE6113369123}" srcOrd="1" destOrd="0" presId="urn:microsoft.com/office/officeart/2005/8/layout/vProcess5"/>
    <dgm:cxn modelId="{0C49B326-6402-4F29-B645-948DD102C615}" type="presOf" srcId="{B7492DD0-E8FD-49C4-9E7C-03E3E0AEBCB9}" destId="{60977F75-7B84-4FA0-A4B9-BDCF3D386C3B}" srcOrd="0" destOrd="0" presId="urn:microsoft.com/office/officeart/2005/8/layout/vProcess5"/>
    <dgm:cxn modelId="{292DE0F7-330A-4593-A885-16E25121B384}" type="presOf" srcId="{B7492DD0-E8FD-49C4-9E7C-03E3E0AEBCB9}" destId="{6A71E32C-79D4-4E2D-B4B8-FC01403A919F}" srcOrd="1" destOrd="0" presId="urn:microsoft.com/office/officeart/2005/8/layout/vProcess5"/>
    <dgm:cxn modelId="{15298191-84EA-4096-B47E-199F7EF1F3C3}" type="presOf" srcId="{01EB573A-FFD7-4384-A55A-2BD57F65F321}" destId="{8BA7DFE0-0E59-4E15-846A-88DC49CA0F96}" srcOrd="0" destOrd="0" presId="urn:microsoft.com/office/officeart/2005/8/layout/vProcess5"/>
    <dgm:cxn modelId="{F159690C-C8F4-4EAA-9C49-C93FDF92CD24}" type="presOf" srcId="{84EC1686-AA36-4AA6-9522-0C25AF937927}" destId="{B398A7F7-1E30-42D0-A6C6-82EA0B23910A}" srcOrd="0" destOrd="0" presId="urn:microsoft.com/office/officeart/2005/8/layout/vProcess5"/>
    <dgm:cxn modelId="{01220E54-A1EC-4DBC-A78B-A146BF9C1BAC}" type="presOf" srcId="{4227F580-0527-4843-829F-8F5CBF4C979E}" destId="{4793C5A6-8D84-41E1-BF77-D4781CC1A094}" srcOrd="1" destOrd="0" presId="urn:microsoft.com/office/officeart/2005/8/layout/vProcess5"/>
    <dgm:cxn modelId="{D59E6508-CB1F-42D6-9567-C6B187A49440}" type="presParOf" srcId="{8BA7DFE0-0E59-4E15-846A-88DC49CA0F96}" destId="{E3B9EBFC-0B81-471A-97EE-15DB596C98C1}" srcOrd="0" destOrd="0" presId="urn:microsoft.com/office/officeart/2005/8/layout/vProcess5"/>
    <dgm:cxn modelId="{56564C06-6094-43F3-AC0F-1C0EF783A211}" type="presParOf" srcId="{8BA7DFE0-0E59-4E15-846A-88DC49CA0F96}" destId="{0309261F-E5E7-4601-A651-C7A5BB61FA85}" srcOrd="1" destOrd="0" presId="urn:microsoft.com/office/officeart/2005/8/layout/vProcess5"/>
    <dgm:cxn modelId="{C60E724C-6C9B-4A31-A194-D6B4D66AE779}" type="presParOf" srcId="{8BA7DFE0-0E59-4E15-846A-88DC49CA0F96}" destId="{E7C267B9-390A-4F10-9AEB-B8282DE6E243}" srcOrd="2" destOrd="0" presId="urn:microsoft.com/office/officeart/2005/8/layout/vProcess5"/>
    <dgm:cxn modelId="{05965EA4-9D80-4C43-B0E7-3334BB973AFA}" type="presParOf" srcId="{8BA7DFE0-0E59-4E15-846A-88DC49CA0F96}" destId="{60977F75-7B84-4FA0-A4B9-BDCF3D386C3B}" srcOrd="3" destOrd="0" presId="urn:microsoft.com/office/officeart/2005/8/layout/vProcess5"/>
    <dgm:cxn modelId="{2DB9AA84-5A9B-46A0-9C39-99B029AE6823}" type="presParOf" srcId="{8BA7DFE0-0E59-4E15-846A-88DC49CA0F96}" destId="{B398A7F7-1E30-42D0-A6C6-82EA0B23910A}" srcOrd="4" destOrd="0" presId="urn:microsoft.com/office/officeart/2005/8/layout/vProcess5"/>
    <dgm:cxn modelId="{AA4A7C24-9810-43D3-9DE2-7D278BCE96F0}" type="presParOf" srcId="{8BA7DFE0-0E59-4E15-846A-88DC49CA0F96}" destId="{66A16597-3310-4342-861A-F19473FA6726}" srcOrd="5" destOrd="0" presId="urn:microsoft.com/office/officeart/2005/8/layout/vProcess5"/>
    <dgm:cxn modelId="{D16C312B-FF29-4299-85F3-E054D9EC6665}" type="presParOf" srcId="{8BA7DFE0-0E59-4E15-846A-88DC49CA0F96}" destId="{C18EE6A3-E00D-43CF-A97B-DE6113369123}" srcOrd="6" destOrd="0" presId="urn:microsoft.com/office/officeart/2005/8/layout/vProcess5"/>
    <dgm:cxn modelId="{9AD89A3D-134D-478B-9E75-13A3E3157CDE}" type="presParOf" srcId="{8BA7DFE0-0E59-4E15-846A-88DC49CA0F96}" destId="{4793C5A6-8D84-41E1-BF77-D4781CC1A094}" srcOrd="7" destOrd="0" presId="urn:microsoft.com/office/officeart/2005/8/layout/vProcess5"/>
    <dgm:cxn modelId="{F2ECAFF7-F3AC-47F0-82CE-652653F009E8}" type="presParOf" srcId="{8BA7DFE0-0E59-4E15-846A-88DC49CA0F96}" destId="{6A71E32C-79D4-4E2D-B4B8-FC01403A919F}" srcOrd="8" destOrd="0" presId="urn:microsoft.com/office/officeart/2005/8/layout/vProcess5"/>
  </dgm:cxnLst>
  <dgm:bg/>
  <dgm:whole/>
</dgm:dataModel>
</file>

<file path=ppt/diagrams/layout1.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D491C57-2CDA-4535-85D0-722CA02D63F3}" type="datetimeFigureOut">
              <a:rPr lang="ru-RU" smtClean="0"/>
              <a:pPr/>
              <a:t>08.08.2016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47C7D4B-AE0A-44D9-A13C-10005E84ADE0}"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D47C7D4B-AE0A-44D9-A13C-10005E84ADE0}" type="slidenum">
              <a:rPr lang="ru-RU" smtClean="0"/>
              <a:pPr/>
              <a:t>5</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D47C7D4B-AE0A-44D9-A13C-10005E84ADE0}" type="slidenum">
              <a:rPr lang="ru-RU" smtClean="0"/>
              <a:pPr/>
              <a:t>8</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D47C7D4B-AE0A-44D9-A13C-10005E84ADE0}" type="slidenum">
              <a:rPr lang="ru-RU" smtClean="0"/>
              <a:pPr/>
              <a:t>14</a:t>
            </a:fld>
            <a:endParaRPr lang="ru-R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D47C7D4B-AE0A-44D9-A13C-10005E84ADE0}" type="slidenum">
              <a:rPr lang="ru-RU" smtClean="0"/>
              <a:pPr/>
              <a:t>20</a:t>
            </a:fld>
            <a:endParaRPr 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D47C7D4B-AE0A-44D9-A13C-10005E84ADE0}" type="slidenum">
              <a:rPr lang="ru-RU" smtClean="0"/>
              <a:pPr/>
              <a:t>22</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725C68B6-61C2-468F-89AB-4B9F7531AA68}" type="slidenum">
              <a:rPr lang="ru-RU" smtClean="0"/>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725C68B6-61C2-468F-89AB-4B9F7531AA68}" type="slidenum">
              <a:rPr lang="ru-RU" smtClean="0"/>
              <a:pPr/>
              <a:t>‹#›</a:t>
            </a:fld>
            <a:endParaRPr 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725C68B6-61C2-468F-89AB-4B9F7531AA68}"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725C68B6-61C2-468F-89AB-4B9F7531AA68}"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725C68B6-61C2-468F-89AB-4B9F7531AA68}"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fld id="{725C68B6-61C2-468F-89AB-4B9F7531AA68}" type="slidenum">
              <a:rPr lang="ru-RU" smtClean="0"/>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endParaRPr lang="ru-RU"/>
          </a:p>
        </p:txBody>
      </p:sp>
      <p:sp>
        <p:nvSpPr>
          <p:cNvPr id="7" name="Номер слайда 6"/>
          <p:cNvSpPr>
            <a:spLocks noGrp="1"/>
          </p:cNvSpPr>
          <p:nvPr>
            <p:ph type="sldNum" sz="quarter" idx="12"/>
          </p:nvPr>
        </p:nvSpPr>
        <p:spPr>
          <a:xfrm>
            <a:off x="146304" y="6208776"/>
            <a:ext cx="457200" cy="457200"/>
          </a:xfrm>
        </p:spPr>
        <p:txBody>
          <a:bodyPr/>
          <a:lstStyle/>
          <a:p>
            <a:fld id="{725C68B6-61C2-468F-89AB-4B9F7531AA68}" type="slidenum">
              <a:rPr lang="ru-RU" smtClean="0"/>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2"/>
      </p:bgRef>
    </p:bg>
    <p:spTree>
      <p:nvGrpSpPr>
        <p:cNvPr id="1" name=""/>
        <p:cNvGrpSpPr/>
        <p:nvPr/>
      </p:nvGrpSpPr>
      <p:grpSpPr>
        <a:xfrm>
          <a:off x="0" y="0"/>
          <a:ext cx="0" cy="0"/>
          <a:chOff x="0" y="0"/>
          <a:chExt cx="0" cy="0"/>
        </a:xfrm>
      </p:grpSpPr>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одзаголовок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7" name="Прямая соединительная линия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Овал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Овал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Номер слайда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725C68B6-61C2-468F-89AB-4B9F7531AA68}" type="slidenum">
              <a:rPr lang="ru-RU" smtClean="0"/>
              <a:pPr/>
              <a:t>‹#›</a:t>
            </a:fld>
            <a:endParaRPr lang="ru-RU"/>
          </a:p>
        </p:txBody>
      </p:sp>
      <p:sp>
        <p:nvSpPr>
          <p:cNvPr id="8" name="Заголовок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solidFill>
                  <a:schemeClr val="accent3">
                    <a:shade val="75000"/>
                  </a:schemeClr>
                </a:solidFill>
              </a:defRPr>
            </a:lvl1p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a:xfrm>
            <a:off x="4361688" y="1026372"/>
            <a:ext cx="457200" cy="441325"/>
          </a:xfrm>
        </p:spPr>
        <p:txBody>
          <a:bodyPr/>
          <a:lstStyle/>
          <a:p>
            <a:fld id="{725C68B6-61C2-468F-89AB-4B9F7531AA68}" type="slidenum">
              <a:rPr lang="ru-RU" smtClean="0"/>
              <a:pPr/>
              <a:t>‹#›</a:t>
            </a:fld>
            <a:endParaRPr lang="ru-RU"/>
          </a:p>
        </p:txBody>
      </p:sp>
      <p:sp>
        <p:nvSpPr>
          <p:cNvPr id="8" name="Содержимое 7"/>
          <p:cNvSpPr>
            <a:spLocks noGrp="1"/>
          </p:cNvSpPr>
          <p:nvPr>
            <p:ph sz="quarter" idx="1"/>
          </p:nvPr>
        </p:nvSpPr>
        <p:spPr>
          <a:xfrm>
            <a:off x="301752" y="1527048"/>
            <a:ext cx="850392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3" name="Прямоугольник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Прямоугольник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Нижний колонтитул 4"/>
          <p:cNvSpPr>
            <a:spLocks noGrp="1"/>
          </p:cNvSpPr>
          <p:nvPr>
            <p:ph type="ftr" sz="quarter" idx="11"/>
          </p:nvPr>
        </p:nvSpPr>
        <p:spPr/>
        <p:txBody>
          <a:bodyPr/>
          <a:lstStyle/>
          <a:p>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8" name="Прямая соединительная линия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Овал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725C68B6-61C2-468F-89AB-4B9F7531AA68}" type="slidenum">
              <a:rPr lang="ru-RU" smtClean="0"/>
              <a:pPr/>
              <a:t>‹#›</a:t>
            </a:fld>
            <a:endParaRPr lang="ru-RU"/>
          </a:p>
        </p:txBody>
      </p:sp>
      <p:sp>
        <p:nvSpPr>
          <p:cNvPr id="2" name="Заголовок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228600"/>
            <a:ext cx="8534400" cy="758952"/>
          </a:xfrm>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a:xfrm>
            <a:off x="5791200" y="6409944"/>
            <a:ext cx="3044952" cy="365760"/>
          </a:xfrm>
        </p:spPr>
        <p:txBody>
          <a:bodyPr/>
          <a:lstStyle/>
          <a:p>
            <a:fld id="{5B106E36-FD25-4E2D-B0AA-010F637433A0}" type="datetimeFigureOut">
              <a:rPr lang="ru-RU" smtClean="0"/>
              <a:pPr/>
              <a:t>08.08.2016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8" name="Прямая соединительная линия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Содержимое 9"/>
          <p:cNvSpPr>
            <a:spLocks noGrp="1"/>
          </p:cNvSpPr>
          <p:nvPr>
            <p:ph sz="half" idx="1"/>
          </p:nvPr>
        </p:nvSpPr>
        <p:spPr>
          <a:xfrm>
            <a:off x="301752"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Содержимое 11"/>
          <p:cNvSpPr>
            <a:spLocks noGrp="1"/>
          </p:cNvSpPr>
          <p:nvPr>
            <p:ph sz="half" idx="2"/>
          </p:nvPr>
        </p:nvSpPr>
        <p:spPr>
          <a:xfrm>
            <a:off x="4800600"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1">
        <a:schemeClr val="bg2"/>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Прямоугольник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Прямоугольник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Прямоугольник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8" name="Нижний колонтитул 7"/>
          <p:cNvSpPr>
            <a:spLocks noGrp="1"/>
          </p:cNvSpPr>
          <p:nvPr>
            <p:ph type="ftr" sz="quarter" idx="11"/>
          </p:nvPr>
        </p:nvSpPr>
        <p:spPr>
          <a:xfrm>
            <a:off x="304800" y="6409944"/>
            <a:ext cx="3581400" cy="365760"/>
          </a:xfrm>
        </p:spPr>
        <p:txBody>
          <a:bodyPr/>
          <a:lstStyle/>
          <a:p>
            <a:endParaRPr lang="ru-RU"/>
          </a:p>
        </p:txBody>
      </p:sp>
      <p:sp>
        <p:nvSpPr>
          <p:cNvPr id="15" name="Прямая соединительная линия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Содержимое 23"/>
          <p:cNvSpPr>
            <a:spLocks noGrp="1"/>
          </p:cNvSpPr>
          <p:nvPr>
            <p:ph sz="quarter" idx="2"/>
          </p:nvPr>
        </p:nvSpPr>
        <p:spPr>
          <a:xfrm>
            <a:off x="301752" y="2471383"/>
            <a:ext cx="4041648" cy="3818404"/>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Содержимое 25"/>
          <p:cNvSpPr>
            <a:spLocks noGrp="1"/>
          </p:cNvSpPr>
          <p:nvPr>
            <p:ph sz="quarter" idx="4"/>
          </p:nvPr>
        </p:nvSpPr>
        <p:spPr>
          <a:xfrm>
            <a:off x="4800600" y="2471383"/>
            <a:ext cx="4038600" cy="382219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Овал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Овал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Номер слайда 8"/>
          <p:cNvSpPr>
            <a:spLocks noGrp="1"/>
          </p:cNvSpPr>
          <p:nvPr>
            <p:ph type="sldNum" sz="quarter" idx="12"/>
          </p:nvPr>
        </p:nvSpPr>
        <p:spPr>
          <a:xfrm>
            <a:off x="4343400" y="1042416"/>
            <a:ext cx="457200" cy="441325"/>
          </a:xfrm>
        </p:spPr>
        <p:txBody>
          <a:bodyPr/>
          <a:lstStyle>
            <a:lvl1pPr algn="ctr">
              <a:defRPr/>
            </a:lvl1pPr>
          </a:lstStyle>
          <a:p>
            <a:fld id="{725C68B6-61C2-468F-89AB-4B9F7531AA68}" type="slidenum">
              <a:rPr lang="ru-RU" smtClean="0"/>
              <a:pPr/>
              <a:t>‹#›</a:t>
            </a:fld>
            <a:endParaRPr lang="ru-RU"/>
          </a:p>
        </p:txBody>
      </p:sp>
      <p:sp>
        <p:nvSpPr>
          <p:cNvPr id="23" name="Заголовок 22"/>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a:xfrm>
            <a:off x="4343400" y="1036020"/>
            <a:ext cx="457200" cy="441325"/>
          </a:xfrm>
        </p:spPr>
        <p:txBody>
          <a:bodyPr/>
          <a:lstStyle/>
          <a:p>
            <a:fld id="{725C68B6-61C2-468F-89AB-4B9F7531AA68}" type="slidenum">
              <a:rPr lang="ru-RU" smtClean="0"/>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Прямоугольник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Прямоугольник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Дата 1"/>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a:xfrm>
            <a:off x="4267200" y="6324600"/>
            <a:ext cx="609600" cy="441324"/>
          </a:xfrm>
        </p:spPr>
        <p:txBody>
          <a:bodyPr/>
          <a:lstStyle>
            <a:lvl1pPr>
              <a:defRPr>
                <a:solidFill>
                  <a:srgbClr val="FFFFFF"/>
                </a:solidFill>
              </a:defRPr>
            </a:lvl1pPr>
          </a:lstStyle>
          <a:p>
            <a:fld id="{725C68B6-61C2-468F-89AB-4B9F7531AA68}" type="slidenum">
              <a:rPr lang="ru-RU" smtClean="0"/>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9" name="Прямоугольник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Прямоугольник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оугольник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Прямая соединительная линия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Содержимое 19"/>
          <p:cNvSpPr>
            <a:spLocks noGrp="1"/>
          </p:cNvSpPr>
          <p:nvPr>
            <p:ph sz="quarter" idx="1"/>
          </p:nvPr>
        </p:nvSpPr>
        <p:spPr>
          <a:xfrm>
            <a:off x="3124200" y="685800"/>
            <a:ext cx="5638800" cy="5410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Овал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725C68B6-61C2-468F-89AB-4B9F7531AA68}" type="slidenum">
              <a:rPr lang="ru-RU" smtClean="0"/>
              <a:pPr/>
              <a:t>‹#›</a:t>
            </a:fld>
            <a:endParaRPr lang="ru-RU"/>
          </a:p>
        </p:txBody>
      </p:sp>
      <p:sp>
        <p:nvSpPr>
          <p:cNvPr id="21" name="Прямоугольник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6" name="Нижний колонтитул 5"/>
          <p:cNvSpPr>
            <a:spLocks noGrp="1"/>
          </p:cNvSpPr>
          <p:nvPr>
            <p:ph type="ftr" sz="quarter" idx="11"/>
          </p:nvPr>
        </p:nvSpPr>
        <p:spPr>
          <a:xfrm>
            <a:off x="301752" y="6410848"/>
            <a:ext cx="3383280" cy="365760"/>
          </a:xfrm>
        </p:spPr>
        <p:txBody>
          <a:bodyPr/>
          <a:lstStyle/>
          <a:p>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1" name="Прямая соединительная линия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Прямоугольник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Прямоугольник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Овал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Овал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p>
            <a:fld id="{725C68B6-61C2-468F-89AB-4B9F7531AA68}" type="slidenum">
              <a:rPr lang="ru-RU" smtClean="0"/>
              <a:pPr/>
              <a:t>‹#›</a:t>
            </a:fld>
            <a:endParaRPr lang="ru-RU"/>
          </a:p>
        </p:txBody>
      </p:sp>
      <p:sp>
        <p:nvSpPr>
          <p:cNvPr id="2" name="Заголовок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3000375" y="609600"/>
            <a:ext cx="5867400" cy="4267200"/>
          </a:xfrm>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22" name="Прямоугольник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a:xfrm>
            <a:off x="5788152" y="6404984"/>
            <a:ext cx="3044952" cy="365760"/>
          </a:xfrm>
        </p:spPr>
        <p:txBody>
          <a:bodyPr/>
          <a:lstStyle/>
          <a:p>
            <a:fld id="{5B106E36-FD25-4E2D-B0AA-010F637433A0}" type="datetimeFigureOut">
              <a:rPr lang="ru-RU" smtClean="0"/>
              <a:pPr/>
              <a:t>08.08.2016</a:t>
            </a:fld>
            <a:endParaRPr lang="ru-RU"/>
          </a:p>
        </p:txBody>
      </p:sp>
      <p:sp>
        <p:nvSpPr>
          <p:cNvPr id="6" name="Нижний колонтитул 5"/>
          <p:cNvSpPr>
            <a:spLocks noGrp="1"/>
          </p:cNvSpPr>
          <p:nvPr>
            <p:ph type="ftr" sz="quarter" idx="11"/>
          </p:nvPr>
        </p:nvSpPr>
        <p:spPr>
          <a:xfrm>
            <a:off x="301752" y="6410848"/>
            <a:ext cx="3584448" cy="365760"/>
          </a:xfrm>
        </p:spPr>
        <p:txBody>
          <a:bodyPr/>
          <a:lstStyle/>
          <a:p>
            <a:endParaRPr lang="ru-RU"/>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bg>
      <p:bgRef idx="1001">
        <a:schemeClr val="bg2"/>
      </p:bgRef>
    </p:bg>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Прямая соединительная линия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Овал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6915912" y="3009901"/>
            <a:ext cx="457200" cy="441325"/>
          </a:xfrm>
        </p:spPr>
        <p:txBody>
          <a:bodyPr/>
          <a:lstStyle/>
          <a:p>
            <a:fld id="{725C68B6-61C2-468F-89AB-4B9F7531AA68}" type="slidenum">
              <a:rPr lang="ru-RU" smtClean="0"/>
              <a:pPr/>
              <a:t>‹#›</a:t>
            </a:fld>
            <a:endParaRPr lang="ru-RU"/>
          </a:p>
        </p:txBody>
      </p:sp>
      <p:sp>
        <p:nvSpPr>
          <p:cNvPr id="3" name="Вертикальный текст 2"/>
          <p:cNvSpPr>
            <a:spLocks noGrp="1"/>
          </p:cNvSpPr>
          <p:nvPr>
            <p:ph type="body" orient="vert" idx="1"/>
          </p:nvPr>
        </p:nvSpPr>
        <p:spPr>
          <a:xfrm>
            <a:off x="304800" y="304800"/>
            <a:ext cx="6553200" cy="5821366"/>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2" name="Вертикальный заголовок 1"/>
          <p:cNvSpPr>
            <a:spLocks noGrp="1"/>
          </p:cNvSpPr>
          <p:nvPr>
            <p:ph type="title" orient="vert"/>
          </p:nvPr>
        </p:nvSpPr>
        <p:spPr>
          <a:xfrm>
            <a:off x="7391400" y="304801"/>
            <a:ext cx="1447800" cy="5851525"/>
          </a:xfrm>
        </p:spPr>
        <p:txBody>
          <a:bodyPr vert="eaVert"/>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3" name="Прямоугольник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Прямоугольник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Прямоугольник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Прямоугольник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Прямоугольник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Скругленный прямоугольник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Скругленный прямоугольник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Прямоугольник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a:xfrm>
            <a:off x="6705600" y="4206240"/>
            <a:ext cx="960120" cy="457200"/>
          </a:xfrm>
        </p:spPr>
        <p:txBody>
          <a:bodyPr/>
          <a:lstStyle/>
          <a:p>
            <a:fld id="{5B106E36-FD25-4E2D-B0AA-010F637433A0}" type="datetimeFigureOut">
              <a:rPr lang="ru-RU" smtClean="0"/>
              <a:pPr/>
              <a:t>08.08.2016</a:t>
            </a:fld>
            <a:endParaRPr lang="ru-RU"/>
          </a:p>
        </p:txBody>
      </p:sp>
      <p:sp>
        <p:nvSpPr>
          <p:cNvPr id="17" name="Нижний колонтитул 16"/>
          <p:cNvSpPr>
            <a:spLocks noGrp="1"/>
          </p:cNvSpPr>
          <p:nvPr>
            <p:ph type="ftr" sz="quarter" idx="11"/>
          </p:nvPr>
        </p:nvSpPr>
        <p:spPr>
          <a:xfrm>
            <a:off x="5410200" y="4205288"/>
            <a:ext cx="1295400" cy="457200"/>
          </a:xfrm>
        </p:spPr>
        <p:txBody>
          <a:bodyPr/>
          <a:lstStyle/>
          <a:p>
            <a:endParaRPr lang="ru-RU"/>
          </a:p>
        </p:txBody>
      </p:sp>
      <p:sp>
        <p:nvSpPr>
          <p:cNvPr id="29" name="Номер слайда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725C68B6-61C2-468F-89AB-4B9F7531AA68}" type="slidenum">
              <a:rPr lang="ru-RU" smtClean="0"/>
              <a:pPr/>
              <a:t>‹#›</a:t>
            </a:fld>
            <a:endParaRPr lang="ru-RU"/>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000" y="1143000"/>
            <a:ext cx="8382000" cy="1069848"/>
          </a:xfrm>
        </p:spPr>
        <p:txBody>
          <a:bodyPr anchor="ctr"/>
          <a:lstStyle>
            <a:lvl1pPr>
              <a:defRPr sz="4000" b="0" i="0" cap="none"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Дата 25"/>
          <p:cNvSpPr>
            <a:spLocks noGrp="1"/>
          </p:cNvSpPr>
          <p:nvPr>
            <p:ph type="dt" sz="half" idx="10"/>
          </p:nvPr>
        </p:nvSpPr>
        <p:spPr/>
        <p:txBody>
          <a:bodyPr rtlCol="0"/>
          <a:lstStyle/>
          <a:p>
            <a:fld id="{5B106E36-FD25-4E2D-B0AA-010F637433A0}" type="datetimeFigureOut">
              <a:rPr lang="ru-RU" smtClean="0"/>
              <a:pPr/>
              <a:t>08.08.2016</a:t>
            </a:fld>
            <a:endParaRPr lang="ru-RU"/>
          </a:p>
        </p:txBody>
      </p:sp>
      <p:sp>
        <p:nvSpPr>
          <p:cNvPr id="27" name="Номер слайда 26"/>
          <p:cNvSpPr>
            <a:spLocks noGrp="1"/>
          </p:cNvSpPr>
          <p:nvPr>
            <p:ph type="sldNum" sz="quarter" idx="11"/>
          </p:nvPr>
        </p:nvSpPr>
        <p:spPr/>
        <p:txBody>
          <a:bodyPr rtlCol="0"/>
          <a:lstStyle/>
          <a:p>
            <a:fld id="{725C68B6-61C2-468F-89AB-4B9F7531AA68}" type="slidenum">
              <a:rPr lang="ru-RU" smtClean="0"/>
              <a:pPr/>
              <a:t>‹#›</a:t>
            </a:fld>
            <a:endParaRPr lang="ru-RU"/>
          </a:p>
        </p:txBody>
      </p:sp>
      <p:sp>
        <p:nvSpPr>
          <p:cNvPr id="28" name="Нижний колонтитул 27"/>
          <p:cNvSpPr>
            <a:spLocks noGrp="1"/>
          </p:cNvSpPr>
          <p:nvPr>
            <p:ph type="ftr" sz="quarter" idx="12"/>
          </p:nvPr>
        </p:nvSpPr>
        <p:spPr/>
        <p:txBody>
          <a:bodyPr rtlCol="0"/>
          <a:lstStyle/>
          <a:p>
            <a:endParaRPr lang="ru-RU"/>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ru-RU" smtClean="0"/>
              <a:t>Образец заголовка</a:t>
            </a:r>
            <a:endParaRPr kumimoji="0" lang="en-US"/>
          </a:p>
        </p:txBody>
      </p:sp>
      <p:sp>
        <p:nvSpPr>
          <p:cNvPr id="3" name="Дата 2"/>
          <p:cNvSpPr>
            <a:spLocks noGrp="1"/>
          </p:cNvSpPr>
          <p:nvPr>
            <p:ph type="dt" sz="half" idx="10"/>
          </p:nvPr>
        </p:nvSpPr>
        <p:spPr>
          <a:xfrm>
            <a:off x="6583680" y="612648"/>
            <a:ext cx="957264" cy="457200"/>
          </a:xfrm>
        </p:spPr>
        <p:txBody>
          <a:bodyPr/>
          <a:lstStyle/>
          <a:p>
            <a:fld id="{5B106E36-FD25-4E2D-B0AA-010F637433A0}" type="datetimeFigureOut">
              <a:rPr lang="ru-RU" smtClean="0"/>
              <a:pPr/>
              <a:t>08.08.2016</a:t>
            </a:fld>
            <a:endParaRPr lang="ru-RU"/>
          </a:p>
        </p:txBody>
      </p:sp>
      <p:sp>
        <p:nvSpPr>
          <p:cNvPr id="4" name="Нижний колонтитул 3"/>
          <p:cNvSpPr>
            <a:spLocks noGrp="1"/>
          </p:cNvSpPr>
          <p:nvPr>
            <p:ph type="ftr" sz="quarter" idx="11"/>
          </p:nvPr>
        </p:nvSpPr>
        <p:spPr>
          <a:xfrm>
            <a:off x="5257800" y="612648"/>
            <a:ext cx="1325880" cy="457200"/>
          </a:xfrm>
        </p:spPr>
        <p:txBody>
          <a:bodyPr/>
          <a:lstStyle/>
          <a:p>
            <a:endParaRPr lang="ru-RU"/>
          </a:p>
        </p:txBody>
      </p:sp>
      <p:sp>
        <p:nvSpPr>
          <p:cNvPr id="5" name="Номер слайда 4"/>
          <p:cNvSpPr>
            <a:spLocks noGrp="1"/>
          </p:cNvSpPr>
          <p:nvPr>
            <p:ph type="sldNum" sz="quarter" idx="12"/>
          </p:nvPr>
        </p:nvSpPr>
        <p:spPr>
          <a:xfrm>
            <a:off x="8174736" y="2272"/>
            <a:ext cx="762000" cy="365760"/>
          </a:xfrm>
        </p:spPr>
        <p:txBody>
          <a:bodyPr/>
          <a:lstStyle/>
          <a:p>
            <a:fld id="{725C68B6-61C2-468F-89AB-4B9F7531AA68}" type="slidenum">
              <a:rPr lang="ru-RU" smtClean="0"/>
              <a:pPr/>
              <a:t>‹#›</a:t>
            </a:fld>
            <a:endParaRPr lang="ru-RU"/>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53496" y="1101970"/>
            <a:ext cx="3383280" cy="877824"/>
          </a:xfrm>
        </p:spPr>
        <p:txBody>
          <a:bodyPr anchor="b"/>
          <a:lstStyle>
            <a:lvl1pPr algn="l">
              <a:buNone/>
              <a:defRPr sz="1800" b="1"/>
            </a:lvl1pPr>
          </a:lstStyle>
          <a:p>
            <a:r>
              <a:rPr kumimoji="0" lang="ru-RU" smtClean="0"/>
              <a:t>Образец заголовка</a:t>
            </a:r>
            <a:endParaRPr kumimoji="0" lang="en-US"/>
          </a:p>
        </p:txBody>
      </p:sp>
      <p:sp>
        <p:nvSpPr>
          <p:cNvPr id="3" name="Текст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143000"/>
            <a:ext cx="1905000" cy="5486400"/>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143000"/>
            <a:ext cx="6248400" cy="5486400"/>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725C68B6-61C2-468F-89AB-4B9F7531AA68}"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5B106E36-FD25-4E2D-B0AA-010F637433A0}" type="datetimeFigureOut">
              <a:rPr lang="ru-RU" smtClean="0"/>
              <a:pPr/>
              <a:t>08.08.2016</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08.08.2016</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5B106E36-FD25-4E2D-B0AA-010F637433A0}" type="datetimeFigureOut">
              <a:rPr lang="ru-RU" smtClean="0"/>
              <a:pPr/>
              <a:t>08.08.2016</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5B106E36-FD25-4E2D-B0AA-010F637433A0}" type="datetimeFigureOut">
              <a:rPr lang="ru-RU" smtClean="0"/>
              <a:pPr/>
              <a:t>08.08.2016</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5B106E36-FD25-4E2D-B0AA-010F637433A0}" type="datetimeFigureOut">
              <a:rPr lang="ru-RU" smtClean="0"/>
              <a:pPr/>
              <a:t>08.08.2016</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08.08.2016</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08.08.2016</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fld id="{5B106E36-FD25-4E2D-B0AA-010F637433A0}" type="datetimeFigureOut">
              <a:rPr lang="ru-RU" smtClean="0"/>
              <a:pPr/>
              <a:t>08.08.2016</a:t>
            </a:fld>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fld id="{725C68B6-61C2-468F-89AB-4B9F7531AA68}" type="slidenum">
              <a:rPr lang="ru-RU" smtClean="0"/>
              <a:pPr/>
              <a:t>‹#›</a:t>
            </a:fld>
            <a:endParaRPr lang="ru-RU"/>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08.08.2016</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5B106E36-FD25-4E2D-B0AA-010F637433A0}" type="datetimeFigureOut">
              <a:rPr lang="ru-RU" smtClean="0"/>
              <a:pPr/>
              <a:t>08.08.2016</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fld id="{5B106E36-FD25-4E2D-B0AA-010F637433A0}" type="datetimeFigureOut">
              <a:rPr lang="ru-RU" smtClean="0"/>
              <a:pPr/>
              <a:t>08.08.2016</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fld id="{5B106E36-FD25-4E2D-B0AA-010F637433A0}" type="datetimeFigureOut">
              <a:rPr lang="ru-RU" smtClean="0"/>
              <a:pPr/>
              <a:t>08.08.2016</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fld id="{5B106E36-FD25-4E2D-B0AA-010F637433A0}" type="datetimeFigureOut">
              <a:rPr lang="ru-RU" smtClean="0"/>
              <a:pPr/>
              <a:t>08.08.2016</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fld id="{5B106E36-FD25-4E2D-B0AA-010F637433A0}" type="datetimeFigureOut">
              <a:rPr lang="ru-RU" smtClean="0"/>
              <a:pPr/>
              <a:t>08.08.2016</a:t>
            </a:fld>
            <a:endParaRPr lang="ru-RU"/>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fld id="{725C68B6-61C2-468F-89AB-4B9F7531AA68}" type="slidenum">
              <a:rPr lang="ru-RU" smtClean="0"/>
              <a:pPr/>
              <a:t>‹#›</a:t>
            </a:fld>
            <a:endParaRPr lang="ru-RU"/>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1"/>
      </p:bgRef>
    </p:bg>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fld id="{5B106E36-FD25-4E2D-B0AA-010F637433A0}" type="datetimeFigureOut">
              <a:rPr lang="ru-RU" smtClean="0"/>
              <a:pPr/>
              <a:t>08.08.2016</a:t>
            </a:fld>
            <a:endParaRPr lang="ru-RU"/>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endParaRPr lang="ru-RU"/>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Содержимое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fld id="{5B106E36-FD25-4E2D-B0AA-010F637433A0}" type="datetimeFigureOut">
              <a:rPr lang="ru-RU" smtClean="0"/>
              <a:pPr/>
              <a:t>08.08.2016</a:t>
            </a:fld>
            <a:endParaRPr lang="ru-RU"/>
          </a:p>
        </p:txBody>
      </p:sp>
      <p:sp>
        <p:nvSpPr>
          <p:cNvPr id="9" name="Номер слайда 8"/>
          <p:cNvSpPr>
            <a:spLocks noGrp="1"/>
          </p:cNvSpPr>
          <p:nvPr>
            <p:ph type="sldNum" sz="quarter" idx="15"/>
          </p:nvPr>
        </p:nvSpPr>
        <p:spPr/>
        <p:txBody>
          <a:bodyPr rtlCol="0"/>
          <a:lstStyle/>
          <a:p>
            <a:fld id="{725C68B6-61C2-468F-89AB-4B9F7531AA68}" type="slidenum">
              <a:rPr lang="ru-RU" smtClean="0"/>
              <a:pPr/>
              <a:t>‹#›</a:t>
            </a:fld>
            <a:endParaRPr lang="ru-RU"/>
          </a:p>
        </p:txBody>
      </p:sp>
      <p:sp>
        <p:nvSpPr>
          <p:cNvPr id="10" name="Нижний колонтитул 9"/>
          <p:cNvSpPr>
            <a:spLocks noGrp="1"/>
          </p:cNvSpPr>
          <p:nvPr>
            <p:ph type="ftr" sz="quarter" idx="16"/>
          </p:nvPr>
        </p:nvSpPr>
        <p:spPr/>
        <p:txBody>
          <a:bodyPr rtlCol="0"/>
          <a:lstStyle/>
          <a:p>
            <a:endParaRPr lang="ru-RU"/>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endParaRPr lang="ru-RU"/>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9" name="Содержимое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
        <p:nvSpPr>
          <p:cNvPr id="11" name="Содержимое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fld id="{5B106E36-FD25-4E2D-B0AA-010F637433A0}" type="datetimeFigureOut">
              <a:rPr lang="ru-RU" smtClean="0"/>
              <a:pPr/>
              <a:t>08.08.2016</a:t>
            </a:fld>
            <a:endParaRPr lang="ru-RU"/>
          </a:p>
        </p:txBody>
      </p:sp>
      <p:sp>
        <p:nvSpPr>
          <p:cNvPr id="7" name="Номер слайда 6"/>
          <p:cNvSpPr>
            <a:spLocks noGrp="1"/>
          </p:cNvSpPr>
          <p:nvPr>
            <p:ph type="sldNum" sz="quarter" idx="11"/>
          </p:nvPr>
        </p:nvSpPr>
        <p:spPr/>
        <p:txBody>
          <a:bodyPr rtlCol="0"/>
          <a:lstStyle/>
          <a:p>
            <a:fld id="{725C68B6-61C2-468F-89AB-4B9F7531AA68}" type="slidenum">
              <a:rPr lang="ru-RU" smtClean="0"/>
              <a:pPr/>
              <a:t>‹#›</a:t>
            </a:fld>
            <a:endParaRPr lang="ru-RU"/>
          </a:p>
        </p:txBody>
      </p:sp>
      <p:sp>
        <p:nvSpPr>
          <p:cNvPr id="8" name="Нижний колонтитул 7"/>
          <p:cNvSpPr>
            <a:spLocks noGrp="1"/>
          </p:cNvSpPr>
          <p:nvPr>
            <p:ph type="ftr" sz="quarter" idx="12"/>
          </p:nvPr>
        </p:nvSpPr>
        <p:spPr/>
        <p:txBody>
          <a:bodyPr rtlCol="0"/>
          <a:lstStyle/>
          <a:p>
            <a:endParaRPr lang="ru-RU"/>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Содержимое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fld id="{5B106E36-FD25-4E2D-B0AA-010F637433A0}" type="datetimeFigureOut">
              <a:rPr lang="ru-RU" smtClean="0"/>
              <a:pPr/>
              <a:t>08.08.2016</a:t>
            </a:fld>
            <a:endParaRPr lang="ru-RU"/>
          </a:p>
        </p:txBody>
      </p:sp>
      <p:sp>
        <p:nvSpPr>
          <p:cNvPr id="22" name="Номер слайда 21"/>
          <p:cNvSpPr>
            <a:spLocks noGrp="1"/>
          </p:cNvSpPr>
          <p:nvPr>
            <p:ph type="sldNum" sz="quarter" idx="15"/>
          </p:nvPr>
        </p:nvSpPr>
        <p:spPr/>
        <p:txBody>
          <a:bodyPr rtlCol="0"/>
          <a:lstStyle/>
          <a:p>
            <a:fld id="{725C68B6-61C2-468F-89AB-4B9F7531AA68}" type="slidenum">
              <a:rPr lang="ru-RU" smtClean="0"/>
              <a:pPr/>
              <a:t>‹#›</a:t>
            </a:fld>
            <a:endParaRPr lang="ru-RU"/>
          </a:p>
        </p:txBody>
      </p:sp>
      <p:sp>
        <p:nvSpPr>
          <p:cNvPr id="23" name="Нижний колонтитул 22"/>
          <p:cNvSpPr>
            <a:spLocks noGrp="1"/>
          </p:cNvSpPr>
          <p:nvPr>
            <p:ph type="ftr" sz="quarter" idx="16"/>
          </p:nvPr>
        </p:nvSpPr>
        <p:spPr/>
        <p:txBody>
          <a:bodyPr rtlCol="0"/>
          <a:lstStyle/>
          <a:p>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fld id="{5B106E36-FD25-4E2D-B0AA-010F637433A0}" type="datetimeFigureOut">
              <a:rPr lang="ru-RU" smtClean="0"/>
              <a:pPr/>
              <a:t>08.08.2016</a:t>
            </a:fld>
            <a:endParaRPr lang="ru-RU"/>
          </a:p>
        </p:txBody>
      </p:sp>
      <p:sp>
        <p:nvSpPr>
          <p:cNvPr id="18" name="Номер слайда 17"/>
          <p:cNvSpPr>
            <a:spLocks noGrp="1"/>
          </p:cNvSpPr>
          <p:nvPr>
            <p:ph type="sldNum" sz="quarter" idx="11"/>
          </p:nvPr>
        </p:nvSpPr>
        <p:spPr/>
        <p:txBody>
          <a:bodyPr rtlCol="0"/>
          <a:lstStyle/>
          <a:p>
            <a:fld id="{725C68B6-61C2-468F-89AB-4B9F7531AA68}" type="slidenum">
              <a:rPr lang="ru-RU" smtClean="0"/>
              <a:pPr/>
              <a:t>‹#›</a:t>
            </a:fld>
            <a:endParaRPr lang="ru-RU"/>
          </a:p>
        </p:txBody>
      </p:sp>
      <p:sp>
        <p:nvSpPr>
          <p:cNvPr id="21" name="Нижний колонтитул 20"/>
          <p:cNvSpPr>
            <a:spLocks noGrp="1"/>
          </p:cNvSpPr>
          <p:nvPr>
            <p:ph type="ftr" sz="quarter" idx="12"/>
          </p:nvPr>
        </p:nvSpPr>
        <p:spPr/>
        <p:txBody>
          <a:bodyPr rtlCol="0"/>
          <a:lstStyle/>
          <a:p>
            <a:endParaRPr lang="ru-RU"/>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image" Target="../media/image9.jpeg"/><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5B106E36-FD25-4E2D-B0AA-010F637433A0}" type="datetimeFigureOut">
              <a:rPr lang="ru-RU" smtClean="0"/>
              <a:pPr/>
              <a:t>08.08.2016</a:t>
            </a:fld>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725C68B6-61C2-468F-89AB-4B9F7531AA68}"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5B106E36-FD25-4E2D-B0AA-010F637433A0}" type="datetimeFigureOut">
              <a:rPr lang="ru-RU" smtClean="0"/>
              <a:pPr/>
              <a:t>08.08.2016</a:t>
            </a:fld>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Дата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5B106E36-FD25-4E2D-B0AA-010F637433A0}" type="datetimeFigureOut">
              <a:rPr lang="ru-RU" smtClean="0"/>
              <a:pPr/>
              <a:t>08.08.2016</a:t>
            </a:fld>
            <a:endParaRPr lang="ru-RU"/>
          </a:p>
        </p:txBody>
      </p:sp>
      <p:sp>
        <p:nvSpPr>
          <p:cNvPr id="3" name="Нижний колонтитул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ru-RU"/>
          </a:p>
        </p:txBody>
      </p:sp>
      <p:sp>
        <p:nvSpPr>
          <p:cNvPr id="8" name="Прямоугольник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Прямая соединительная линия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Овал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Номер слайда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725C68B6-61C2-468F-89AB-4B9F7531AA68}" type="slidenum">
              <a:rPr lang="ru-RU" smtClean="0"/>
              <a:pPr/>
              <a:t>‹#›</a:t>
            </a:fld>
            <a:endParaRPr lang="ru-RU"/>
          </a:p>
        </p:txBody>
      </p:sp>
      <p:sp>
        <p:nvSpPr>
          <p:cNvPr id="22" name="Заголовок 21"/>
          <p:cNvSpPr>
            <a:spLocks noGrp="1"/>
          </p:cNvSpPr>
          <p:nvPr>
            <p:ph type="title"/>
          </p:nvPr>
        </p:nvSpPr>
        <p:spPr>
          <a:xfrm>
            <a:off x="301752" y="228600"/>
            <a:ext cx="8534400" cy="758952"/>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Прямоугольник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Прямоугольник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Прямоугольник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Прямоугольник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Прямоугольник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Скругленный прямоугольник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Скругленный прямоугольник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Прямоугольник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Прямоугольник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Прямоугольник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Прямоугольник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Прямоугольник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Прямоугольник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Заголовок 21"/>
          <p:cNvSpPr>
            <a:spLocks noGrp="1"/>
          </p:cNvSpPr>
          <p:nvPr>
            <p:ph type="title"/>
          </p:nvPr>
        </p:nvSpPr>
        <p:spPr>
          <a:xfrm>
            <a:off x="457200" y="1143000"/>
            <a:ext cx="8229600" cy="1066800"/>
          </a:xfrm>
          <a:prstGeom prst="rect">
            <a:avLst/>
          </a:prstGeom>
        </p:spPr>
        <p:txBody>
          <a:bodyPr vert="horz" anchor="ctr">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5B106E36-FD25-4E2D-B0AA-010F637433A0}" type="datetimeFigureOut">
              <a:rPr lang="ru-RU" smtClean="0"/>
              <a:pPr/>
              <a:t>08.08.2016</a:t>
            </a:fld>
            <a:endParaRPr lang="ru-RU"/>
          </a:p>
        </p:txBody>
      </p:sp>
      <p:sp>
        <p:nvSpPr>
          <p:cNvPr id="3" name="Нижний колонтитул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ru-RU"/>
          </a:p>
        </p:txBody>
      </p:sp>
      <p:sp>
        <p:nvSpPr>
          <p:cNvPr id="23" name="Номер слайда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B106E36-FD25-4E2D-B0AA-010F637433A0}" type="datetimeFigureOut">
              <a:rPr lang="ru-RU" smtClean="0"/>
              <a:pPr/>
              <a:t>08.08.2016</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25C68B6-61C2-468F-89AB-4B9F7531AA68}"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5B106E36-FD25-4E2D-B0AA-010F637433A0}" type="datetimeFigureOut">
              <a:rPr lang="ru-RU" smtClean="0"/>
              <a:pPr/>
              <a:t>08.08.2016</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725C68B6-61C2-468F-89AB-4B9F7531AA68}" type="slidenum">
              <a:rPr lang="ru-RU" smtClean="0"/>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5B106E36-FD25-4E2D-B0AA-010F637433A0}" type="datetimeFigureOut">
              <a:rPr lang="ru-RU" smtClean="0"/>
              <a:pPr/>
              <a:t>08.08.2016</a:t>
            </a:fld>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5B106E36-FD25-4E2D-B0AA-010F637433A0}" type="datetimeFigureOut">
              <a:rPr lang="ru-RU" smtClean="0"/>
              <a:pPr/>
              <a:t>08.08.2016</a:t>
            </a:fld>
            <a:endParaRPr lang="ru-RU"/>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08.08.2016</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6.png"/><Relationship Id="rId2" Type="http://schemas.openxmlformats.org/officeDocument/2006/relationships/image" Target="../media/image11.jpeg"/><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image" Target="../media/image13.jpeg"/></Relationships>
</file>

<file path=ppt/slides/_rels/slide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chart" Target="../charts/chart3.xml"/></Relationships>
</file>

<file path=ppt/slides/_rels/slide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jpeg"/></Relationships>
</file>

<file path=ppt/slides/_rels/slide6.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chart" Target="../charts/chart6.xml"/></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24.jpeg"/><Relationship Id="rId7" Type="http://schemas.openxmlformats.org/officeDocument/2006/relationships/diagramQuickStyle" Target="../diagrams/quickStyle1.xml"/><Relationship Id="rId2" Type="http://schemas.openxmlformats.org/officeDocument/2006/relationships/image" Target="../media/image23.jpeg"/><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25.jpeg"/></Relationships>
</file>

<file path=ppt/slides/_rels/slide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chart" Target="../charts/chart7.xml"/><Relationship Id="rId4" Type="http://schemas.openxmlformats.org/officeDocument/2006/relationships/image" Target="../media/image27.jpeg"/></Relationships>
</file>

<file path=ppt/slides/_rels/slide9.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Data" Target="../diagrams/data2.xml"/><Relationship Id="rId7" Type="http://schemas.openxmlformats.org/officeDocument/2006/relationships/diagramData" Target="../diagrams/data3.xml"/><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diagramColors" Target="../diagrams/colors2.xml"/><Relationship Id="rId11" Type="http://schemas.openxmlformats.org/officeDocument/2006/relationships/chart" Target="../charts/chart8.xml"/><Relationship Id="rId5" Type="http://schemas.openxmlformats.org/officeDocument/2006/relationships/diagramQuickStyle" Target="../diagrams/quickStyle2.xml"/><Relationship Id="rId10" Type="http://schemas.openxmlformats.org/officeDocument/2006/relationships/diagramColors" Target="../diagrams/colors3.xml"/><Relationship Id="rId4" Type="http://schemas.openxmlformats.org/officeDocument/2006/relationships/diagramLayout" Target="../diagrams/layout2.xml"/><Relationship Id="rId9"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chart" Target="../charts/chart9.xml"/><Relationship Id="rId1" Type="http://schemas.openxmlformats.org/officeDocument/2006/relationships/slideLayout" Target="../slideLayouts/slideLayout2.xml"/><Relationship Id="rId5" Type="http://schemas.openxmlformats.org/officeDocument/2006/relationships/chart" Target="../charts/chart12.xml"/><Relationship Id="rId4" Type="http://schemas.openxmlformats.org/officeDocument/2006/relationships/chart" Target="../charts/chart11.xml"/></Relationships>
</file>

<file path=ppt/slides/_rels/slide1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14.xml"/><Relationship Id="rId2" Type="http://schemas.openxmlformats.org/officeDocument/2006/relationships/chart" Target="../charts/chart13.xml"/><Relationship Id="rId1" Type="http://schemas.openxmlformats.org/officeDocument/2006/relationships/slideLayout" Target="../slideLayouts/slideLayout2.xml"/><Relationship Id="rId5" Type="http://schemas.openxmlformats.org/officeDocument/2006/relationships/image" Target="../media/image35.jpeg"/><Relationship Id="rId4" Type="http://schemas.openxmlformats.org/officeDocument/2006/relationships/image" Target="../media/image34.jpeg"/></Relationships>
</file>

<file path=ppt/slides/_rels/slide13.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chart" Target="../charts/chart16.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 Id="rId5" Type="http://schemas.openxmlformats.org/officeDocument/2006/relationships/chart" Target="../charts/chart17.xml"/><Relationship Id="rId4" Type="http://schemas.openxmlformats.org/officeDocument/2006/relationships/image" Target="../media/image38.jpeg"/></Relationships>
</file>

<file path=ppt/slides/_rels/slide1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 Id="rId4" Type="http://schemas.openxmlformats.org/officeDocument/2006/relationships/image" Target="../media/image41.jpeg"/></Relationships>
</file>

<file path=ppt/slides/_rels/slide1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 Id="rId5" Type="http://schemas.openxmlformats.org/officeDocument/2006/relationships/image" Target="../media/image45.jpeg"/><Relationship Id="rId4" Type="http://schemas.openxmlformats.org/officeDocument/2006/relationships/image" Target="../media/image44.jpeg"/></Relationships>
</file>

<file path=ppt/slides/_rels/slide1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2.xml"/><Relationship Id="rId5" Type="http://schemas.openxmlformats.org/officeDocument/2006/relationships/image" Target="../media/image51.jpeg"/><Relationship Id="rId4" Type="http://schemas.openxmlformats.org/officeDocument/2006/relationships/image" Target="../media/image50.jpeg"/></Relationships>
</file>

<file path=ppt/slides/_rels/slide20.xml.rels><?xml version="1.0" encoding="UTF-8" standalone="yes"?>
<Relationships xmlns="http://schemas.openxmlformats.org/package/2006/relationships"><Relationship Id="rId3" Type="http://schemas.openxmlformats.org/officeDocument/2006/relationships/chart" Target="../charts/chart18.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53.jpeg"/><Relationship Id="rId5" Type="http://schemas.openxmlformats.org/officeDocument/2006/relationships/image" Target="../media/image52.jpeg"/><Relationship Id="rId4" Type="http://schemas.openxmlformats.org/officeDocument/2006/relationships/chart" Target="../charts/chart19.xml"/></Relationships>
</file>

<file path=ppt/slides/_rels/slide21.xml.rels><?xml version="1.0" encoding="UTF-8" standalone="yes"?>
<Relationships xmlns="http://schemas.openxmlformats.org/package/2006/relationships"><Relationship Id="rId8" Type="http://schemas.openxmlformats.org/officeDocument/2006/relationships/image" Target="../media/image60.jpeg"/><Relationship Id="rId3" Type="http://schemas.openxmlformats.org/officeDocument/2006/relationships/image" Target="../media/image55.jpeg"/><Relationship Id="rId7" Type="http://schemas.openxmlformats.org/officeDocument/2006/relationships/image" Target="../media/image59.jpeg"/><Relationship Id="rId2" Type="http://schemas.openxmlformats.org/officeDocument/2006/relationships/image" Target="../media/image54.jpeg"/><Relationship Id="rId1" Type="http://schemas.openxmlformats.org/officeDocument/2006/relationships/slideLayout" Target="../slideLayouts/slideLayout2.xml"/><Relationship Id="rId6" Type="http://schemas.openxmlformats.org/officeDocument/2006/relationships/image" Target="../media/image58.jpeg"/><Relationship Id="rId5" Type="http://schemas.openxmlformats.org/officeDocument/2006/relationships/image" Target="../media/image57.jpeg"/><Relationship Id="rId4" Type="http://schemas.openxmlformats.org/officeDocument/2006/relationships/image" Target="../media/image56.jpeg"/><Relationship Id="rId9" Type="http://schemas.openxmlformats.org/officeDocument/2006/relationships/image" Target="../media/image61.jpeg"/></Relationships>
</file>

<file path=ppt/slides/_rels/slide22.xml.rels><?xml version="1.0" encoding="UTF-8" standalone="yes"?>
<Relationships xmlns="http://schemas.openxmlformats.org/package/2006/relationships"><Relationship Id="rId3" Type="http://schemas.openxmlformats.org/officeDocument/2006/relationships/chart" Target="../charts/chart20.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68.jpeg"/><Relationship Id="rId7" Type="http://schemas.openxmlformats.org/officeDocument/2006/relationships/diagramColors" Target="../diagrams/colors4.xml"/><Relationship Id="rId2" Type="http://schemas.openxmlformats.org/officeDocument/2006/relationships/image" Target="../media/image67.jpeg"/><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31.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2.xml"/><Relationship Id="rId6" Type="http://schemas.openxmlformats.org/officeDocument/2006/relationships/image" Target="../media/image74.jpeg"/><Relationship Id="rId5" Type="http://schemas.openxmlformats.org/officeDocument/2006/relationships/image" Target="../media/image73.jpeg"/><Relationship Id="rId4" Type="http://schemas.openxmlformats.org/officeDocument/2006/relationships/image" Target="../media/image72.jpeg"/></Relationships>
</file>

<file path=ppt/slides/_rels/slide32.xml.rels><?xml version="1.0" encoding="UTF-8" standalone="yes"?>
<Relationships xmlns="http://schemas.openxmlformats.org/package/2006/relationships"><Relationship Id="rId2" Type="http://schemas.openxmlformats.org/officeDocument/2006/relationships/chart" Target="../charts/chart2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76.jpe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openxmlformats.org/officeDocument/2006/relationships/image" Target="../media/image75.jpeg"/><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3.xml.rels><?xml version="1.0" encoding="UTF-8" standalone="yes"?>
<Relationships xmlns="http://schemas.openxmlformats.org/package/2006/relationships"><Relationship Id="rId2" Type="http://schemas.openxmlformats.org/officeDocument/2006/relationships/hyperlink" Target="garantf1://8806170.0/" TargetMode="External"/><Relationship Id="rId1" Type="http://schemas.openxmlformats.org/officeDocument/2006/relationships/slideLayout" Target="../slideLayouts/slideLayout4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53.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0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6" descr="Изображение 329"/>
          <p:cNvPicPr>
            <a:picLocks noChangeAspect="1" noChangeArrowheads="1"/>
          </p:cNvPicPr>
          <p:nvPr/>
        </p:nvPicPr>
        <p:blipFill>
          <a:blip r:embed="rId2" cstate="print"/>
          <a:srcRect/>
          <a:stretch>
            <a:fillRect/>
          </a:stretch>
        </p:blipFill>
        <p:spPr>
          <a:xfrm>
            <a:off x="0" y="2786058"/>
            <a:ext cx="1928794" cy="2053819"/>
          </a:xfrm>
          <a:prstGeom prst="rect">
            <a:avLst/>
          </a:prstGeom>
        </p:spPr>
      </p:pic>
      <p:sp>
        <p:nvSpPr>
          <p:cNvPr id="8" name="TextBox 7"/>
          <p:cNvSpPr txBox="1"/>
          <p:nvPr/>
        </p:nvSpPr>
        <p:spPr>
          <a:xfrm>
            <a:off x="4786314" y="3071810"/>
            <a:ext cx="4143404" cy="1384995"/>
          </a:xfrm>
          <a:prstGeom prst="rect">
            <a:avLst/>
          </a:prstGeom>
          <a:noFill/>
        </p:spPr>
        <p:txBody>
          <a:bodyPr wrap="square" rtlCol="0">
            <a:spAutoFit/>
          </a:bodyPr>
          <a:lstStyle/>
          <a:p>
            <a:pPr algn="ctr"/>
            <a:r>
              <a:rPr lang="ru-RU" sz="2800" b="1" dirty="0" smtClean="0">
                <a:latin typeface="Times New Roman" pitchFamily="18" charset="0"/>
                <a:cs typeface="Times New Roman" pitchFamily="18" charset="0"/>
              </a:rPr>
              <a:t>«ИТОГИ И ПЕРСПЕКТИВЫ РАЗВИТИЯ»</a:t>
            </a:r>
            <a:endParaRPr lang="ru-RU" sz="2800" b="1" dirty="0">
              <a:latin typeface="Times New Roman" pitchFamily="18" charset="0"/>
              <a:cs typeface="Times New Roman" pitchFamily="18" charset="0"/>
            </a:endParaRPr>
          </a:p>
        </p:txBody>
      </p:sp>
      <p:sp>
        <p:nvSpPr>
          <p:cNvPr id="7" name="Прямоугольник 6"/>
          <p:cNvSpPr/>
          <p:nvPr/>
        </p:nvSpPr>
        <p:spPr>
          <a:xfrm>
            <a:off x="3929058" y="1714488"/>
            <a:ext cx="5429288" cy="985976"/>
          </a:xfrm>
          <a:prstGeom prst="rect">
            <a:avLst/>
          </a:prstGeom>
          <a:noFill/>
        </p:spPr>
        <p:txBody>
          <a:bodyPr wrap="square" lIns="91440" tIns="45720" rIns="91440" bIns="45720">
            <a:spAutoFit/>
          </a:bodyPr>
          <a:lstStyle/>
          <a:p>
            <a:pPr marL="342900" lvl="0" indent="-342900" algn="ctr" fontAlgn="base">
              <a:lnSpc>
                <a:spcPct val="80000"/>
              </a:lnSpc>
              <a:spcBef>
                <a:spcPct val="20000"/>
              </a:spcBef>
              <a:spcAft>
                <a:spcPct val="0"/>
              </a:spcAft>
              <a:buClr>
                <a:schemeClr val="hlink"/>
              </a:buClr>
              <a:buSzPct val="120000"/>
              <a:defRPr/>
            </a:pPr>
            <a:r>
              <a:rPr lang="ru-RU" sz="3200" b="1" kern="0" cap="none" spc="0" dirty="0" smtClean="0">
                <a:ln w="12700">
                  <a:solidFill>
                    <a:schemeClr val="tx2">
                      <a:satMod val="155000"/>
                    </a:schemeClr>
                  </a:solidFill>
                  <a:prstDash val="solid"/>
                </a:ln>
                <a:effectLst>
                  <a:outerShdw blurRad="41275" dist="20320" dir="1800000" algn="tl" rotWithShape="0">
                    <a:srgbClr val="000000">
                      <a:alpha val="40000"/>
                    </a:srgbClr>
                  </a:outerShdw>
                </a:effectLst>
                <a:latin typeface="Times New Roman" pitchFamily="18" charset="0"/>
              </a:rPr>
              <a:t>Дубенский</a:t>
            </a:r>
          </a:p>
          <a:p>
            <a:pPr marL="342900" lvl="0" indent="-342900" algn="ctr" fontAlgn="base">
              <a:lnSpc>
                <a:spcPct val="80000"/>
              </a:lnSpc>
              <a:spcBef>
                <a:spcPct val="20000"/>
              </a:spcBef>
              <a:spcAft>
                <a:spcPct val="0"/>
              </a:spcAft>
              <a:buClr>
                <a:schemeClr val="hlink"/>
              </a:buClr>
              <a:buSzPct val="120000"/>
              <a:defRPr/>
            </a:pPr>
            <a:r>
              <a:rPr lang="ru-RU" sz="3200" b="1" kern="0" cap="none" spc="0" dirty="0" smtClean="0">
                <a:ln w="12700">
                  <a:solidFill>
                    <a:schemeClr val="tx2">
                      <a:satMod val="155000"/>
                    </a:schemeClr>
                  </a:solidFill>
                  <a:prstDash val="solid"/>
                </a:ln>
                <a:effectLst>
                  <a:outerShdw blurRad="41275" dist="20320" dir="1800000" algn="tl" rotWithShape="0">
                    <a:srgbClr val="000000">
                      <a:alpha val="40000"/>
                    </a:srgbClr>
                  </a:outerShdw>
                </a:effectLst>
                <a:latin typeface="Times New Roman" pitchFamily="18" charset="0"/>
              </a:rPr>
              <a:t> муниципальный район </a:t>
            </a:r>
            <a:endParaRPr lang="ru-RU" sz="3200" b="1" cap="none" spc="0" dirty="0">
              <a:ln w="12700">
                <a:solidFill>
                  <a:schemeClr val="tx2">
                    <a:satMod val="155000"/>
                  </a:schemeClr>
                </a:solidFill>
                <a:prstDash val="solid"/>
              </a:ln>
              <a:effectLst>
                <a:outerShdw blurRad="41275" dist="20320" dir="1800000" algn="tl" rotWithShape="0">
                  <a:srgbClr val="000000">
                    <a:alpha val="40000"/>
                  </a:srgbClr>
                </a:outerShdw>
              </a:effectLst>
            </a:endParaRPr>
          </a:p>
        </p:txBody>
      </p:sp>
      <p:pic>
        <p:nvPicPr>
          <p:cNvPr id="4100" name="Picture 4" descr="http://www.sputnikovoe-hdtv.ru/images/w24.jpg"/>
          <p:cNvPicPr>
            <a:picLocks noChangeAspect="1" noChangeArrowheads="1"/>
          </p:cNvPicPr>
          <p:nvPr/>
        </p:nvPicPr>
        <p:blipFill>
          <a:blip r:embed="rId3"/>
          <a:srcRect/>
          <a:stretch>
            <a:fillRect/>
          </a:stretch>
        </p:blipFill>
        <p:spPr bwMode="auto">
          <a:xfrm>
            <a:off x="5572132" y="214290"/>
            <a:ext cx="1838325" cy="1333501"/>
          </a:xfrm>
          <a:prstGeom prst="rect">
            <a:avLst/>
          </a:prstGeom>
          <a:noFill/>
        </p:spPr>
      </p:pic>
      <p:pic>
        <p:nvPicPr>
          <p:cNvPr id="2" name="Picture 1" descr="C:\Documents and Settings\Человек\Рабочий стол\Брошюра строит\08-04-2016_10-55-47\CSC_0059.JPG"/>
          <p:cNvPicPr>
            <a:picLocks noChangeAspect="1" noChangeArrowheads="1"/>
          </p:cNvPicPr>
          <p:nvPr/>
        </p:nvPicPr>
        <p:blipFill>
          <a:blip r:embed="rId4" cstate="print"/>
          <a:srcRect/>
          <a:stretch>
            <a:fillRect/>
          </a:stretch>
        </p:blipFill>
        <p:spPr bwMode="auto">
          <a:xfrm>
            <a:off x="1928794" y="2786058"/>
            <a:ext cx="2214579" cy="1928826"/>
          </a:xfrm>
          <a:prstGeom prst="rect">
            <a:avLst/>
          </a:prstGeom>
          <a:noFill/>
        </p:spPr>
      </p:pic>
      <p:pic>
        <p:nvPicPr>
          <p:cNvPr id="12" name="Picture 5" descr="8845147"/>
          <p:cNvPicPr>
            <a:picLocks noChangeAspect="1" noChangeArrowheads="1"/>
          </p:cNvPicPr>
          <p:nvPr/>
        </p:nvPicPr>
        <p:blipFill>
          <a:blip r:embed="rId5" cstate="print"/>
          <a:srcRect/>
          <a:stretch>
            <a:fillRect/>
          </a:stretch>
        </p:blipFill>
        <p:spPr bwMode="auto">
          <a:xfrm>
            <a:off x="0" y="4714860"/>
            <a:ext cx="4143372" cy="2143140"/>
          </a:xfrm>
          <a:prstGeom prst="rect">
            <a:avLst/>
          </a:prstGeom>
          <a:noFill/>
          <a:ln w="9525">
            <a:noFill/>
            <a:miter lim="800000"/>
            <a:headEnd/>
            <a:tailEnd/>
          </a:ln>
        </p:spPr>
      </p:pic>
      <p:pic>
        <p:nvPicPr>
          <p:cNvPr id="13" name="Picture 1"/>
          <p:cNvPicPr>
            <a:picLocks noChangeAspect="1" noChangeArrowheads="1"/>
          </p:cNvPicPr>
          <p:nvPr/>
        </p:nvPicPr>
        <p:blipFill>
          <a:blip r:embed="rId6" cstate="print"/>
          <a:srcRect/>
          <a:stretch>
            <a:fillRect/>
          </a:stretch>
        </p:blipFill>
        <p:spPr bwMode="auto">
          <a:xfrm>
            <a:off x="4572000" y="4714884"/>
            <a:ext cx="4214842" cy="2143116"/>
          </a:xfrm>
          <a:prstGeom prst="rect">
            <a:avLst/>
          </a:prstGeom>
          <a:noFill/>
          <a:ln w="9525">
            <a:noFill/>
            <a:miter lim="800000"/>
            <a:headEnd/>
            <a:tailEnd/>
          </a:ln>
          <a:effectLst/>
        </p:spPr>
      </p:pic>
      <p:pic>
        <p:nvPicPr>
          <p:cNvPr id="14" name="Picture 5"/>
          <p:cNvPicPr>
            <a:picLocks noChangeAspect="1" noChangeArrowheads="1"/>
          </p:cNvPicPr>
          <p:nvPr/>
        </p:nvPicPr>
        <p:blipFill>
          <a:blip r:embed="rId7" cstate="print"/>
          <a:srcRect/>
          <a:stretch>
            <a:fillRect/>
          </a:stretch>
        </p:blipFill>
        <p:spPr bwMode="auto">
          <a:xfrm rot="5400000">
            <a:off x="678657" y="-678657"/>
            <a:ext cx="2786058" cy="414337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929058" y="6286520"/>
            <a:ext cx="45719" cy="369332"/>
          </a:xfrm>
          <a:prstGeom prst="rect">
            <a:avLst/>
          </a:prstGeom>
          <a:noFill/>
        </p:spPr>
        <p:txBody>
          <a:bodyPr wrap="square" rtlCol="0">
            <a:spAutoFit/>
          </a:bodyPr>
          <a:lstStyle/>
          <a:p>
            <a:endParaRPr lang="ru-RU" dirty="0"/>
          </a:p>
        </p:txBody>
      </p:sp>
      <p:graphicFrame>
        <p:nvGraphicFramePr>
          <p:cNvPr id="8" name="Диаграмма 7"/>
          <p:cNvGraphicFramePr/>
          <p:nvPr/>
        </p:nvGraphicFramePr>
        <p:xfrm>
          <a:off x="1428728" y="5214926"/>
          <a:ext cx="6715140" cy="1428784"/>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0" name="Диаграмма 9"/>
          <p:cNvGraphicFramePr/>
          <p:nvPr/>
        </p:nvGraphicFramePr>
        <p:xfrm>
          <a:off x="0" y="1785926"/>
          <a:ext cx="3000364" cy="3286148"/>
        </p:xfrm>
        <a:graphic>
          <a:graphicData uri="http://schemas.openxmlformats.org/drawingml/2006/chart">
            <c:chart xmlns:c="http://schemas.openxmlformats.org/drawingml/2006/chart" xmlns:r="http://schemas.openxmlformats.org/officeDocument/2006/relationships" r:id="rId3"/>
          </a:graphicData>
        </a:graphic>
      </p:graphicFrame>
      <p:sp>
        <p:nvSpPr>
          <p:cNvPr id="7" name="Блок-схема: альтернативный процесс 6"/>
          <p:cNvSpPr/>
          <p:nvPr/>
        </p:nvSpPr>
        <p:spPr>
          <a:xfrm>
            <a:off x="428596" y="0"/>
            <a:ext cx="8501122" cy="1643050"/>
          </a:xfrm>
          <a:prstGeom prst="flowChartAlternateProcess">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1600" dirty="0" smtClean="0">
                <a:latin typeface="Times New Roman" pitchFamily="18" charset="0"/>
                <a:cs typeface="Times New Roman" pitchFamily="18" charset="0"/>
              </a:rPr>
              <a:t> Дубенский муниципальный район о</a:t>
            </a:r>
            <a:r>
              <a:rPr lang="ru-RU" sz="1400" dirty="0" smtClean="0">
                <a:latin typeface="Times New Roman" pitchFamily="18" charset="0"/>
                <a:cs typeface="Times New Roman" pitchFamily="18" charset="0"/>
              </a:rPr>
              <a:t>бразован 16 июля 1928 года. Административный центр село Дубенки. Район расположен в восточной части Мордовии в долине реки </a:t>
            </a:r>
            <a:r>
              <a:rPr lang="ru-RU" sz="1400" dirty="0" err="1" smtClean="0">
                <a:latin typeface="Times New Roman" pitchFamily="18" charset="0"/>
                <a:cs typeface="Times New Roman" pitchFamily="18" charset="0"/>
              </a:rPr>
              <a:t>Чеберчинки</a:t>
            </a:r>
            <a:r>
              <a:rPr lang="ru-RU" sz="1400" dirty="0" smtClean="0">
                <a:latin typeface="Times New Roman" pitchFamily="18" charset="0"/>
                <a:cs typeface="Times New Roman" pitchFamily="18" charset="0"/>
              </a:rPr>
              <a:t> (автомагистраль Саранск-Ульяновск). Расстояние от районного центра до столицы республики города Саранска – 83 км, до г.Ульяновска – 149 км., г.Пензы – 233 км..</a:t>
            </a:r>
          </a:p>
          <a:p>
            <a:pPr algn="ctr"/>
            <a:r>
              <a:rPr lang="ru-RU" sz="1400" dirty="0" smtClean="0">
                <a:latin typeface="Times New Roman" pitchFamily="18" charset="0"/>
                <a:cs typeface="Times New Roman" pitchFamily="18" charset="0"/>
              </a:rPr>
              <a:t> Район граничит с </a:t>
            </a:r>
            <a:r>
              <a:rPr lang="ru-RU" sz="1400" dirty="0" err="1" smtClean="0">
                <a:latin typeface="Times New Roman" pitchFamily="18" charset="0"/>
                <a:cs typeface="Times New Roman" pitchFamily="18" charset="0"/>
              </a:rPr>
              <a:t>Чамзинским</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Атяшевским</a:t>
            </a:r>
            <a:r>
              <a:rPr lang="ru-RU" sz="1400" dirty="0" smtClean="0">
                <a:latin typeface="Times New Roman" pitchFamily="18" charset="0"/>
                <a:cs typeface="Times New Roman" pitchFamily="18" charset="0"/>
              </a:rPr>
              <a:t> и  </a:t>
            </a:r>
            <a:r>
              <a:rPr lang="ru-RU" sz="1400" dirty="0" err="1" smtClean="0">
                <a:latin typeface="Times New Roman" pitchFamily="18" charset="0"/>
                <a:cs typeface="Times New Roman" pitchFamily="18" charset="0"/>
              </a:rPr>
              <a:t>Большеберезниковским</a:t>
            </a:r>
            <a:r>
              <a:rPr lang="ru-RU" sz="1400" dirty="0" smtClean="0">
                <a:latin typeface="Times New Roman" pitchFamily="18" charset="0"/>
                <a:cs typeface="Times New Roman" pitchFamily="18" charset="0"/>
              </a:rPr>
              <a:t> муниципальными районами Республики Мордовия, а также с Ульяновской  областью. Площадь района составляет 896,9 кв.км. В состав района входят 16 сельских поселений.</a:t>
            </a:r>
            <a:endParaRPr lang="ru-RU" sz="1400" dirty="0">
              <a:latin typeface="Times New Roman" pitchFamily="18" charset="0"/>
              <a:cs typeface="Times New Roman" pitchFamily="18" charset="0"/>
            </a:endParaRPr>
          </a:p>
        </p:txBody>
      </p:sp>
      <p:graphicFrame>
        <p:nvGraphicFramePr>
          <p:cNvPr id="12" name="Диаграмма 11"/>
          <p:cNvGraphicFramePr/>
          <p:nvPr/>
        </p:nvGraphicFramePr>
        <p:xfrm>
          <a:off x="6143636" y="1785926"/>
          <a:ext cx="2833682" cy="3286148"/>
        </p:xfrm>
        <a:graphic>
          <a:graphicData uri="http://schemas.openxmlformats.org/drawingml/2006/chart">
            <c:chart xmlns:c="http://schemas.openxmlformats.org/drawingml/2006/chart" xmlns:r="http://schemas.openxmlformats.org/officeDocument/2006/relationships" r:id="rId4"/>
          </a:graphicData>
        </a:graphic>
      </p:graphicFrame>
      <p:pic>
        <p:nvPicPr>
          <p:cNvPr id="11" name="Picture 16" descr="P1010561"/>
          <p:cNvPicPr>
            <a:picLocks noChangeAspect="1" noChangeArrowheads="1"/>
          </p:cNvPicPr>
          <p:nvPr/>
        </p:nvPicPr>
        <p:blipFill>
          <a:blip r:embed="rId5"/>
          <a:srcRect/>
          <a:stretch>
            <a:fillRect/>
          </a:stretch>
        </p:blipFill>
        <p:spPr bwMode="auto">
          <a:xfrm>
            <a:off x="3071802" y="1785926"/>
            <a:ext cx="3000396" cy="3357586"/>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142852"/>
            <a:ext cx="4000528" cy="417530"/>
          </a:xfrm>
        </p:spPr>
        <p:style>
          <a:lnRef idx="1">
            <a:schemeClr val="accent3"/>
          </a:lnRef>
          <a:fillRef idx="2">
            <a:schemeClr val="accent3"/>
          </a:fillRef>
          <a:effectRef idx="1">
            <a:schemeClr val="accent3"/>
          </a:effectRef>
          <a:fontRef idx="minor">
            <a:schemeClr val="dk1"/>
          </a:fontRef>
        </p:style>
        <p:txBody>
          <a:bodyPr>
            <a:normAutofit fontScale="90000"/>
          </a:bodyPr>
          <a:lstStyle/>
          <a:p>
            <a:pPr algn="l"/>
            <a:r>
              <a:rPr lang="ru-RU" sz="2400" b="1" dirty="0" smtClean="0">
                <a:latin typeface="Times New Roman" pitchFamily="18" charset="0"/>
                <a:cs typeface="Times New Roman" pitchFamily="18" charset="0"/>
              </a:rPr>
              <a:t>1. Экономическое развитие </a:t>
            </a:r>
            <a:endParaRPr lang="ru-RU" sz="2400" b="1" dirty="0">
              <a:latin typeface="Times New Roman" pitchFamily="18" charset="0"/>
              <a:cs typeface="Times New Roman" pitchFamily="18" charset="0"/>
            </a:endParaRPr>
          </a:p>
        </p:txBody>
      </p:sp>
      <p:sp>
        <p:nvSpPr>
          <p:cNvPr id="3073" name="Rectangle 1"/>
          <p:cNvSpPr>
            <a:spLocks noChangeArrowheads="1"/>
          </p:cNvSpPr>
          <p:nvPr/>
        </p:nvSpPr>
        <p:spPr bwMode="auto">
          <a:xfrm>
            <a:off x="142844" y="571480"/>
            <a:ext cx="8643998" cy="181588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53975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Ведущее место в хозяйственном комплексе района занимает сельское хозяйство, которое специализируется на производстве зерновых и кормовых культур, молока и мяса. Имеется 2 промышленных предприятия – Кирпичный завод ООО «Магма-Керамик» и АНО редакция газеты «Новая жизнь». Перерабатывающую промышленность представляет ООО «Агрофирма Юбилейная». </a:t>
            </a:r>
            <a:endParaRPr kumimoji="0" lang="ru-RU" sz="11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53975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Строительный комплекс района представлен филиалами – ДРСУ –филиал ФГУП «</a:t>
            </a:r>
            <a:r>
              <a:rPr kumimoji="0" lang="ru-RU" sz="1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Мордовавтодор</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ООО «</a:t>
            </a:r>
            <a:r>
              <a:rPr kumimoji="0" lang="ru-RU" sz="1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МапоТранс</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и 4 малыми строительными предприятиями.</a:t>
            </a:r>
          </a:p>
          <a:p>
            <a:pPr marL="0" marR="0" lvl="0" indent="53975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Автопассажирское</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и транспортное обслуживание осуществляют филиал ООО «</a:t>
            </a:r>
            <a:r>
              <a:rPr kumimoji="0" lang="ru-RU" sz="1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Автотранс</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ОАО «</a:t>
            </a:r>
            <a:r>
              <a:rPr kumimoji="0" lang="ru-RU" sz="1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Дубенское</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АТП» и службы такси.</a:t>
            </a:r>
            <a:r>
              <a:rPr kumimoji="0" lang="ru-RU" sz="1100" b="0" i="0" u="none" strike="noStrike" cap="none" normalizeH="0" baseline="0" dirty="0" smtClean="0">
                <a:ln>
                  <a:noFill/>
                </a:ln>
                <a:solidFill>
                  <a:schemeClr val="tx1"/>
                </a:solidFill>
                <a:effectLst/>
                <a:latin typeface="Times New Roman" pitchFamily="18" charset="0"/>
                <a:cs typeface="Times New Roman" pitchFamily="18" charset="0"/>
              </a:rPr>
              <a:t> </a:t>
            </a:r>
            <a:endParaRPr kumimoji="0" lang="ru-RU" sz="1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25601" name="Rectangle 1"/>
          <p:cNvSpPr>
            <a:spLocks noChangeArrowheads="1"/>
          </p:cNvSpPr>
          <p:nvPr/>
        </p:nvSpPr>
        <p:spPr bwMode="auto">
          <a:xfrm>
            <a:off x="214282" y="2357430"/>
            <a:ext cx="5214974" cy="375487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539750" algn="just" defTabSz="914400" rtl="0" eaLnBrk="1" fontAlgn="base" latinLnBrk="0" hangingPunct="1">
              <a:lnSpc>
                <a:spcPct val="100000"/>
              </a:lnSpc>
              <a:spcBef>
                <a:spcPct val="0"/>
              </a:spcBef>
              <a:spcAft>
                <a:spcPct val="0"/>
              </a:spcAft>
              <a:buClrTx/>
              <a:buSzTx/>
              <a:buFontTx/>
              <a:buNone/>
              <a:tabLst>
                <a:tab pos="3257550" algn="ctr"/>
              </a:tabLs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Широко развита сеть учреждений социальной сферы. Всего функционируют 10 школ, в том числе средних образовательных школ – 6, основных – 4, 9 дошкольных учреждений. Специалистов со средне специальным образованием подготавливает Дубенский аграрный техникум. Сеть учреждений культуры района включает: одно районное</a:t>
            </a:r>
            <a:r>
              <a:rPr kumimoji="0" lang="ru-RU" sz="1400" b="0"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муниципальное бюджетное учреждение культуры,</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пятнадцать муниципальных бюджетных учреждений культуры сельских поселений, одна детская школа искусств и девятнадцать библиотек,  один районный музей. </a:t>
            </a:r>
            <a:endParaRPr kumimoji="0" lang="ru-RU" sz="1100" b="0" i="0" u="none" strike="noStrike" cap="none" normalizeH="0" baseline="0" dirty="0" smtClean="0">
              <a:ln>
                <a:noFill/>
              </a:ln>
              <a:solidFill>
                <a:schemeClr val="tx1"/>
              </a:solidFill>
              <a:effectLst/>
              <a:latin typeface="Arial" pitchFamily="34" charset="0"/>
            </a:endParaRPr>
          </a:p>
          <a:p>
            <a:pPr marL="0" marR="0" lvl="0" indent="539750" algn="just" defTabSz="914400" rtl="0" eaLnBrk="0" fontAlgn="base" latinLnBrk="0" hangingPunct="0">
              <a:lnSpc>
                <a:spcPct val="100000"/>
              </a:lnSpc>
              <a:spcBef>
                <a:spcPct val="0"/>
              </a:spcBef>
              <a:spcAft>
                <a:spcPct val="0"/>
              </a:spcAft>
              <a:buClrTx/>
              <a:buSzTx/>
              <a:buFontTx/>
              <a:buNone/>
              <a:tabLst>
                <a:tab pos="3257550" algn="ctr"/>
              </a:tabLs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На территории района действуют отделение ПАО «Сбербанк России».</a:t>
            </a:r>
            <a:endParaRPr kumimoji="0" lang="ru-RU" sz="1100" b="0" i="0" u="none" strike="noStrike" cap="none" normalizeH="0" baseline="0" dirty="0" smtClean="0">
              <a:ln>
                <a:noFill/>
              </a:ln>
              <a:solidFill>
                <a:schemeClr val="tx1"/>
              </a:solidFill>
              <a:effectLst/>
              <a:latin typeface="Arial" pitchFamily="34" charset="0"/>
            </a:endParaRPr>
          </a:p>
          <a:p>
            <a:pPr marL="0" marR="0" lvl="0" indent="539750" algn="just" defTabSz="914400" rtl="0" eaLnBrk="0" fontAlgn="base" latinLnBrk="0" hangingPunct="0">
              <a:lnSpc>
                <a:spcPct val="100000"/>
              </a:lnSpc>
              <a:spcBef>
                <a:spcPct val="0"/>
              </a:spcBef>
              <a:spcAft>
                <a:spcPct val="0"/>
              </a:spcAft>
              <a:buClrTx/>
              <a:buSzTx/>
              <a:buFontTx/>
              <a:buNone/>
              <a:tabLst>
                <a:tab pos="3257550" algn="ctr"/>
              </a:tabLs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Медицинское обслуживание населения района осуществляется  центральной больницей на 40 коек, районной поликлиникой на 150 посещений в смену, дневным стационаром на 35 коек, детской консультацией в составе поликлиники, 20-ю ФАП</a:t>
            </a:r>
            <a:r>
              <a:rPr kumimoji="0" lang="ru-RU" sz="1400" b="0"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и </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3-мя аптеками.</a:t>
            </a:r>
            <a:endParaRPr kumimoji="0" lang="ru-RU" sz="1800" b="0" i="0" u="none" strike="noStrike" cap="none" normalizeH="0" baseline="0" dirty="0" smtClean="0">
              <a:ln>
                <a:noFill/>
              </a:ln>
              <a:solidFill>
                <a:schemeClr val="tx1"/>
              </a:solidFill>
              <a:effectLst/>
              <a:latin typeface="Arial" pitchFamily="34" charset="0"/>
            </a:endParaRPr>
          </a:p>
        </p:txBody>
      </p:sp>
      <p:pic>
        <p:nvPicPr>
          <p:cNvPr id="25604" name="Picture 4" descr="http://sdelanounas.ru/i/a/x/p/aXp2bW9yLnJ1L2RhdGEvcGhvdG8vMDcxMTE0XzA1Njg0NjQ2MDY1Ni5qcGc_X19pZD01MTE1MA==.jpg"/>
          <p:cNvPicPr>
            <a:picLocks noChangeAspect="1" noChangeArrowheads="1"/>
          </p:cNvPicPr>
          <p:nvPr/>
        </p:nvPicPr>
        <p:blipFill>
          <a:blip r:embed="rId2"/>
          <a:srcRect/>
          <a:stretch>
            <a:fillRect/>
          </a:stretch>
        </p:blipFill>
        <p:spPr bwMode="auto">
          <a:xfrm>
            <a:off x="5572132" y="2263901"/>
            <a:ext cx="3357586" cy="2236669"/>
          </a:xfrm>
          <a:prstGeom prst="rect">
            <a:avLst/>
          </a:prstGeom>
          <a:noFill/>
        </p:spPr>
      </p:pic>
      <p:pic>
        <p:nvPicPr>
          <p:cNvPr id="7" name="Picture 5" descr="Рисунок2"/>
          <p:cNvPicPr>
            <a:picLocks noGrp="1" noChangeAspect="1" noChangeArrowheads="1"/>
          </p:cNvPicPr>
          <p:nvPr>
            <p:ph/>
          </p:nvPr>
        </p:nvPicPr>
        <p:blipFill>
          <a:blip r:embed="rId3" cstate="print"/>
          <a:srcRect/>
          <a:stretch>
            <a:fillRect/>
          </a:stretch>
        </p:blipFill>
        <p:spPr>
          <a:xfrm>
            <a:off x="5643570" y="4714884"/>
            <a:ext cx="3286148" cy="1875224"/>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285720" y="285728"/>
            <a:ext cx="8643998" cy="20313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53975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Дубенский</a:t>
            </a:r>
            <a:r>
              <a:rPr kumimoji="0" lang="ru-RU" sz="1400" b="0" i="0" u="none" strike="noStrike" cap="none" normalizeH="0" dirty="0" smtClean="0">
                <a:ln>
                  <a:noFill/>
                </a:ln>
                <a:solidFill>
                  <a:schemeClr val="tx1"/>
                </a:solidFill>
                <a:effectLst/>
                <a:latin typeface="Times New Roman" pitchFamily="18" charset="0"/>
                <a:cs typeface="Times New Roman" pitchFamily="18" charset="0"/>
              </a:rPr>
              <a:t> муниципальный район имеет ряд конкурентных преимуществ для экономического развития территории: выгодное приграничное положение района</a:t>
            </a:r>
            <a:r>
              <a:rPr lang="ru-RU" sz="1400" dirty="0" smtClean="0">
                <a:latin typeface="Times New Roman" pitchFamily="18" charset="0"/>
                <a:cs typeface="Times New Roman" pitchFamily="18" charset="0"/>
              </a:rPr>
              <a:t>, наличие природно-сырьевой базы и месторождений строительных материалов, наличие земельных ресурсов для ведения сельскохозяйственного производства, жилищного строительства, широкая сеть автомобильных дорог общего пользования, регионального и межмуниципального значения, достаточный уровень обеспеченности района собственными трудовыми ресурсами, высокий уровень розничной торговли. Высокий уровень обеспеченности сетевым газоснабжением, средствами коммуникаций и информационных технологий, сформированная социокультурная  инфраструктура района, наличие современных объектов спортивной инфраструктуры также являются преимуществами района.</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graphicFrame>
        <p:nvGraphicFramePr>
          <p:cNvPr id="9" name="Таблица 8"/>
          <p:cNvGraphicFramePr>
            <a:graphicFrameLocks noGrp="1"/>
          </p:cNvGraphicFramePr>
          <p:nvPr/>
        </p:nvGraphicFramePr>
        <p:xfrm>
          <a:off x="214282" y="2571744"/>
          <a:ext cx="8715436" cy="3723640"/>
        </p:xfrm>
        <a:graphic>
          <a:graphicData uri="http://schemas.openxmlformats.org/drawingml/2006/table">
            <a:tbl>
              <a:tblPr firstRow="1" bandRow="1">
                <a:tableStyleId>{5C22544A-7EE6-4342-B048-85BDC9FD1C3A}</a:tableStyleId>
              </a:tblPr>
              <a:tblGrid>
                <a:gridCol w="2428892"/>
                <a:gridCol w="6286544"/>
              </a:tblGrid>
              <a:tr h="370840">
                <a:tc>
                  <a:txBody>
                    <a:bodyPr/>
                    <a:lstStyle/>
                    <a:p>
                      <a:pPr algn="ctr"/>
                      <a:r>
                        <a:rPr lang="ru-RU" sz="1400" dirty="0" smtClean="0">
                          <a:latin typeface="Times New Roman" pitchFamily="18" charset="0"/>
                          <a:cs typeface="Times New Roman" pitchFamily="18" charset="0"/>
                        </a:rPr>
                        <a:t>Проблемы</a:t>
                      </a:r>
                      <a:endParaRPr lang="ru-RU" sz="1400" dirty="0">
                        <a:latin typeface="Times New Roman" pitchFamily="18" charset="0"/>
                        <a:cs typeface="Times New Roman" pitchFamily="18" charset="0"/>
                      </a:endParaRPr>
                    </a:p>
                  </a:txBody>
                  <a:tcPr/>
                </a:tc>
                <a:tc>
                  <a:txBody>
                    <a:bodyPr/>
                    <a:lstStyle/>
                    <a:p>
                      <a:pPr algn="ctr"/>
                      <a:r>
                        <a:rPr lang="ru-RU" sz="1400" dirty="0" smtClean="0">
                          <a:latin typeface="Times New Roman" pitchFamily="18" charset="0"/>
                          <a:cs typeface="Times New Roman" pitchFamily="18" charset="0"/>
                        </a:rPr>
                        <a:t>Пути решения</a:t>
                      </a:r>
                      <a:endParaRPr lang="ru-RU" sz="1400" dirty="0">
                        <a:latin typeface="Times New Roman" pitchFamily="18" charset="0"/>
                        <a:cs typeface="Times New Roman" pitchFamily="18" charset="0"/>
                      </a:endParaRPr>
                    </a:p>
                  </a:txBody>
                  <a:tcPr/>
                </a:tc>
              </a:tr>
              <a:tr h="370840">
                <a:tc>
                  <a:txBody>
                    <a:bodyPr/>
                    <a:lstStyle/>
                    <a:p>
                      <a:pPr algn="just"/>
                      <a:r>
                        <a:rPr lang="ru-RU" sz="1400" dirty="0" smtClean="0">
                          <a:latin typeface="Times New Roman" pitchFamily="18" charset="0"/>
                          <a:cs typeface="Times New Roman" pitchFamily="18" charset="0"/>
                        </a:rPr>
                        <a:t>1.Сложная демографическая ситуация, отток населения</a:t>
                      </a:r>
                      <a:endParaRPr lang="ru-RU" sz="1400" dirty="0">
                        <a:latin typeface="Times New Roman" pitchFamily="18" charset="0"/>
                        <a:cs typeface="Times New Roman" pitchFamily="18" charset="0"/>
                      </a:endParaRPr>
                    </a:p>
                  </a:txBody>
                  <a:tcPr/>
                </a:tc>
                <a:tc>
                  <a:txBody>
                    <a:bodyPr/>
                    <a:lstStyle/>
                    <a:p>
                      <a:pPr algn="just"/>
                      <a:r>
                        <a:rPr lang="ru-RU" sz="1400" dirty="0" smtClean="0">
                          <a:latin typeface="Times New Roman" pitchFamily="18" charset="0"/>
                          <a:cs typeface="Times New Roman" pitchFamily="18" charset="0"/>
                        </a:rPr>
                        <a:t>Увеличение доли частного капитала  в промышленном и агропромышленном комплексе. Строительство молочного комплекса на 12000 голов</a:t>
                      </a:r>
                      <a:r>
                        <a:rPr lang="ru-RU" sz="1400" baseline="0" dirty="0" smtClean="0">
                          <a:latin typeface="Times New Roman" pitchFamily="18" charset="0"/>
                          <a:cs typeface="Times New Roman" pitchFamily="18" charset="0"/>
                        </a:rPr>
                        <a:t> КРС. Создание новых рабочих мест составит 150 человек.</a:t>
                      </a:r>
                      <a:endParaRPr lang="ru-RU" sz="1400" dirty="0">
                        <a:latin typeface="Times New Roman" pitchFamily="18" charset="0"/>
                        <a:cs typeface="Times New Roman" pitchFamily="18" charset="0"/>
                      </a:endParaRPr>
                    </a:p>
                  </a:txBody>
                  <a:tcPr/>
                </a:tc>
              </a:tr>
              <a:tr h="370840">
                <a:tc>
                  <a:txBody>
                    <a:bodyPr/>
                    <a:lstStyle/>
                    <a:p>
                      <a:pPr algn="just"/>
                      <a:r>
                        <a:rPr lang="ru-RU" sz="1400" dirty="0" smtClean="0">
                          <a:latin typeface="Times New Roman" pitchFamily="18" charset="0"/>
                          <a:cs typeface="Times New Roman" pitchFamily="18" charset="0"/>
                        </a:rPr>
                        <a:t>2. Высокая степень износа инженерных коммуникаций</a:t>
                      </a:r>
                      <a:endParaRPr lang="ru-RU" sz="1400" dirty="0">
                        <a:latin typeface="Times New Roman" pitchFamily="18" charset="0"/>
                        <a:cs typeface="Times New Roman" pitchFamily="18" charset="0"/>
                      </a:endParaRPr>
                    </a:p>
                  </a:txBody>
                  <a:tcPr/>
                </a:tc>
                <a:tc>
                  <a:txBody>
                    <a:bodyPr/>
                    <a:lstStyle/>
                    <a:p>
                      <a:pPr algn="just"/>
                      <a:r>
                        <a:rPr lang="ru-RU" sz="1400" dirty="0" smtClean="0">
                          <a:latin typeface="Times New Roman" pitchFamily="18" charset="0"/>
                          <a:cs typeface="Times New Roman" pitchFamily="18" charset="0"/>
                        </a:rPr>
                        <a:t>Привлечение частных инвестиций в сферу ЖКХ , участие в федеральных и республиканских программах.</a:t>
                      </a:r>
                      <a:endParaRPr lang="ru-RU" sz="1400" dirty="0">
                        <a:latin typeface="Times New Roman" pitchFamily="18" charset="0"/>
                        <a:cs typeface="Times New Roman" pitchFamily="18" charset="0"/>
                      </a:endParaRPr>
                    </a:p>
                  </a:txBody>
                  <a:tcPr/>
                </a:tc>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ru-RU" sz="1400" dirty="0" smtClean="0">
                          <a:latin typeface="Times New Roman" pitchFamily="18" charset="0"/>
                          <a:cs typeface="Times New Roman" pitchFamily="18" charset="0"/>
                        </a:rPr>
                        <a:t>3.Низкое</a:t>
                      </a:r>
                      <a:r>
                        <a:rPr lang="ru-RU" sz="1400" baseline="0" dirty="0" smtClean="0">
                          <a:latin typeface="Times New Roman" pitchFamily="18" charset="0"/>
                          <a:cs typeface="Times New Roman" pitchFamily="18" charset="0"/>
                        </a:rPr>
                        <a:t> качество дорожного покрытия</a:t>
                      </a:r>
                      <a:endParaRPr lang="ru-RU" sz="1400" dirty="0" smtClean="0">
                        <a:latin typeface="Times New Roman" pitchFamily="18" charset="0"/>
                        <a:cs typeface="Times New Roman" pitchFamily="18" charset="0"/>
                      </a:endParaRPr>
                    </a:p>
                  </a:txBody>
                  <a:tcPr/>
                </a:tc>
                <a:tc>
                  <a:txBody>
                    <a:bodyPr/>
                    <a:lstStyle/>
                    <a:p>
                      <a:pPr algn="just"/>
                      <a:r>
                        <a:rPr lang="ru-RU" sz="1400" dirty="0" smtClean="0">
                          <a:latin typeface="Times New Roman" pitchFamily="18" charset="0"/>
                          <a:cs typeface="Times New Roman" pitchFamily="18" charset="0"/>
                        </a:rPr>
                        <a:t>Привлечение финансовых средств из республиканского дорожного</a:t>
                      </a:r>
                      <a:r>
                        <a:rPr lang="ru-RU" sz="1400" baseline="0" dirty="0" smtClean="0">
                          <a:latin typeface="Times New Roman" pitchFamily="18" charset="0"/>
                          <a:cs typeface="Times New Roman" pitchFamily="18" charset="0"/>
                        </a:rPr>
                        <a:t> фонда</a:t>
                      </a:r>
                      <a:endParaRPr lang="ru-RU" sz="1400" dirty="0">
                        <a:latin typeface="Times New Roman" pitchFamily="18" charset="0"/>
                        <a:cs typeface="Times New Roman" pitchFamily="18" charset="0"/>
                      </a:endParaRPr>
                    </a:p>
                  </a:txBody>
                  <a:tcPr/>
                </a:tc>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ru-RU" sz="1400" dirty="0" smtClean="0">
                          <a:latin typeface="Times New Roman" pitchFamily="18" charset="0"/>
                          <a:cs typeface="Times New Roman" pitchFamily="18" charset="0"/>
                        </a:rPr>
                        <a:t>4.Слаборазвитая туристическая инфраструктура</a:t>
                      </a:r>
                    </a:p>
                    <a:p>
                      <a:pPr algn="just"/>
                      <a:endParaRPr lang="ru-RU" sz="1400" dirty="0">
                        <a:latin typeface="Times New Roman" pitchFamily="18" charset="0"/>
                        <a:cs typeface="Times New Roman" pitchFamily="18" charset="0"/>
                      </a:endParaRPr>
                    </a:p>
                  </a:txBody>
                  <a:tcPr/>
                </a:tc>
                <a:tc>
                  <a:txBody>
                    <a:bodyPr/>
                    <a:lstStyle/>
                    <a:p>
                      <a:pPr algn="just"/>
                      <a:r>
                        <a:rPr lang="ru-RU" sz="1400" dirty="0" smtClean="0">
                          <a:latin typeface="Times New Roman" pitchFamily="18" charset="0"/>
                          <a:cs typeface="Times New Roman" pitchFamily="18" charset="0"/>
                        </a:rPr>
                        <a:t>Создание в районе туристской зоны с комплексом туристских маршрутов для удовлетворения потребностей</a:t>
                      </a:r>
                      <a:r>
                        <a:rPr lang="ru-RU" sz="1400" baseline="0" dirty="0" smtClean="0">
                          <a:latin typeface="Times New Roman" pitchFamily="18" charset="0"/>
                          <a:cs typeface="Times New Roman" pitchFamily="18" charset="0"/>
                        </a:rPr>
                        <a:t> жителей республики и РФ в туристских услугах внутреннего туризма. Что позволит  повысить  уровень социально экономического района за счет повышения уровня занятости населения, развития экономической деятельности, роста доходной базы муниципального бюджета</a:t>
                      </a:r>
                      <a:r>
                        <a:rPr lang="ru-RU" sz="1400" dirty="0" smtClean="0">
                          <a:latin typeface="Times New Roman" pitchFamily="18" charset="0"/>
                          <a:cs typeface="Times New Roman" pitchFamily="18" charset="0"/>
                        </a:rPr>
                        <a:t>,</a:t>
                      </a:r>
                      <a:r>
                        <a:rPr lang="ru-RU" sz="1400" baseline="0" dirty="0" smtClean="0">
                          <a:latin typeface="Times New Roman" pitchFamily="18" charset="0"/>
                          <a:cs typeface="Times New Roman" pitchFamily="18" charset="0"/>
                        </a:rPr>
                        <a:t> сохранения природно-ресурсного потенциала и историко-культурного наследия.</a:t>
                      </a:r>
                      <a:endParaRPr lang="ru-RU" sz="14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Диаграмма 6"/>
          <p:cNvGraphicFramePr/>
          <p:nvPr/>
        </p:nvGraphicFramePr>
        <p:xfrm>
          <a:off x="4786314" y="3571876"/>
          <a:ext cx="4357686" cy="2571744"/>
        </p:xfrm>
        <a:graphic>
          <a:graphicData uri="http://schemas.openxmlformats.org/drawingml/2006/chart">
            <c:chart xmlns:c="http://schemas.openxmlformats.org/drawingml/2006/chart" xmlns:r="http://schemas.openxmlformats.org/officeDocument/2006/relationships" r:id="rId3"/>
          </a:graphicData>
        </a:graphic>
      </p:graphicFrame>
      <p:pic>
        <p:nvPicPr>
          <p:cNvPr id="11" name="Picture 5" descr="Рисунок3"/>
          <p:cNvPicPr>
            <a:picLocks noChangeAspect="1" noChangeArrowheads="1"/>
          </p:cNvPicPr>
          <p:nvPr/>
        </p:nvPicPr>
        <p:blipFill>
          <a:blip r:embed="rId4" cstate="print"/>
          <a:srcRect/>
          <a:stretch>
            <a:fillRect/>
          </a:stretch>
        </p:blipFill>
        <p:spPr bwMode="auto">
          <a:xfrm>
            <a:off x="928662" y="3929066"/>
            <a:ext cx="2393933" cy="179545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2049" name="Picture 1"/>
          <p:cNvPicPr>
            <a:picLocks noChangeAspect="1" noChangeArrowheads="1"/>
          </p:cNvPicPr>
          <p:nvPr/>
        </p:nvPicPr>
        <p:blipFill>
          <a:blip r:embed="rId5" cstate="print"/>
          <a:srcRect/>
          <a:stretch>
            <a:fillRect/>
          </a:stretch>
        </p:blipFill>
        <p:spPr bwMode="auto">
          <a:xfrm>
            <a:off x="5572132" y="428604"/>
            <a:ext cx="3286148" cy="1674011"/>
          </a:xfrm>
          <a:prstGeom prst="rect">
            <a:avLst/>
          </a:prstGeom>
          <a:noFill/>
          <a:ln w="9525">
            <a:noFill/>
            <a:miter lim="800000"/>
            <a:headEnd/>
            <a:tailEnd/>
          </a:ln>
          <a:effectLst/>
        </p:spPr>
      </p:pic>
      <p:sp>
        <p:nvSpPr>
          <p:cNvPr id="2" name="Заголовок 1"/>
          <p:cNvSpPr>
            <a:spLocks noGrp="1"/>
          </p:cNvSpPr>
          <p:nvPr>
            <p:ph type="title"/>
          </p:nvPr>
        </p:nvSpPr>
        <p:spPr>
          <a:xfrm>
            <a:off x="285720" y="0"/>
            <a:ext cx="5072098" cy="488992"/>
          </a:xfrm>
        </p:spPr>
        <p:style>
          <a:lnRef idx="3">
            <a:schemeClr val="lt1"/>
          </a:lnRef>
          <a:fillRef idx="1">
            <a:schemeClr val="accent5"/>
          </a:fillRef>
          <a:effectRef idx="1">
            <a:schemeClr val="accent5"/>
          </a:effectRef>
          <a:fontRef idx="minor">
            <a:schemeClr val="lt1"/>
          </a:fontRef>
        </p:style>
        <p:txBody>
          <a:bodyPr>
            <a:normAutofit/>
          </a:bodyPr>
          <a:lstStyle/>
          <a:p>
            <a:pPr algn="l"/>
            <a:r>
              <a:rPr lang="ru-RU" sz="1800" b="1" dirty="0" smtClean="0">
                <a:solidFill>
                  <a:schemeClr val="tx1"/>
                </a:solidFill>
                <a:latin typeface="Times New Roman" pitchFamily="18" charset="0"/>
                <a:cs typeface="Times New Roman" pitchFamily="18" charset="0"/>
              </a:rPr>
              <a:t>2. Развитие промышленного комплекса</a:t>
            </a:r>
            <a:endParaRPr lang="ru-RU" sz="1800" b="1" dirty="0">
              <a:solidFill>
                <a:schemeClr val="tx1"/>
              </a:solidFill>
              <a:latin typeface="Times New Roman" pitchFamily="18" charset="0"/>
              <a:cs typeface="Times New Roman" pitchFamily="18" charset="0"/>
            </a:endParaRPr>
          </a:p>
        </p:txBody>
      </p:sp>
      <p:sp>
        <p:nvSpPr>
          <p:cNvPr id="37889" name="Rectangle 1"/>
          <p:cNvSpPr>
            <a:spLocks noChangeArrowheads="1"/>
          </p:cNvSpPr>
          <p:nvPr/>
        </p:nvSpPr>
        <p:spPr bwMode="auto">
          <a:xfrm>
            <a:off x="285720" y="571480"/>
            <a:ext cx="5072098" cy="3323987"/>
          </a:xfrm>
          <a:prstGeom prst="rect">
            <a:avLst/>
          </a:prstGeom>
          <a:ln>
            <a:headEnd/>
            <a:tailEnd/>
          </a:ln>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Основные отрасли промышленного производства Дубенского муниципального района представлены отраслями: "Производство пищевых продуктов", "Производство строительных материалов и стекла", "Издательская и полиграфическая деятельность", "Производство и распределение электроэнергии, газа и воды". В отрасли "Издательская и полиграфическая деятельность" функционируют одно предприятие -"АНО редакция газеты "Новая жизнь". В отрасли "Производство и распределение электроэнергии, газа и воды" работают филиал ОАО "МРСК Волга" -"</a:t>
            </a:r>
            <a:r>
              <a:rPr kumimoji="0" lang="ru-RU" sz="1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Мордовэнерго</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ООО "Системы жизнеобеспечения РМ". Деятельность по переработке сельскохозяйственных продуктов осуществляет ООО "Агрофирма Юбилейная" (переработка молока), 3 малых предприятия по переработке мяса.</a:t>
            </a:r>
            <a:endParaRPr kumimoji="0" lang="ru-RU" sz="1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8" name="Прямоугольник 7"/>
          <p:cNvSpPr/>
          <p:nvPr/>
        </p:nvSpPr>
        <p:spPr>
          <a:xfrm>
            <a:off x="5500662" y="2071678"/>
            <a:ext cx="3643338" cy="52322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a:r>
              <a:rPr lang="ru-RU" sz="1400" dirty="0" smtClean="0">
                <a:latin typeface="Times New Roman" pitchFamily="18" charset="0"/>
                <a:cs typeface="Times New Roman" pitchFamily="18" charset="0"/>
              </a:rPr>
              <a:t>ООО«Магма-Керамик».Проектная мощность 42,33 млн.шт. условного кирпича в год. </a:t>
            </a:r>
            <a:endParaRPr lang="ru-RU" sz="1400" dirty="0"/>
          </a:p>
        </p:txBody>
      </p:sp>
      <p:sp>
        <p:nvSpPr>
          <p:cNvPr id="10" name="Прямоугольник 9"/>
          <p:cNvSpPr/>
          <p:nvPr/>
        </p:nvSpPr>
        <p:spPr>
          <a:xfrm>
            <a:off x="142844" y="5357826"/>
            <a:ext cx="4143372" cy="1169551"/>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a:r>
              <a:rPr lang="ru-RU" sz="1400" dirty="0" smtClean="0">
                <a:latin typeface="Times New Roman" pitchFamily="18" charset="0"/>
                <a:cs typeface="Times New Roman" pitchFamily="18" charset="0"/>
              </a:rPr>
              <a:t>ООО «Агрофирма Юбилейная», основными видами деятельности, которого являются производство масла животного 50,7 т, цельно молочной продукции 975,1 т., сыра плавленого 8,6 т,  сыра натурального 2,2 т.</a:t>
            </a:r>
            <a:endParaRPr lang="ru-RU" sz="1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00430" y="0"/>
            <a:ext cx="5400684" cy="285728"/>
          </a:xfrm>
        </p:spPr>
        <p:txBody>
          <a:bodyPr>
            <a:normAutofit fontScale="90000"/>
          </a:bodyPr>
          <a:lstStyle/>
          <a:p>
            <a:r>
              <a:rPr lang="ru-RU" sz="2000" b="1" dirty="0" smtClean="0">
                <a:latin typeface="Times New Roman" pitchFamily="18" charset="0"/>
                <a:cs typeface="Times New Roman" pitchFamily="18" charset="0"/>
              </a:rPr>
              <a:t>1.2.Развитие агропромышленного комплекса</a:t>
            </a:r>
            <a:endParaRPr lang="ru-RU" sz="2000" b="1" dirty="0">
              <a:latin typeface="Times New Roman" pitchFamily="18" charset="0"/>
              <a:cs typeface="Times New Roman" pitchFamily="18" charset="0"/>
            </a:endParaRPr>
          </a:p>
        </p:txBody>
      </p:sp>
      <p:sp>
        <p:nvSpPr>
          <p:cNvPr id="3074" name="AutoShape 2" descr="https://apf.mail.ru/cgi-bin/readmsg/WP_20160412_15_33_39_Pro.jpg?id=14604644850000000732%3B0%3B1&amp;x-email=ecdbn%40mail.ru&amp;exif=1&amp;bs=1174&amp;bl=469535&amp;ct=image%2Fjpeg&amp;cn=WP_20160412_15_33_39_Pro.jpg&amp;cte=binar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3076" name="AutoShape 4" descr="https://apf.mail.ru/cgi-bin/readmsg/WP_20160412_15_33_39_Pro.jpg?id=14604644850000000732%3B0%3B1&amp;x-email=ecdbn%40mail.ru&amp;exif=1&amp;bs=1174&amp;bl=469535&amp;ct=image%2Fjpeg&amp;cn=WP_20160412_15_33_39_Pro.jpg&amp;cte=binar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Прямоугольник 7"/>
          <p:cNvSpPr/>
          <p:nvPr/>
        </p:nvSpPr>
        <p:spPr>
          <a:xfrm>
            <a:off x="3071802" y="357166"/>
            <a:ext cx="5857916" cy="3108543"/>
          </a:xfrm>
          <a:prstGeom prst="rect">
            <a:avLst/>
          </a:prstGeom>
        </p:spPr>
        <p:txBody>
          <a:bodyPr wrap="square">
            <a:spAutoFit/>
          </a:bodyPr>
          <a:lstStyle/>
          <a:p>
            <a:pPr algn="just"/>
            <a:r>
              <a:rPr lang="ru-RU" sz="1400" dirty="0" smtClean="0">
                <a:latin typeface="Times New Roman" pitchFamily="18" charset="0"/>
                <a:cs typeface="Times New Roman" pitchFamily="18" charset="0"/>
              </a:rPr>
              <a:t>В аграрном секторе район продолжает занимать лидирующие позиции среди районов. По результатам республиканского трудового соперничества среди районов республики по второй зоне Дубенский район за 2014, 2015 год занимает первое место. Сельскохозяйственная отрасль района сосредотачивает в себе 6  сельскохозяйственных предприятия, 22 действующих КФХ, 5939 личных подсобных хозяйств.  Общая площадь сельхоз угодий в Дубенском муниципальном районе составляет 48,9 тыс. га, в том числе пашни – 38,7 тыс. га, сенокосов – 0,6 тыс. га, пастбищ – 9,5 тыс. га.  В Дубенском районе 2436 невостребованных земельных долей.  Что составляет, 12106  га.  Признанными  муниципальной собственности в судебном порядке 496 долей. Что составляет 2300 га. По остальным долям ведется работа по выявлению собственников.</a:t>
            </a:r>
          </a:p>
          <a:p>
            <a:pPr algn="just"/>
            <a:endParaRPr lang="ru-RU" sz="1400" dirty="0">
              <a:latin typeface="Times New Roman" pitchFamily="18" charset="0"/>
              <a:cs typeface="Times New Roman" pitchFamily="18" charset="0"/>
            </a:endParaRPr>
          </a:p>
        </p:txBody>
      </p:sp>
      <p:sp>
        <p:nvSpPr>
          <p:cNvPr id="9" name="Прямоугольник 8"/>
          <p:cNvSpPr/>
          <p:nvPr/>
        </p:nvSpPr>
        <p:spPr>
          <a:xfrm>
            <a:off x="0" y="5903893"/>
            <a:ext cx="8929718" cy="954107"/>
          </a:xfrm>
          <a:prstGeom prst="rect">
            <a:avLst/>
          </a:prstGeom>
        </p:spPr>
        <p:txBody>
          <a:bodyPr wrap="square">
            <a:spAutoFit/>
          </a:bodyPr>
          <a:lstStyle/>
          <a:p>
            <a:pPr algn="just"/>
            <a:r>
              <a:rPr lang="ru-RU" sz="1400" dirty="0" smtClean="0">
                <a:latin typeface="Times New Roman" pitchFamily="18" charset="0"/>
                <a:cs typeface="Times New Roman" pitchFamily="18" charset="0"/>
              </a:rPr>
              <a:t>Валовое производство молока в хозяйствах всех категорий за 2015 год составило 15320 тонн, в том числе в общественном секторе – 13940 тонн,  при продуктивности коров 6560 кг. молока. Товарность молока в сельскохозяйственных организациях, крестьянских хозяйствах при плановом показателе на 2015 год  97%, составила 105,5 %.</a:t>
            </a:r>
            <a:endParaRPr lang="ru-RU" sz="1400" dirty="0">
              <a:latin typeface="Times New Roman" pitchFamily="18" charset="0"/>
              <a:cs typeface="Times New Roman" pitchFamily="18" charset="0"/>
            </a:endParaRPr>
          </a:p>
        </p:txBody>
      </p:sp>
      <p:sp>
        <p:nvSpPr>
          <p:cNvPr id="11" name="Прямоугольник 10"/>
          <p:cNvSpPr/>
          <p:nvPr/>
        </p:nvSpPr>
        <p:spPr>
          <a:xfrm>
            <a:off x="0" y="2214554"/>
            <a:ext cx="3000364" cy="2677656"/>
          </a:xfrm>
          <a:prstGeom prst="rect">
            <a:avLst/>
          </a:prstGeom>
        </p:spPr>
        <p:txBody>
          <a:bodyPr wrap="square">
            <a:spAutoFit/>
          </a:bodyPr>
          <a:lstStyle/>
          <a:p>
            <a:pPr algn="just"/>
            <a:r>
              <a:rPr lang="ru-RU" sz="1400" dirty="0" smtClean="0">
                <a:latin typeface="Times New Roman" pitchFamily="18" charset="0"/>
                <a:cs typeface="Times New Roman" pitchFamily="18" charset="0"/>
              </a:rPr>
              <a:t>Объем производства валовой продукции сельского хозяйства в хозяйствах всей категории в 2015 году составил 1169520 тыс.руб. В расчете на душу населения в Дубенском районе произведено валовой продукции сельского хозяйства на 95,9 тыс.руб., в Республике Мордовия на 63,7 тыс.руб. </a:t>
            </a:r>
          </a:p>
          <a:p>
            <a:pPr algn="just"/>
            <a:r>
              <a:rPr lang="ru-RU" sz="1400" dirty="0" smtClean="0">
                <a:latin typeface="Times New Roman" pitchFamily="18" charset="0"/>
                <a:cs typeface="Times New Roman" pitchFamily="18" charset="0"/>
              </a:rPr>
              <a:t>В 2015 году произведено зерна 38465 тонн.</a:t>
            </a:r>
          </a:p>
        </p:txBody>
      </p:sp>
      <p:pic>
        <p:nvPicPr>
          <p:cNvPr id="13" name="Picture 5"/>
          <p:cNvPicPr>
            <a:picLocks noChangeAspect="1" noChangeArrowheads="1"/>
          </p:cNvPicPr>
          <p:nvPr/>
        </p:nvPicPr>
        <p:blipFill>
          <a:blip r:embed="rId2" cstate="print"/>
          <a:srcRect/>
          <a:stretch>
            <a:fillRect/>
          </a:stretch>
        </p:blipFill>
        <p:spPr bwMode="auto">
          <a:xfrm rot="5400000">
            <a:off x="357174" y="-357174"/>
            <a:ext cx="2286016" cy="3000364"/>
          </a:xfrm>
          <a:prstGeom prst="rect">
            <a:avLst/>
          </a:prstGeom>
          <a:noFill/>
          <a:ln w="9525">
            <a:noFill/>
            <a:miter lim="800000"/>
            <a:headEnd/>
            <a:tailEnd/>
          </a:ln>
          <a:effectLst/>
        </p:spPr>
      </p:pic>
      <p:graphicFrame>
        <p:nvGraphicFramePr>
          <p:cNvPr id="16" name="Диаграмма 15"/>
          <p:cNvGraphicFramePr/>
          <p:nvPr/>
        </p:nvGraphicFramePr>
        <p:xfrm>
          <a:off x="3500430" y="3214686"/>
          <a:ext cx="4929190" cy="114300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Диаграмма 16"/>
          <p:cNvGraphicFramePr/>
          <p:nvPr/>
        </p:nvGraphicFramePr>
        <p:xfrm>
          <a:off x="0" y="4429132"/>
          <a:ext cx="4214810" cy="1433514"/>
        </p:xfrm>
        <a:graphic>
          <a:graphicData uri="http://schemas.openxmlformats.org/drawingml/2006/chart">
            <c:chart xmlns:c="http://schemas.openxmlformats.org/drawingml/2006/chart" xmlns:r="http://schemas.openxmlformats.org/officeDocument/2006/relationships" r:id="rId4"/>
          </a:graphicData>
        </a:graphic>
      </p:graphicFrame>
      <p:sp>
        <p:nvSpPr>
          <p:cNvPr id="18" name="Прямоугольник 17"/>
          <p:cNvSpPr/>
          <p:nvPr/>
        </p:nvSpPr>
        <p:spPr>
          <a:xfrm>
            <a:off x="4357686" y="4286256"/>
            <a:ext cx="4786314" cy="1600438"/>
          </a:xfrm>
          <a:prstGeom prst="rect">
            <a:avLst/>
          </a:prstGeom>
        </p:spPr>
        <p:txBody>
          <a:bodyPr wrap="square">
            <a:spAutoFit/>
          </a:bodyPr>
          <a:lstStyle/>
          <a:p>
            <a:pPr algn="just"/>
            <a:r>
              <a:rPr lang="ru-RU" sz="1400" dirty="0" smtClean="0">
                <a:latin typeface="Times New Roman" pitchFamily="18" charset="0"/>
                <a:cs typeface="Times New Roman" pitchFamily="18" charset="0"/>
              </a:rPr>
              <a:t>Произведено скота и птицы на убой в живом весе во всех категориях хозяйств Дубенского района в 2015 году составило 6839 тонн. В сельскохозяйственных организациях производство мяса увеличилось на 313 тонн. Основной прирост производства в хозяйствах всех категорий достигнут за счет увеличения производства мяса свиней на 5,8%.</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uchebana5.ru/images/963/1924731/fa0ca9c6.jpg"/>
          <p:cNvPicPr>
            <a:picLocks noChangeAspect="1" noChangeArrowheads="1"/>
          </p:cNvPicPr>
          <p:nvPr/>
        </p:nvPicPr>
        <p:blipFill>
          <a:blip r:embed="rId2"/>
          <a:srcRect/>
          <a:stretch>
            <a:fillRect/>
          </a:stretch>
        </p:blipFill>
        <p:spPr bwMode="auto">
          <a:xfrm>
            <a:off x="142844" y="3857628"/>
            <a:ext cx="4429156" cy="1428760"/>
          </a:xfrm>
          <a:prstGeom prst="rect">
            <a:avLst/>
          </a:prstGeom>
          <a:noFill/>
        </p:spPr>
      </p:pic>
      <p:sp>
        <p:nvSpPr>
          <p:cNvPr id="3" name="Заголовок 2"/>
          <p:cNvSpPr>
            <a:spLocks noGrp="1"/>
          </p:cNvSpPr>
          <p:nvPr>
            <p:ph type="title"/>
          </p:nvPr>
        </p:nvSpPr>
        <p:spPr>
          <a:xfrm>
            <a:off x="4743416" y="4572008"/>
            <a:ext cx="4400584" cy="2031325"/>
          </a:xfrm>
          <a:prstGeom prst="rect">
            <a:avLst/>
          </a:prstGeom>
        </p:spPr>
        <p:txBody>
          <a:bodyPr wrap="square">
            <a:spAutoFit/>
          </a:bodyPr>
          <a:lstStyle/>
          <a:p>
            <a:pPr algn="just"/>
            <a:r>
              <a:rPr lang="ru-RU" sz="1400" dirty="0" smtClean="0">
                <a:latin typeface="Times New Roman" pitchFamily="18" charset="0"/>
                <a:cs typeface="Times New Roman" pitchFamily="18" charset="0"/>
              </a:rPr>
              <a:t>На перспективу развития сельского хозяйства в районе по программам «Развитие семейных животноводческих ферм на базе крестьянских (фермерских) хозяйств» и «Поддержка начинающих фермеров в Республике Мордовия» планируется вести в эксплуатацию две свинофермы КФХ </a:t>
            </a:r>
            <a:r>
              <a:rPr lang="ru-RU" sz="1400" dirty="0" err="1" smtClean="0">
                <a:latin typeface="Times New Roman" pitchFamily="18" charset="0"/>
                <a:cs typeface="Times New Roman" pitchFamily="18" charset="0"/>
              </a:rPr>
              <a:t>Грузновой</a:t>
            </a:r>
            <a:r>
              <a:rPr lang="ru-RU" sz="1400" dirty="0" smtClean="0">
                <a:latin typeface="Times New Roman" pitchFamily="18" charset="0"/>
                <a:cs typeface="Times New Roman" pitchFamily="18" charset="0"/>
              </a:rPr>
              <a:t> О.Г. и Жарова Н.А., также планируется приобрести модульный убойный пункт скота с кооперированием с ООО «Агрофирма Юбилейная».</a:t>
            </a:r>
            <a:endParaRPr lang="ru-RU" sz="1400" dirty="0">
              <a:latin typeface="Times New Roman" pitchFamily="18" charset="0"/>
              <a:cs typeface="Times New Roman" pitchFamily="18" charset="0"/>
            </a:endParaRPr>
          </a:p>
        </p:txBody>
      </p:sp>
      <p:sp>
        <p:nvSpPr>
          <p:cNvPr id="8" name="Прямоугольник 7"/>
          <p:cNvSpPr/>
          <p:nvPr/>
        </p:nvSpPr>
        <p:spPr>
          <a:xfrm>
            <a:off x="0" y="0"/>
            <a:ext cx="4786314" cy="3970318"/>
          </a:xfrm>
          <a:prstGeom prst="rect">
            <a:avLst/>
          </a:prstGeom>
        </p:spPr>
        <p:txBody>
          <a:bodyPr wrap="square">
            <a:spAutoFit/>
          </a:bodyPr>
          <a:lstStyle/>
          <a:p>
            <a:pPr algn="just"/>
            <a:r>
              <a:rPr lang="ru-RU" sz="1400" dirty="0" smtClean="0">
                <a:latin typeface="Times New Roman" pitchFamily="18" charset="0"/>
                <a:cs typeface="Times New Roman" pitchFamily="18" charset="0"/>
              </a:rPr>
              <a:t>В рамках муниципальной программы развития сельского хозяйства и регулирования рынков сельскохозяйственной продукции, сырья и продовольствия на 2013-2020 годы Дубенского муниципального района РМ в рамках подпрограммы «Развитие </a:t>
            </a:r>
            <a:r>
              <a:rPr lang="ru-RU" sz="1400" dirty="0" err="1" smtClean="0">
                <a:latin typeface="Times New Roman" pitchFamily="18" charset="0"/>
                <a:cs typeface="Times New Roman" pitchFamily="18" charset="0"/>
              </a:rPr>
              <a:t>подотрасли</a:t>
            </a:r>
            <a:r>
              <a:rPr lang="ru-RU" sz="1400" dirty="0" smtClean="0">
                <a:latin typeface="Times New Roman" pitchFamily="18" charset="0"/>
                <a:cs typeface="Times New Roman" pitchFamily="18" charset="0"/>
              </a:rPr>
              <a:t> растениеводства, переработки и реализации продукции растениеводства» предусмотрено оказание несвязанной поддержки сельскохозяйственным товаропроизводителям в области растениеводства в 2015 году за счет  средств ФБ  - 9058 тыс.руб., с РБ РМ – 2670 тыс.руб.</a:t>
            </a:r>
          </a:p>
          <a:p>
            <a:pPr algn="just"/>
            <a:r>
              <a:rPr lang="ru-RU" sz="1400" dirty="0" smtClean="0">
                <a:latin typeface="Times New Roman" pitchFamily="18" charset="0"/>
                <a:cs typeface="Times New Roman" pitchFamily="18" charset="0"/>
              </a:rPr>
              <a:t>В рамках реализации подпрограммы «Развитие молочного животноводства» осуществлялась поддержка сельхоз товаропроизводителям района из расчета на 1 литр реализованного товарного молока. Получено  9718 тыс.руб. с ФБ, 2822 тыс.руб. из РБ РМ. В рамках программы «Устойчивое развитие сельских территорий  РМ на 2014-2017 годы и на период до 2020 года»  проложено водопроводных сетей 8,42 км.</a:t>
            </a:r>
          </a:p>
        </p:txBody>
      </p:sp>
      <p:pic>
        <p:nvPicPr>
          <p:cNvPr id="9" name="Picture 5" descr="Рисунок1"/>
          <p:cNvPicPr>
            <a:picLocks noGrp="1" noChangeAspect="1" noChangeArrowheads="1"/>
          </p:cNvPicPr>
          <p:nvPr>
            <p:ph idx="4294967295"/>
          </p:nvPr>
        </p:nvPicPr>
        <p:blipFill>
          <a:blip r:embed="rId3" cstate="print"/>
          <a:srcRect/>
          <a:stretch>
            <a:fillRect/>
          </a:stretch>
        </p:blipFill>
        <p:spPr>
          <a:xfrm>
            <a:off x="4929190" y="285728"/>
            <a:ext cx="4214810" cy="2357454"/>
          </a:xfrm>
        </p:spPr>
      </p:pic>
      <p:sp>
        <p:nvSpPr>
          <p:cNvPr id="10" name="TextBox 9"/>
          <p:cNvSpPr txBox="1"/>
          <p:nvPr/>
        </p:nvSpPr>
        <p:spPr>
          <a:xfrm>
            <a:off x="5143504" y="285728"/>
            <a:ext cx="4000496" cy="523220"/>
          </a:xfrm>
          <a:prstGeom prst="rect">
            <a:avLst/>
          </a:prstGeom>
          <a:noFill/>
        </p:spPr>
        <p:txBody>
          <a:bodyPr wrap="square" rtlCol="0">
            <a:spAutoFit/>
          </a:bodyPr>
          <a:lstStyle/>
          <a:p>
            <a:pPr algn="ctr"/>
            <a:r>
              <a:rPr lang="ru-RU" sz="1400" b="1" dirty="0" smtClean="0">
                <a:solidFill>
                  <a:srgbClr val="FF0000"/>
                </a:solidFill>
                <a:latin typeface="Times New Roman" pitchFamily="18" charset="0"/>
                <a:cs typeface="Times New Roman" pitchFamily="18" charset="0"/>
              </a:rPr>
              <a:t>Молочный комплекс ООО «Агрофирма Юбилейная»</a:t>
            </a:r>
            <a:endParaRPr lang="ru-RU" sz="1400" b="1" dirty="0">
              <a:solidFill>
                <a:srgbClr val="FF0000"/>
              </a:solidFill>
              <a:latin typeface="Times New Roman" pitchFamily="18" charset="0"/>
              <a:cs typeface="Times New Roman" pitchFamily="18" charset="0"/>
            </a:endParaRPr>
          </a:p>
        </p:txBody>
      </p:sp>
      <p:pic>
        <p:nvPicPr>
          <p:cNvPr id="23556" name="Picture 4" descr="http://www.tn-58.com/upload/resize_cache/iblock/b28/267_178_2/b28f52c6a9458909ccb8d331a4496a9c.jpg"/>
          <p:cNvPicPr>
            <a:picLocks noChangeAspect="1" noChangeArrowheads="1"/>
          </p:cNvPicPr>
          <p:nvPr/>
        </p:nvPicPr>
        <p:blipFill>
          <a:blip r:embed="rId4"/>
          <a:srcRect/>
          <a:stretch>
            <a:fillRect/>
          </a:stretch>
        </p:blipFill>
        <p:spPr bwMode="auto">
          <a:xfrm>
            <a:off x="4929190" y="2643182"/>
            <a:ext cx="4214810" cy="1785950"/>
          </a:xfrm>
          <a:prstGeom prst="rect">
            <a:avLst/>
          </a:prstGeom>
          <a:noFill/>
        </p:spPr>
      </p:pic>
      <p:sp>
        <p:nvSpPr>
          <p:cNvPr id="13" name="TextBox 12"/>
          <p:cNvSpPr txBox="1"/>
          <p:nvPr/>
        </p:nvSpPr>
        <p:spPr>
          <a:xfrm>
            <a:off x="6357950" y="4000504"/>
            <a:ext cx="2000264" cy="307777"/>
          </a:xfrm>
          <a:prstGeom prst="rect">
            <a:avLst/>
          </a:prstGeom>
          <a:noFill/>
        </p:spPr>
        <p:txBody>
          <a:bodyPr wrap="square" rtlCol="0">
            <a:spAutoFit/>
          </a:bodyPr>
          <a:lstStyle/>
          <a:p>
            <a:r>
              <a:rPr lang="ru-RU" sz="1400" b="1" dirty="0" smtClean="0">
                <a:solidFill>
                  <a:srgbClr val="FF0000"/>
                </a:solidFill>
                <a:latin typeface="Times New Roman" pitchFamily="18" charset="0"/>
                <a:cs typeface="Times New Roman" pitchFamily="18" charset="0"/>
              </a:rPr>
              <a:t>ООО «Моргинское» </a:t>
            </a:r>
            <a:endParaRPr lang="ru-RU" sz="1400" b="1" dirty="0">
              <a:solidFill>
                <a:srgbClr val="FF0000"/>
              </a:solidFill>
              <a:latin typeface="Times New Roman" pitchFamily="18" charset="0"/>
              <a:cs typeface="Times New Roman" pitchFamily="18" charset="0"/>
            </a:endParaRPr>
          </a:p>
        </p:txBody>
      </p:sp>
      <p:graphicFrame>
        <p:nvGraphicFramePr>
          <p:cNvPr id="15" name="Схема 14"/>
          <p:cNvGraphicFramePr/>
          <p:nvPr/>
        </p:nvGraphicFramePr>
        <p:xfrm>
          <a:off x="0" y="5072074"/>
          <a:ext cx="4786282" cy="178592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
          <p:cNvSpPr>
            <a:spLocks noChangeArrowheads="1"/>
          </p:cNvSpPr>
          <p:nvPr/>
        </p:nvSpPr>
        <p:spPr bwMode="auto">
          <a:xfrm>
            <a:off x="142844" y="142852"/>
            <a:ext cx="4500594" cy="1600438"/>
          </a:xfrm>
          <a:prstGeom prst="rect">
            <a:avLst/>
          </a:prstGeom>
          <a:ln>
            <a:headEnd/>
            <a:tailEn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С 2012 года  в республике начала действовать ведомственная целевая программа «Поддержка начинающих фермеров  в Республике Мордовия на период 2012-2014 годы», цель которой является финансовая поддержка начинающих фермеров  для открытия  ими собственного бизнеса  в сельскохозяйственной отрасли.  </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5" name="Прямоугольник 4"/>
          <p:cNvSpPr/>
          <p:nvPr/>
        </p:nvSpPr>
        <p:spPr>
          <a:xfrm>
            <a:off x="0" y="3500438"/>
            <a:ext cx="6215074" cy="2092881"/>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lvl="0" algn="just" eaLnBrk="0" fontAlgn="base" hangingPunct="0">
              <a:spcBef>
                <a:spcPct val="0"/>
              </a:spcBef>
              <a:spcAft>
                <a:spcPct val="0"/>
              </a:spcAft>
            </a:pPr>
            <a:r>
              <a:rPr lang="ru-RU" dirty="0" smtClean="0">
                <a:latin typeface="Times New Roman" pitchFamily="18" charset="0"/>
                <a:ea typeface="Times New Roman" pitchFamily="18" charset="0"/>
                <a:cs typeface="Times New Roman" pitchFamily="18" charset="0"/>
              </a:rPr>
              <a:t>       </a:t>
            </a:r>
            <a:r>
              <a:rPr lang="ru-RU" sz="1400" dirty="0" smtClean="0">
                <a:latin typeface="Times New Roman" pitchFamily="18" charset="0"/>
                <a:ea typeface="Times New Roman" pitchFamily="18" charset="0"/>
                <a:cs typeface="Times New Roman" pitchFamily="18" charset="0"/>
              </a:rPr>
              <a:t>За годы  действия  программы ее участниками стали 21  крестьянское (фермерское) хозяйство  по различным направлениям: строительство и реконструкция животноводческих помещений, покупка сельскохозяйственной техники и   животных , в том  числе нетелей и коров; строительство теплицы и покупка оборудования  для  производства и  переработки мясной продукции.   </a:t>
            </a:r>
            <a:endParaRPr lang="ru-RU" sz="1400" dirty="0" smtClean="0">
              <a:latin typeface="Times New Roman" pitchFamily="18" charset="0"/>
              <a:cs typeface="Times New Roman" pitchFamily="18" charset="0"/>
            </a:endParaRPr>
          </a:p>
          <a:p>
            <a:pPr lvl="0" algn="just" eaLnBrk="0" fontAlgn="base" hangingPunct="0">
              <a:spcBef>
                <a:spcPct val="0"/>
              </a:spcBef>
              <a:spcAft>
                <a:spcPct val="0"/>
              </a:spcAft>
            </a:pPr>
            <a:r>
              <a:rPr lang="ru-RU" sz="1400" dirty="0" smtClean="0">
                <a:latin typeface="Times New Roman" pitchFamily="18" charset="0"/>
                <a:ea typeface="Times New Roman" pitchFamily="18" charset="0"/>
                <a:cs typeface="Times New Roman" pitchFamily="18" charset="0"/>
              </a:rPr>
              <a:t>        Начинающим фермерам  была предоставлена  </a:t>
            </a:r>
            <a:r>
              <a:rPr lang="ru-RU" sz="1400" dirty="0" err="1" smtClean="0">
                <a:latin typeface="Times New Roman" pitchFamily="18" charset="0"/>
                <a:ea typeface="Times New Roman" pitchFamily="18" charset="0"/>
                <a:cs typeface="Times New Roman" pitchFamily="18" charset="0"/>
              </a:rPr>
              <a:t>грантовая</a:t>
            </a:r>
            <a:r>
              <a:rPr lang="ru-RU" sz="1400" dirty="0" smtClean="0">
                <a:latin typeface="Times New Roman" pitchFamily="18" charset="0"/>
                <a:ea typeface="Times New Roman" pitchFamily="18" charset="0"/>
                <a:cs typeface="Times New Roman" pitchFamily="18" charset="0"/>
              </a:rPr>
              <a:t>  поддержка в сумме  18,2 млн.рублей. Было закуплено 352 головы крупного рогатого скота, в том числе : дойных  коров 156 голов, мясных коров  23 головы, молодняка крупного рогатого скота 173 головы, овец 275 голов, 207  пчелосемей.  </a:t>
            </a:r>
            <a:endParaRPr lang="ru-RU" sz="1400" dirty="0"/>
          </a:p>
        </p:txBody>
      </p:sp>
      <p:sp>
        <p:nvSpPr>
          <p:cNvPr id="25602" name="Rectangle 2"/>
          <p:cNvSpPr>
            <a:spLocks noChangeArrowheads="1"/>
          </p:cNvSpPr>
          <p:nvPr/>
        </p:nvSpPr>
        <p:spPr bwMode="auto">
          <a:xfrm>
            <a:off x="3214678" y="2285992"/>
            <a:ext cx="5929322" cy="738664"/>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Всего  за период  с 2012-2015 годы  начинающими крестьянскими (фермерскими) хозяйствами получено  государственной поддержки  на сумму 31419 тыс.руб.  </a:t>
            </a:r>
            <a:endParaRPr kumimoji="0" lang="ru-RU" sz="18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8" name="Picture 2" descr="IMG_2578"/>
          <p:cNvPicPr>
            <a:picLocks noGrp="1" noChangeAspect="1" noChangeArrowheads="1"/>
          </p:cNvPicPr>
          <p:nvPr>
            <p:ph/>
          </p:nvPr>
        </p:nvPicPr>
        <p:blipFill>
          <a:blip r:embed="rId3" cstate="print"/>
          <a:srcRect/>
          <a:stretch>
            <a:fillRect/>
          </a:stretch>
        </p:blipFill>
        <p:spPr>
          <a:xfrm>
            <a:off x="6357950" y="3143248"/>
            <a:ext cx="2786050" cy="2071678"/>
          </a:xfrm>
        </p:spPr>
      </p:pic>
      <p:pic>
        <p:nvPicPr>
          <p:cNvPr id="9" name="Picture 2" descr="День сх-ва 2015 год"/>
          <p:cNvPicPr>
            <a:picLocks noGrp="1" noChangeAspect="1" noChangeArrowheads="1"/>
          </p:cNvPicPr>
          <p:nvPr>
            <p:ph/>
          </p:nvPr>
        </p:nvPicPr>
        <p:blipFill>
          <a:blip r:embed="rId4" cstate="print"/>
          <a:srcRect/>
          <a:stretch>
            <a:fillRect/>
          </a:stretch>
        </p:blipFill>
        <p:spPr>
          <a:xfrm>
            <a:off x="214282" y="1785926"/>
            <a:ext cx="2875962" cy="1714512"/>
          </a:xfrm>
        </p:spPr>
      </p:pic>
      <p:sp>
        <p:nvSpPr>
          <p:cNvPr id="10" name="TextBox 9"/>
          <p:cNvSpPr txBox="1"/>
          <p:nvPr/>
        </p:nvSpPr>
        <p:spPr>
          <a:xfrm>
            <a:off x="285720" y="2928934"/>
            <a:ext cx="1689693" cy="523220"/>
          </a:xfrm>
          <a:prstGeom prst="rect">
            <a:avLst/>
          </a:prstGeom>
          <a:noFill/>
        </p:spPr>
        <p:txBody>
          <a:bodyPr wrap="none" rtlCol="0">
            <a:spAutoFit/>
          </a:bodyPr>
          <a:lstStyle/>
          <a:p>
            <a:r>
              <a:rPr lang="ru-RU" sz="1400" b="1" dirty="0" smtClean="0">
                <a:solidFill>
                  <a:schemeClr val="bg1"/>
                </a:solidFill>
              </a:rPr>
              <a:t>КФХ </a:t>
            </a:r>
            <a:r>
              <a:rPr lang="ru-RU" sz="1400" b="1" dirty="0" err="1" smtClean="0">
                <a:solidFill>
                  <a:schemeClr val="bg1"/>
                </a:solidFill>
              </a:rPr>
              <a:t>Афонькин</a:t>
            </a:r>
            <a:r>
              <a:rPr lang="ru-RU" sz="1400" b="1" dirty="0" smtClean="0">
                <a:solidFill>
                  <a:schemeClr val="bg1"/>
                </a:solidFill>
              </a:rPr>
              <a:t> В.Н.</a:t>
            </a:r>
          </a:p>
          <a:p>
            <a:r>
              <a:rPr lang="ru-RU" sz="1400" b="1" dirty="0" smtClean="0">
                <a:solidFill>
                  <a:schemeClr val="bg1"/>
                </a:solidFill>
              </a:rPr>
              <a:t> Уборка картофеля</a:t>
            </a:r>
            <a:endParaRPr lang="ru-RU" sz="1400" b="1" dirty="0">
              <a:solidFill>
                <a:schemeClr val="bg1"/>
              </a:solidFill>
            </a:endParaRPr>
          </a:p>
        </p:txBody>
      </p:sp>
      <p:sp>
        <p:nvSpPr>
          <p:cNvPr id="11" name="TextBox 10"/>
          <p:cNvSpPr txBox="1"/>
          <p:nvPr/>
        </p:nvSpPr>
        <p:spPr>
          <a:xfrm>
            <a:off x="6357950" y="4643446"/>
            <a:ext cx="2500330" cy="523220"/>
          </a:xfrm>
          <a:prstGeom prst="rect">
            <a:avLst/>
          </a:prstGeom>
          <a:noFill/>
        </p:spPr>
        <p:txBody>
          <a:bodyPr wrap="square" rtlCol="0">
            <a:spAutoFit/>
          </a:bodyPr>
          <a:lstStyle/>
          <a:p>
            <a:r>
              <a:rPr lang="ru-RU" sz="1400" b="1" dirty="0" smtClean="0">
                <a:solidFill>
                  <a:schemeClr val="bg1"/>
                </a:solidFill>
                <a:latin typeface="Times New Roman" pitchFamily="18" charset="0"/>
                <a:cs typeface="Times New Roman" pitchFamily="18" charset="0"/>
              </a:rPr>
              <a:t>КФХ </a:t>
            </a:r>
            <a:r>
              <a:rPr lang="ru-RU" sz="1400" b="1" dirty="0" err="1" smtClean="0">
                <a:solidFill>
                  <a:schemeClr val="bg1"/>
                </a:solidFill>
                <a:latin typeface="Times New Roman" pitchFamily="18" charset="0"/>
                <a:cs typeface="Times New Roman" pitchFamily="18" charset="0"/>
              </a:rPr>
              <a:t>Саушкина</a:t>
            </a:r>
            <a:r>
              <a:rPr lang="ru-RU" sz="1400" b="1" dirty="0" smtClean="0">
                <a:solidFill>
                  <a:schemeClr val="bg1"/>
                </a:solidFill>
                <a:latin typeface="Times New Roman" pitchFamily="18" charset="0"/>
                <a:cs typeface="Times New Roman" pitchFamily="18" charset="0"/>
              </a:rPr>
              <a:t> Н.А. </a:t>
            </a:r>
          </a:p>
          <a:p>
            <a:r>
              <a:rPr lang="ru-RU" sz="1400" b="1" dirty="0" smtClean="0">
                <a:solidFill>
                  <a:schemeClr val="bg1"/>
                </a:solidFill>
                <a:latin typeface="Times New Roman" pitchFamily="18" charset="0"/>
                <a:cs typeface="Times New Roman" pitchFamily="18" charset="0"/>
              </a:rPr>
              <a:t>Заготовка кормов</a:t>
            </a:r>
            <a:endParaRPr lang="ru-RU" sz="1400" b="1" dirty="0">
              <a:solidFill>
                <a:schemeClr val="bg1"/>
              </a:solidFill>
              <a:latin typeface="Times New Roman" pitchFamily="18" charset="0"/>
              <a:cs typeface="Times New Roman" pitchFamily="18" charset="0"/>
            </a:endParaRPr>
          </a:p>
        </p:txBody>
      </p:sp>
      <p:sp>
        <p:nvSpPr>
          <p:cNvPr id="25603" name="Rectangle 3"/>
          <p:cNvSpPr>
            <a:spLocks noChangeArrowheads="1"/>
          </p:cNvSpPr>
          <p:nvPr/>
        </p:nvSpPr>
        <p:spPr bwMode="auto">
          <a:xfrm>
            <a:off x="0" y="5688449"/>
            <a:ext cx="9144000" cy="116955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Активное участие приняли крестьянские (фермерские) хозяйства  в  программе «Развитие семейных (животноводческих) ферм на базе крестьянских (фермерских) хозяйств в Республике Мордовия на период 2012-2014 г.г.   Участниками  программы стали КФХ Борисова Д.М., Жарова Н.А., </a:t>
            </a:r>
            <a:r>
              <a:rPr kumimoji="0" lang="ru-RU" sz="1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Грузновой</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О.Г., которые получили гранты на общую сумму 9 млн.700 тыс.рублей на строительство животноводческих мини-ферм.    </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graphicFrame>
        <p:nvGraphicFramePr>
          <p:cNvPr id="12" name="Диаграмма 11"/>
          <p:cNvGraphicFramePr/>
          <p:nvPr/>
        </p:nvGraphicFramePr>
        <p:xfrm>
          <a:off x="4929190" y="285728"/>
          <a:ext cx="4000496" cy="1857388"/>
        </p:xfrm>
        <a:graphic>
          <a:graphicData uri="http://schemas.openxmlformats.org/drawingml/2006/chart">
            <c:chart xmlns:c="http://schemas.openxmlformats.org/drawingml/2006/chart" xmlns:r="http://schemas.openxmlformats.org/officeDocument/2006/relationships" r:id="rId5"/>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42852"/>
            <a:ext cx="5643570" cy="368304"/>
          </a:xfrm>
        </p:spPr>
        <p:txBody>
          <a:bodyPr>
            <a:normAutofit fontScale="90000"/>
          </a:bodyPr>
          <a:lstStyle/>
          <a:p>
            <a:r>
              <a:rPr lang="ru-RU" sz="1800" b="1" dirty="0" smtClean="0">
                <a:latin typeface="Times New Roman" pitchFamily="18" charset="0"/>
                <a:cs typeface="Times New Roman" pitchFamily="18" charset="0"/>
              </a:rPr>
              <a:t>1.3. Повышение инвестиционной </a:t>
            </a:r>
            <a:br>
              <a:rPr lang="ru-RU" sz="1800" b="1" dirty="0" smtClean="0">
                <a:latin typeface="Times New Roman" pitchFamily="18" charset="0"/>
                <a:cs typeface="Times New Roman" pitchFamily="18" charset="0"/>
              </a:rPr>
            </a:br>
            <a:r>
              <a:rPr lang="ru-RU" sz="1800" b="1" dirty="0" smtClean="0">
                <a:latin typeface="Times New Roman" pitchFamily="18" charset="0"/>
                <a:cs typeface="Times New Roman" pitchFamily="18" charset="0"/>
              </a:rPr>
              <a:t>привлекательности </a:t>
            </a:r>
            <a:endParaRPr lang="ru-RU" sz="1800" b="1" dirty="0">
              <a:latin typeface="Times New Roman" pitchFamily="18" charset="0"/>
              <a:cs typeface="Times New Roman" pitchFamily="18" charset="0"/>
            </a:endParaRPr>
          </a:p>
        </p:txBody>
      </p:sp>
      <p:pic>
        <p:nvPicPr>
          <p:cNvPr id="4" name="Picture 5" descr="8845147"/>
          <p:cNvPicPr>
            <a:picLocks noChangeAspect="1" noChangeArrowheads="1"/>
          </p:cNvPicPr>
          <p:nvPr/>
        </p:nvPicPr>
        <p:blipFill>
          <a:blip r:embed="rId2" cstate="print"/>
          <a:srcRect/>
          <a:stretch>
            <a:fillRect/>
          </a:stretch>
        </p:blipFill>
        <p:spPr bwMode="auto">
          <a:xfrm>
            <a:off x="5357818" y="71438"/>
            <a:ext cx="3786182" cy="1643050"/>
          </a:xfrm>
          <a:prstGeom prst="rect">
            <a:avLst/>
          </a:prstGeom>
          <a:noFill/>
          <a:ln w="9525">
            <a:noFill/>
            <a:miter lim="800000"/>
            <a:headEnd/>
            <a:tailEnd/>
          </a:ln>
        </p:spPr>
      </p:pic>
      <p:sp>
        <p:nvSpPr>
          <p:cNvPr id="6" name="Заголовок 1"/>
          <p:cNvSpPr txBox="1">
            <a:spLocks/>
          </p:cNvSpPr>
          <p:nvPr/>
        </p:nvSpPr>
        <p:spPr>
          <a:xfrm>
            <a:off x="0" y="428604"/>
            <a:ext cx="5357818" cy="1714512"/>
          </a:xfrm>
          <a:prstGeom prst="rect">
            <a:avLst/>
          </a:prstGeom>
        </p:spPr>
        <p:txBody>
          <a:bodyPr vert="horz" lIns="91440" tIns="45720" rIns="91440" bIns="45720" rtlCol="0" anchor="ctr">
            <a:noAutofit/>
          </a:bodyPr>
          <a:lstStyle/>
          <a:p>
            <a:pPr marL="0" marR="0" lvl="0" indent="0" algn="just" defTabSz="914400" rtl="0" eaLnBrk="1" fontAlgn="auto" latinLnBrk="0" hangingPunct="1">
              <a:lnSpc>
                <a:spcPct val="100000"/>
              </a:lnSpc>
              <a:spcBef>
                <a:spcPct val="0"/>
              </a:spcBef>
              <a:spcAft>
                <a:spcPts val="0"/>
              </a:spcAft>
              <a:buClrTx/>
              <a:buSzTx/>
              <a:buFontTx/>
              <a:buNone/>
              <a:tabLst/>
              <a:defRPr/>
            </a:pPr>
            <a:r>
              <a:rPr kumimoji="0" lang="ru-RU" sz="1400"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На  период с 2016-2019</a:t>
            </a:r>
            <a:r>
              <a:rPr kumimoji="0" lang="ru-RU" sz="1400" i="0" u="none" strike="noStrike" kern="1200" cap="none" spc="0" normalizeH="0" noProof="0" dirty="0" smtClean="0">
                <a:ln>
                  <a:noFill/>
                </a:ln>
                <a:solidFill>
                  <a:schemeClr val="tx1"/>
                </a:solidFill>
                <a:effectLst/>
                <a:uLnTx/>
                <a:uFillTx/>
                <a:latin typeface="Times New Roman" pitchFamily="18" charset="0"/>
                <a:ea typeface="+mj-ea"/>
                <a:cs typeface="Times New Roman" pitchFamily="18" charset="0"/>
              </a:rPr>
              <a:t> года на территории Дубенского муниципального района планируется реализация крупнейшего по России инвестиционного проекта. Строительство молочного комплекса на 11 198 гол. КРС, в т.ч. 6250 голов фуражных коров. Данный проект предполагает создать 150 рабочих мест. Вложение инвестиций составит более 3 млрд. руб.</a:t>
            </a:r>
            <a:endParaRPr kumimoji="0" lang="ru-RU" sz="1400"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endParaRPr>
          </a:p>
        </p:txBody>
      </p:sp>
      <p:sp>
        <p:nvSpPr>
          <p:cNvPr id="9" name="Прямоугольник 8"/>
          <p:cNvSpPr/>
          <p:nvPr/>
        </p:nvSpPr>
        <p:spPr>
          <a:xfrm>
            <a:off x="4357686" y="1857364"/>
            <a:ext cx="4572000" cy="2462213"/>
          </a:xfrm>
          <a:prstGeom prst="rect">
            <a:avLst/>
          </a:prstGeom>
        </p:spPr>
        <p:txBody>
          <a:bodyPr>
            <a:spAutoFit/>
          </a:bodyPr>
          <a:lstStyle/>
          <a:p>
            <a:pPr lvl="0" indent="457200" algn="just" eaLnBrk="0" fontAlgn="base" hangingPunct="0">
              <a:spcBef>
                <a:spcPct val="0"/>
              </a:spcBef>
              <a:spcAft>
                <a:spcPct val="0"/>
              </a:spcAft>
            </a:pPr>
            <a:r>
              <a:rPr lang="ru-RU" sz="1400" dirty="0" smtClean="0">
                <a:latin typeface="Times New Roman" pitchFamily="18" charset="0"/>
                <a:ea typeface="Times New Roman" pitchFamily="18" charset="0"/>
                <a:cs typeface="Times New Roman" pitchFamily="18" charset="0"/>
              </a:rPr>
              <a:t>С 2014 года в Дубенском районе функционируют следующие  </a:t>
            </a:r>
            <a:r>
              <a:rPr lang="ru-RU" sz="1400" dirty="0" err="1" smtClean="0">
                <a:latin typeface="Times New Roman" pitchFamily="18" charset="0"/>
                <a:ea typeface="Times New Roman" pitchFamily="18" charset="0"/>
                <a:cs typeface="Times New Roman" pitchFamily="18" charset="0"/>
              </a:rPr>
              <a:t>инновационно-активные</a:t>
            </a:r>
            <a:r>
              <a:rPr lang="ru-RU" sz="1400" dirty="0" smtClean="0">
                <a:latin typeface="Times New Roman" pitchFamily="18" charset="0"/>
                <a:ea typeface="Times New Roman" pitchFamily="18" charset="0"/>
                <a:cs typeface="Times New Roman" pitchFamily="18" charset="0"/>
              </a:rPr>
              <a:t> предприятия: </a:t>
            </a:r>
            <a:r>
              <a:rPr lang="ru-RU" sz="1400" dirty="0" smtClean="0">
                <a:latin typeface="Times New Roman" pitchFamily="18" charset="0"/>
                <a:cs typeface="Times New Roman" pitchFamily="18" charset="0"/>
              </a:rPr>
              <a:t>ООО «Магма-Керамик». Было создано 139 рабочих мест. В рамках </a:t>
            </a:r>
            <a:r>
              <a:rPr lang="ru-RU" sz="1400" dirty="0" err="1" smtClean="0">
                <a:latin typeface="Times New Roman" pitchFamily="18" charset="0"/>
                <a:cs typeface="Times New Roman" pitchFamily="18" charset="0"/>
              </a:rPr>
              <a:t>инвестпроекта</a:t>
            </a:r>
            <a:r>
              <a:rPr lang="ru-RU" sz="1400" dirty="0" smtClean="0">
                <a:latin typeface="Times New Roman" pitchFamily="18" charset="0"/>
                <a:cs typeface="Times New Roman" pitchFamily="18" charset="0"/>
              </a:rPr>
              <a:t> "Реконструкция ООО "Дубенский кирпичный завод" (общий объем инвестиций - 1,3 млрд. руб.) было приобретено современное технологическое оборудование.</a:t>
            </a:r>
          </a:p>
          <a:p>
            <a:pPr lvl="0" indent="457200" algn="just" eaLnBrk="0" fontAlgn="base" hangingPunct="0">
              <a:spcBef>
                <a:spcPct val="0"/>
              </a:spcBef>
              <a:spcAft>
                <a:spcPct val="0"/>
              </a:spcAft>
            </a:pPr>
            <a:r>
              <a:rPr lang="ru-RU" sz="1400" dirty="0" smtClean="0">
                <a:latin typeface="Times New Roman" pitchFamily="18" charset="0"/>
                <a:cs typeface="Times New Roman" pitchFamily="18" charset="0"/>
              </a:rPr>
              <a:t>С 2014 года реализован инвестиционный проект по производству краски «Территория цвета». За 2015 г. выпуск продукции составил 381,6 т. На сумму 61,1 млн.руб. Количество рабочих мест – 9 чел.</a:t>
            </a:r>
          </a:p>
        </p:txBody>
      </p:sp>
      <p:sp>
        <p:nvSpPr>
          <p:cNvPr id="11" name="Заголовок 1"/>
          <p:cNvSpPr txBox="1">
            <a:spLocks/>
          </p:cNvSpPr>
          <p:nvPr/>
        </p:nvSpPr>
        <p:spPr>
          <a:xfrm>
            <a:off x="428596" y="4572008"/>
            <a:ext cx="5357818" cy="1714512"/>
          </a:xfrm>
          <a:prstGeom prst="rect">
            <a:avLst/>
          </a:prstGeom>
        </p:spPr>
        <p:txBody>
          <a:bodyPr vert="horz" lIns="91440" tIns="45720" rIns="91440" bIns="45720" rtlCol="0" anchor="ctr">
            <a:noAutofit/>
          </a:bodyPr>
          <a:lstStyle/>
          <a:p>
            <a:pPr marL="0" marR="0" lvl="0" indent="0" algn="just" defTabSz="914400" rtl="0" eaLnBrk="1" fontAlgn="auto" latinLnBrk="0" hangingPunct="1">
              <a:lnSpc>
                <a:spcPct val="100000"/>
              </a:lnSpc>
              <a:spcBef>
                <a:spcPct val="0"/>
              </a:spcBef>
              <a:spcAft>
                <a:spcPts val="0"/>
              </a:spcAft>
              <a:buClrTx/>
              <a:buSzTx/>
              <a:buFontTx/>
              <a:buNone/>
              <a:tabLst/>
              <a:defRPr/>
            </a:pPr>
            <a:endParaRPr kumimoji="0" lang="ru-RU" sz="1400"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endParaRPr>
          </a:p>
        </p:txBody>
      </p:sp>
      <p:graphicFrame>
        <p:nvGraphicFramePr>
          <p:cNvPr id="12" name="Схема 11"/>
          <p:cNvGraphicFramePr/>
          <p:nvPr/>
        </p:nvGraphicFramePr>
        <p:xfrm>
          <a:off x="0" y="4429132"/>
          <a:ext cx="5429256" cy="22463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TextBox 12"/>
          <p:cNvSpPr txBox="1"/>
          <p:nvPr/>
        </p:nvSpPr>
        <p:spPr>
          <a:xfrm>
            <a:off x="1500166" y="6286520"/>
            <a:ext cx="4786346" cy="338554"/>
          </a:xfrm>
          <a:prstGeom prst="rect">
            <a:avLst/>
          </a:prstGeom>
          <a:noFill/>
        </p:spPr>
        <p:txBody>
          <a:bodyPr wrap="square" rtlCol="0">
            <a:spAutoFit/>
          </a:bodyPr>
          <a:lstStyle/>
          <a:p>
            <a:r>
              <a:rPr lang="ru-RU" sz="1600" dirty="0" smtClean="0">
                <a:latin typeface="Times New Roman" pitchFamily="18" charset="0"/>
                <a:cs typeface="Times New Roman" pitchFamily="18" charset="0"/>
              </a:rPr>
              <a:t>               Реализованные     инвестиционные</a:t>
            </a:r>
            <a:endParaRPr lang="ru-RU" sz="1600" dirty="0">
              <a:latin typeface="Times New Roman" pitchFamily="18" charset="0"/>
              <a:cs typeface="Times New Roman" pitchFamily="18" charset="0"/>
            </a:endParaRPr>
          </a:p>
        </p:txBody>
      </p:sp>
      <p:graphicFrame>
        <p:nvGraphicFramePr>
          <p:cNvPr id="14" name="Схема 13"/>
          <p:cNvGraphicFramePr/>
          <p:nvPr/>
        </p:nvGraphicFramePr>
        <p:xfrm>
          <a:off x="5357818" y="4429132"/>
          <a:ext cx="3786182" cy="228599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15" name="Диаграмма 14"/>
          <p:cNvGraphicFramePr/>
          <p:nvPr/>
        </p:nvGraphicFramePr>
        <p:xfrm>
          <a:off x="0" y="1928802"/>
          <a:ext cx="4429124" cy="2500330"/>
        </p:xfrm>
        <a:graphic>
          <a:graphicData uri="http://schemas.openxmlformats.org/drawingml/2006/chart">
            <c:chart xmlns:c="http://schemas.openxmlformats.org/drawingml/2006/chart" xmlns:r="http://schemas.openxmlformats.org/officeDocument/2006/relationships" r:id="rId11"/>
          </a:graphicData>
        </a:graphic>
      </p:graphicFrame>
      <p:sp>
        <p:nvSpPr>
          <p:cNvPr id="16" name="TextBox 15"/>
          <p:cNvSpPr txBox="1"/>
          <p:nvPr/>
        </p:nvSpPr>
        <p:spPr>
          <a:xfrm>
            <a:off x="5786446" y="6286520"/>
            <a:ext cx="918649" cy="338554"/>
          </a:xfrm>
          <a:prstGeom prst="rect">
            <a:avLst/>
          </a:prstGeom>
          <a:noFill/>
        </p:spPr>
        <p:txBody>
          <a:bodyPr wrap="none" rtlCol="0">
            <a:spAutoFit/>
          </a:bodyPr>
          <a:lstStyle/>
          <a:p>
            <a:r>
              <a:rPr lang="ru-RU" sz="1600" dirty="0" smtClean="0">
                <a:latin typeface="Times New Roman" pitchFamily="18" charset="0"/>
                <a:cs typeface="Times New Roman" pitchFamily="18" charset="0"/>
              </a:rPr>
              <a:t>проекты</a:t>
            </a:r>
            <a:endParaRPr lang="ru-RU" sz="16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Диаграмма 3"/>
          <p:cNvGraphicFramePr/>
          <p:nvPr/>
        </p:nvGraphicFramePr>
        <p:xfrm>
          <a:off x="4429124" y="571480"/>
          <a:ext cx="4357685" cy="2214578"/>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 name="Диаграмма 4"/>
          <p:cNvGraphicFramePr/>
          <p:nvPr/>
        </p:nvGraphicFramePr>
        <p:xfrm>
          <a:off x="214282" y="500042"/>
          <a:ext cx="4143404" cy="228601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Таблица 7"/>
          <p:cNvGraphicFramePr>
            <a:graphicFrameLocks noGrp="1"/>
          </p:cNvGraphicFramePr>
          <p:nvPr/>
        </p:nvGraphicFramePr>
        <p:xfrm>
          <a:off x="-1" y="5500678"/>
          <a:ext cx="9144001" cy="1357322"/>
        </p:xfrm>
        <a:graphic>
          <a:graphicData uri="http://schemas.openxmlformats.org/drawingml/2006/table">
            <a:tbl>
              <a:tblPr firstRow="1" bandRow="1">
                <a:tableStyleId>{35758FB7-9AC5-4552-8A53-C91805E547FA}</a:tableStyleId>
              </a:tblPr>
              <a:tblGrid>
                <a:gridCol w="3395286"/>
                <a:gridCol w="1305102"/>
                <a:gridCol w="668004"/>
                <a:gridCol w="668004"/>
                <a:gridCol w="668004"/>
                <a:gridCol w="866175"/>
                <a:gridCol w="748998"/>
                <a:gridCol w="824428"/>
              </a:tblGrid>
              <a:tr h="527847">
                <a:tc>
                  <a:txBody>
                    <a:bodyPr/>
                    <a:lstStyle/>
                    <a:p>
                      <a:endParaRPr lang="ru-RU" sz="1200" b="1" dirty="0">
                        <a:solidFill>
                          <a:schemeClr val="tx1"/>
                        </a:solidFill>
                        <a:latin typeface="Times New Roman" pitchFamily="18" charset="0"/>
                        <a:cs typeface="Times New Roman" pitchFamily="18" charset="0"/>
                      </a:endParaRPr>
                    </a:p>
                  </a:txBody>
                  <a:tcPr/>
                </a:tc>
                <a:tc>
                  <a:txBody>
                    <a:bodyPr/>
                    <a:lstStyle/>
                    <a:p>
                      <a:pPr algn="ctr"/>
                      <a:r>
                        <a:rPr lang="ru-RU" sz="1200" b="1" dirty="0" smtClean="0">
                          <a:solidFill>
                            <a:schemeClr val="tx1"/>
                          </a:solidFill>
                          <a:latin typeface="Times New Roman" pitchFamily="18" charset="0"/>
                          <a:cs typeface="Times New Roman" pitchFamily="18" charset="0"/>
                        </a:rPr>
                        <a:t>Единица измерения</a:t>
                      </a:r>
                      <a:endParaRPr lang="ru-RU" sz="1200" b="1" dirty="0">
                        <a:solidFill>
                          <a:schemeClr val="tx1"/>
                        </a:solidFill>
                        <a:latin typeface="Times New Roman" pitchFamily="18" charset="0"/>
                        <a:cs typeface="Times New Roman" pitchFamily="18" charset="0"/>
                      </a:endParaRPr>
                    </a:p>
                  </a:txBody>
                  <a:tcPr/>
                </a:tc>
                <a:tc>
                  <a:txBody>
                    <a:bodyPr/>
                    <a:lstStyle/>
                    <a:p>
                      <a:r>
                        <a:rPr lang="ru-RU" sz="1200" b="1" dirty="0" smtClean="0">
                          <a:solidFill>
                            <a:schemeClr val="tx1"/>
                          </a:solidFill>
                          <a:latin typeface="Times New Roman" pitchFamily="18" charset="0"/>
                          <a:cs typeface="Times New Roman" pitchFamily="18" charset="0"/>
                        </a:rPr>
                        <a:t>2013</a:t>
                      </a:r>
                    </a:p>
                    <a:p>
                      <a:r>
                        <a:rPr lang="ru-RU" sz="1200" b="1" dirty="0" smtClean="0">
                          <a:solidFill>
                            <a:schemeClr val="tx1"/>
                          </a:solidFill>
                          <a:latin typeface="Times New Roman" pitchFamily="18" charset="0"/>
                          <a:cs typeface="Times New Roman" pitchFamily="18" charset="0"/>
                        </a:rPr>
                        <a:t>факт</a:t>
                      </a:r>
                      <a:endParaRPr lang="ru-RU" sz="1200" b="1" dirty="0">
                        <a:solidFill>
                          <a:schemeClr val="tx1"/>
                        </a:solidFill>
                        <a:latin typeface="Times New Roman" pitchFamily="18" charset="0"/>
                        <a:cs typeface="Times New Roman" pitchFamily="18" charset="0"/>
                      </a:endParaRPr>
                    </a:p>
                  </a:txBody>
                  <a:tcPr/>
                </a:tc>
                <a:tc>
                  <a:txBody>
                    <a:bodyPr/>
                    <a:lstStyle/>
                    <a:p>
                      <a:r>
                        <a:rPr lang="ru-RU" sz="1200" b="1" dirty="0" smtClean="0">
                          <a:solidFill>
                            <a:schemeClr val="tx1"/>
                          </a:solidFill>
                          <a:latin typeface="Times New Roman" pitchFamily="18" charset="0"/>
                          <a:cs typeface="Times New Roman" pitchFamily="18" charset="0"/>
                        </a:rPr>
                        <a:t>2014</a:t>
                      </a:r>
                    </a:p>
                    <a:p>
                      <a:r>
                        <a:rPr lang="ru-RU" sz="1200" b="1" dirty="0" smtClean="0">
                          <a:solidFill>
                            <a:schemeClr val="tx1"/>
                          </a:solidFill>
                          <a:latin typeface="Times New Roman" pitchFamily="18" charset="0"/>
                          <a:cs typeface="Times New Roman" pitchFamily="18" charset="0"/>
                        </a:rPr>
                        <a:t>факт</a:t>
                      </a:r>
                      <a:endParaRPr lang="ru-RU" sz="1200" b="1" dirty="0">
                        <a:solidFill>
                          <a:schemeClr val="tx1"/>
                        </a:solidFill>
                        <a:latin typeface="Times New Roman" pitchFamily="18" charset="0"/>
                        <a:cs typeface="Times New Roman" pitchFamily="18" charset="0"/>
                      </a:endParaRPr>
                    </a:p>
                  </a:txBody>
                  <a:tcPr/>
                </a:tc>
                <a:tc>
                  <a:txBody>
                    <a:bodyPr/>
                    <a:lstStyle/>
                    <a:p>
                      <a:r>
                        <a:rPr lang="ru-RU" sz="1200" b="1" dirty="0" smtClean="0">
                          <a:solidFill>
                            <a:schemeClr val="tx1"/>
                          </a:solidFill>
                          <a:latin typeface="Times New Roman" pitchFamily="18" charset="0"/>
                          <a:cs typeface="Times New Roman" pitchFamily="18" charset="0"/>
                        </a:rPr>
                        <a:t>2015</a:t>
                      </a:r>
                    </a:p>
                    <a:p>
                      <a:r>
                        <a:rPr lang="ru-RU" sz="1200" b="1" dirty="0" smtClean="0">
                          <a:solidFill>
                            <a:schemeClr val="tx1"/>
                          </a:solidFill>
                          <a:latin typeface="Times New Roman" pitchFamily="18" charset="0"/>
                          <a:cs typeface="Times New Roman" pitchFamily="18" charset="0"/>
                        </a:rPr>
                        <a:t>факт</a:t>
                      </a:r>
                      <a:endParaRPr lang="ru-RU" sz="1200" b="1" dirty="0">
                        <a:solidFill>
                          <a:schemeClr val="tx1"/>
                        </a:solidFill>
                        <a:latin typeface="Times New Roman" pitchFamily="18" charset="0"/>
                        <a:cs typeface="Times New Roman" pitchFamily="18" charset="0"/>
                      </a:endParaRPr>
                    </a:p>
                  </a:txBody>
                  <a:tcPr/>
                </a:tc>
                <a:tc>
                  <a:txBody>
                    <a:bodyPr/>
                    <a:lstStyle/>
                    <a:p>
                      <a:r>
                        <a:rPr lang="ru-RU" sz="1200" b="1" dirty="0" smtClean="0">
                          <a:solidFill>
                            <a:schemeClr val="tx1"/>
                          </a:solidFill>
                          <a:latin typeface="Times New Roman" pitchFamily="18" charset="0"/>
                          <a:cs typeface="Times New Roman" pitchFamily="18" charset="0"/>
                        </a:rPr>
                        <a:t>2016</a:t>
                      </a:r>
                    </a:p>
                    <a:p>
                      <a:r>
                        <a:rPr lang="ru-RU" sz="1200" b="1" dirty="0" smtClean="0">
                          <a:solidFill>
                            <a:schemeClr val="tx1"/>
                          </a:solidFill>
                          <a:latin typeface="Times New Roman" pitchFamily="18" charset="0"/>
                          <a:cs typeface="Times New Roman" pitchFamily="18" charset="0"/>
                        </a:rPr>
                        <a:t>прогноз</a:t>
                      </a:r>
                      <a:endParaRPr lang="ru-RU" sz="1200" b="1" dirty="0">
                        <a:solidFill>
                          <a:schemeClr val="tx1"/>
                        </a:solidFill>
                        <a:latin typeface="Times New Roman" pitchFamily="18" charset="0"/>
                        <a:cs typeface="Times New Roman" pitchFamily="18" charset="0"/>
                      </a:endParaRPr>
                    </a:p>
                  </a:txBody>
                  <a:tcPr/>
                </a:tc>
                <a:tc>
                  <a:txBody>
                    <a:bodyPr/>
                    <a:lstStyle/>
                    <a:p>
                      <a:r>
                        <a:rPr lang="ru-RU" sz="1200" b="1" dirty="0" smtClean="0">
                          <a:solidFill>
                            <a:schemeClr val="tx1"/>
                          </a:solidFill>
                          <a:latin typeface="Times New Roman" pitchFamily="18" charset="0"/>
                          <a:cs typeface="Times New Roman" pitchFamily="18" charset="0"/>
                        </a:rPr>
                        <a:t>2017</a:t>
                      </a:r>
                    </a:p>
                    <a:p>
                      <a:r>
                        <a:rPr lang="ru-RU" sz="1200" b="1" dirty="0" smtClean="0">
                          <a:solidFill>
                            <a:schemeClr val="tx1"/>
                          </a:solidFill>
                          <a:latin typeface="Times New Roman" pitchFamily="18" charset="0"/>
                          <a:cs typeface="Times New Roman" pitchFamily="18" charset="0"/>
                        </a:rPr>
                        <a:t>прогноз</a:t>
                      </a:r>
                      <a:endParaRPr lang="ru-RU" sz="1200" b="1" dirty="0">
                        <a:solidFill>
                          <a:schemeClr val="tx1"/>
                        </a:solidFill>
                        <a:latin typeface="Times New Roman" pitchFamily="18" charset="0"/>
                        <a:cs typeface="Times New Roman" pitchFamily="18" charset="0"/>
                      </a:endParaRPr>
                    </a:p>
                  </a:txBody>
                  <a:tcPr/>
                </a:tc>
                <a:tc>
                  <a:txBody>
                    <a:bodyPr/>
                    <a:lstStyle/>
                    <a:p>
                      <a:r>
                        <a:rPr lang="ru-RU" sz="1200" b="1" dirty="0" smtClean="0">
                          <a:solidFill>
                            <a:schemeClr val="tx1"/>
                          </a:solidFill>
                          <a:latin typeface="Times New Roman" pitchFamily="18" charset="0"/>
                          <a:cs typeface="Times New Roman" pitchFamily="18" charset="0"/>
                        </a:rPr>
                        <a:t>2018</a:t>
                      </a:r>
                    </a:p>
                    <a:p>
                      <a:r>
                        <a:rPr lang="ru-RU" sz="1200" b="1" dirty="0" smtClean="0">
                          <a:solidFill>
                            <a:schemeClr val="tx1"/>
                          </a:solidFill>
                          <a:latin typeface="Times New Roman" pitchFamily="18" charset="0"/>
                          <a:cs typeface="Times New Roman" pitchFamily="18" charset="0"/>
                        </a:rPr>
                        <a:t>прогноз</a:t>
                      </a:r>
                      <a:endParaRPr lang="ru-RU" sz="1200" b="1" dirty="0">
                        <a:solidFill>
                          <a:schemeClr val="tx1"/>
                        </a:solidFill>
                        <a:latin typeface="Times New Roman" pitchFamily="18" charset="0"/>
                        <a:cs typeface="Times New Roman" pitchFamily="18" charset="0"/>
                      </a:endParaRPr>
                    </a:p>
                  </a:txBody>
                  <a:tcPr/>
                </a:tc>
              </a:tr>
              <a:tr h="829475">
                <a:tc>
                  <a:txBody>
                    <a:bodyPr/>
                    <a:lstStyle/>
                    <a:p>
                      <a:r>
                        <a:rPr lang="ru-RU" sz="1200" b="1" dirty="0" smtClean="0">
                          <a:solidFill>
                            <a:schemeClr val="tx1"/>
                          </a:solidFill>
                          <a:latin typeface="Times New Roman" pitchFamily="18" charset="0"/>
                          <a:cs typeface="Times New Roman" pitchFamily="18" charset="0"/>
                        </a:rPr>
                        <a:t>Доля среднесписочной численности работников малых и средних предприятий</a:t>
                      </a:r>
                      <a:r>
                        <a:rPr lang="ru-RU" sz="1200" b="1" baseline="0" dirty="0" smtClean="0">
                          <a:solidFill>
                            <a:schemeClr val="tx1"/>
                          </a:solidFill>
                          <a:latin typeface="Times New Roman" pitchFamily="18" charset="0"/>
                          <a:cs typeface="Times New Roman" pitchFamily="18" charset="0"/>
                        </a:rPr>
                        <a:t> в среднесписочной численности работников всех предприятий и организаций</a:t>
                      </a:r>
                      <a:r>
                        <a:rPr lang="ru-RU" sz="1200" b="1" dirty="0" smtClean="0">
                          <a:solidFill>
                            <a:schemeClr val="tx1"/>
                          </a:solidFill>
                          <a:latin typeface="Times New Roman" pitchFamily="18" charset="0"/>
                          <a:cs typeface="Times New Roman" pitchFamily="18" charset="0"/>
                        </a:rPr>
                        <a:t> </a:t>
                      </a:r>
                      <a:endParaRPr lang="ru-RU" sz="1200" b="1" dirty="0">
                        <a:solidFill>
                          <a:schemeClr val="tx1"/>
                        </a:solidFill>
                        <a:latin typeface="Times New Roman" pitchFamily="18" charset="0"/>
                        <a:cs typeface="Times New Roman" pitchFamily="18" charset="0"/>
                      </a:endParaRPr>
                    </a:p>
                  </a:txBody>
                  <a:tcPr/>
                </a:tc>
                <a:tc>
                  <a:txBody>
                    <a:bodyPr/>
                    <a:lstStyle/>
                    <a:p>
                      <a:r>
                        <a:rPr lang="ru-RU" sz="1200" b="1" dirty="0" smtClean="0">
                          <a:solidFill>
                            <a:schemeClr val="tx1"/>
                          </a:solidFill>
                          <a:latin typeface="Times New Roman" pitchFamily="18" charset="0"/>
                          <a:cs typeface="Times New Roman" pitchFamily="18" charset="0"/>
                        </a:rPr>
                        <a:t>процент</a:t>
                      </a:r>
                      <a:endParaRPr lang="ru-RU" sz="1200" b="1" dirty="0">
                        <a:solidFill>
                          <a:schemeClr val="tx1"/>
                        </a:solidFill>
                        <a:latin typeface="Times New Roman" pitchFamily="18" charset="0"/>
                        <a:cs typeface="Times New Roman" pitchFamily="18" charset="0"/>
                      </a:endParaRPr>
                    </a:p>
                  </a:txBody>
                  <a:tcPr/>
                </a:tc>
                <a:tc>
                  <a:txBody>
                    <a:bodyPr/>
                    <a:lstStyle/>
                    <a:p>
                      <a:r>
                        <a:rPr lang="ru-RU" sz="1200" b="1" dirty="0" smtClean="0">
                          <a:solidFill>
                            <a:schemeClr val="tx1"/>
                          </a:solidFill>
                          <a:latin typeface="Times New Roman" pitchFamily="18" charset="0"/>
                          <a:cs typeface="Times New Roman" pitchFamily="18" charset="0"/>
                        </a:rPr>
                        <a:t>38,0</a:t>
                      </a:r>
                      <a:endParaRPr lang="ru-RU" sz="1200" b="1" dirty="0">
                        <a:solidFill>
                          <a:schemeClr val="tx1"/>
                        </a:solidFill>
                        <a:latin typeface="Times New Roman" pitchFamily="18" charset="0"/>
                        <a:cs typeface="Times New Roman" pitchFamily="18" charset="0"/>
                      </a:endParaRPr>
                    </a:p>
                  </a:txBody>
                  <a:tcPr/>
                </a:tc>
                <a:tc>
                  <a:txBody>
                    <a:bodyPr/>
                    <a:lstStyle/>
                    <a:p>
                      <a:r>
                        <a:rPr lang="ru-RU" sz="1200" b="1" dirty="0" smtClean="0">
                          <a:solidFill>
                            <a:schemeClr val="tx1"/>
                          </a:solidFill>
                          <a:latin typeface="Times New Roman" pitchFamily="18" charset="0"/>
                          <a:cs typeface="Times New Roman" pitchFamily="18" charset="0"/>
                        </a:rPr>
                        <a:t>38,5</a:t>
                      </a:r>
                      <a:endParaRPr lang="ru-RU" sz="1200" b="1" dirty="0">
                        <a:solidFill>
                          <a:schemeClr val="tx1"/>
                        </a:solidFill>
                        <a:latin typeface="Times New Roman" pitchFamily="18" charset="0"/>
                        <a:cs typeface="Times New Roman" pitchFamily="18" charset="0"/>
                      </a:endParaRPr>
                    </a:p>
                  </a:txBody>
                  <a:tcPr/>
                </a:tc>
                <a:tc>
                  <a:txBody>
                    <a:bodyPr/>
                    <a:lstStyle/>
                    <a:p>
                      <a:r>
                        <a:rPr lang="ru-RU" sz="1200" b="1" dirty="0" smtClean="0">
                          <a:solidFill>
                            <a:schemeClr val="tx1"/>
                          </a:solidFill>
                          <a:latin typeface="Times New Roman" pitchFamily="18" charset="0"/>
                          <a:cs typeface="Times New Roman" pitchFamily="18" charset="0"/>
                        </a:rPr>
                        <a:t>38,7</a:t>
                      </a:r>
                      <a:endParaRPr lang="ru-RU" sz="1200" b="1" dirty="0">
                        <a:solidFill>
                          <a:schemeClr val="tx1"/>
                        </a:solidFill>
                        <a:latin typeface="Times New Roman" pitchFamily="18" charset="0"/>
                        <a:cs typeface="Times New Roman" pitchFamily="18" charset="0"/>
                      </a:endParaRPr>
                    </a:p>
                  </a:txBody>
                  <a:tcPr/>
                </a:tc>
                <a:tc>
                  <a:txBody>
                    <a:bodyPr/>
                    <a:lstStyle/>
                    <a:p>
                      <a:r>
                        <a:rPr lang="ru-RU" sz="1200" b="1" dirty="0" smtClean="0">
                          <a:solidFill>
                            <a:schemeClr val="tx1"/>
                          </a:solidFill>
                          <a:latin typeface="Times New Roman" pitchFamily="18" charset="0"/>
                          <a:cs typeface="Times New Roman" pitchFamily="18" charset="0"/>
                        </a:rPr>
                        <a:t>39,0</a:t>
                      </a:r>
                      <a:endParaRPr lang="ru-RU" sz="1200" b="1" dirty="0">
                        <a:solidFill>
                          <a:schemeClr val="tx1"/>
                        </a:solidFill>
                        <a:latin typeface="Times New Roman" pitchFamily="18" charset="0"/>
                        <a:cs typeface="Times New Roman" pitchFamily="18" charset="0"/>
                      </a:endParaRPr>
                    </a:p>
                  </a:txBody>
                  <a:tcPr/>
                </a:tc>
                <a:tc>
                  <a:txBody>
                    <a:bodyPr/>
                    <a:lstStyle/>
                    <a:p>
                      <a:r>
                        <a:rPr lang="ru-RU" sz="1200" b="1" dirty="0" smtClean="0">
                          <a:solidFill>
                            <a:schemeClr val="tx1"/>
                          </a:solidFill>
                          <a:latin typeface="Times New Roman" pitchFamily="18" charset="0"/>
                          <a:cs typeface="Times New Roman" pitchFamily="18" charset="0"/>
                        </a:rPr>
                        <a:t>39,0</a:t>
                      </a:r>
                      <a:endParaRPr lang="ru-RU" sz="1200" b="1" dirty="0">
                        <a:solidFill>
                          <a:schemeClr val="tx1"/>
                        </a:solidFill>
                        <a:latin typeface="Times New Roman" pitchFamily="18" charset="0"/>
                        <a:cs typeface="Times New Roman" pitchFamily="18" charset="0"/>
                      </a:endParaRPr>
                    </a:p>
                  </a:txBody>
                  <a:tcPr/>
                </a:tc>
                <a:tc>
                  <a:txBody>
                    <a:bodyPr/>
                    <a:lstStyle/>
                    <a:p>
                      <a:r>
                        <a:rPr lang="ru-RU" sz="1200" b="1" dirty="0" smtClean="0">
                          <a:solidFill>
                            <a:schemeClr val="tx1"/>
                          </a:solidFill>
                          <a:latin typeface="Times New Roman" pitchFamily="18" charset="0"/>
                          <a:cs typeface="Times New Roman" pitchFamily="18" charset="0"/>
                        </a:rPr>
                        <a:t>39,0</a:t>
                      </a:r>
                      <a:endParaRPr lang="ru-RU" sz="1200" b="1" dirty="0">
                        <a:solidFill>
                          <a:schemeClr val="tx1"/>
                        </a:solidFill>
                        <a:latin typeface="Times New Roman" pitchFamily="18" charset="0"/>
                        <a:cs typeface="Times New Roman" pitchFamily="18" charset="0"/>
                      </a:endParaRPr>
                    </a:p>
                  </a:txBody>
                  <a:tcPr/>
                </a:tc>
              </a:tr>
            </a:tbl>
          </a:graphicData>
        </a:graphic>
      </p:graphicFrame>
      <p:sp>
        <p:nvSpPr>
          <p:cNvPr id="9" name="Заголовок 1"/>
          <p:cNvSpPr txBox="1">
            <a:spLocks/>
          </p:cNvSpPr>
          <p:nvPr/>
        </p:nvSpPr>
        <p:spPr>
          <a:xfrm>
            <a:off x="3571868" y="1643050"/>
            <a:ext cx="5429288" cy="2786082"/>
          </a:xfrm>
          <a:prstGeom prst="rect">
            <a:avLst/>
          </a:prstGeom>
        </p:spPr>
        <p:txBody>
          <a:bodyPr vert="horz" lIns="91440" tIns="45720" rIns="91440" bIns="45720" rtlCol="0" anchor="ctr">
            <a:noAutofit/>
          </a:bodyPr>
          <a:lstStyle/>
          <a:p>
            <a:pPr marL="0" marR="0" lvl="0" indent="0" algn="just" defTabSz="914400" rtl="0" eaLnBrk="1" fontAlgn="auto" latinLnBrk="0" hangingPunct="1">
              <a:lnSpc>
                <a:spcPct val="100000"/>
              </a:lnSpc>
              <a:spcBef>
                <a:spcPct val="0"/>
              </a:spcBef>
              <a:spcAft>
                <a:spcPts val="0"/>
              </a:spcAft>
              <a:buClrTx/>
              <a:buSzTx/>
              <a:tabLst/>
              <a:defRPr/>
            </a:pPr>
            <a:endParaRPr kumimoji="0" lang="ru-RU" sz="1200" i="0" u="none" strike="noStrike" kern="1200" cap="none" spc="0" normalizeH="0" noProof="0" dirty="0" smtClean="0">
              <a:ln>
                <a:noFill/>
              </a:ln>
              <a:solidFill>
                <a:schemeClr val="tx1"/>
              </a:solidFill>
              <a:effectLst/>
              <a:uLnTx/>
              <a:uFillTx/>
              <a:latin typeface="Times New Roman" pitchFamily="18" charset="0"/>
              <a:ea typeface="+mj-ea"/>
              <a:cs typeface="Times New Roman" pitchFamily="18" charset="0"/>
            </a:endParaRPr>
          </a:p>
          <a:p>
            <a:pPr marL="0" marR="0" lvl="0" indent="0" algn="just" defTabSz="914400" rtl="0" eaLnBrk="1" fontAlgn="auto" latinLnBrk="0" hangingPunct="1">
              <a:lnSpc>
                <a:spcPct val="100000"/>
              </a:lnSpc>
              <a:spcBef>
                <a:spcPct val="0"/>
              </a:spcBef>
              <a:spcAft>
                <a:spcPts val="0"/>
              </a:spcAft>
              <a:buClrTx/>
              <a:buSzTx/>
              <a:tabLst/>
              <a:defRPr/>
            </a:pPr>
            <a:endParaRPr kumimoji="0" lang="ru-RU" sz="1200" i="0" u="none" strike="noStrike" kern="1200" cap="none" spc="0" normalizeH="0" noProof="0" dirty="0" smtClean="0">
              <a:ln>
                <a:noFill/>
              </a:ln>
              <a:solidFill>
                <a:schemeClr val="tx1"/>
              </a:solidFill>
              <a:effectLst/>
              <a:uLnTx/>
              <a:uFillTx/>
              <a:latin typeface="Times New Roman" pitchFamily="18" charset="0"/>
              <a:ea typeface="+mj-ea"/>
              <a:cs typeface="Times New Roman" pitchFamily="18" charset="0"/>
            </a:endParaRPr>
          </a:p>
        </p:txBody>
      </p:sp>
      <p:graphicFrame>
        <p:nvGraphicFramePr>
          <p:cNvPr id="7" name="Диаграмма 6"/>
          <p:cNvGraphicFramePr/>
          <p:nvPr/>
        </p:nvGraphicFramePr>
        <p:xfrm>
          <a:off x="0" y="2857496"/>
          <a:ext cx="4572000" cy="264320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0" name="Диаграмма 9"/>
          <p:cNvGraphicFramePr/>
          <p:nvPr/>
        </p:nvGraphicFramePr>
        <p:xfrm>
          <a:off x="4571968" y="2857496"/>
          <a:ext cx="4572032" cy="2643206"/>
        </p:xfrm>
        <a:graphic>
          <a:graphicData uri="http://schemas.openxmlformats.org/drawingml/2006/chart">
            <c:chart xmlns:c="http://schemas.openxmlformats.org/drawingml/2006/chart" xmlns:r="http://schemas.openxmlformats.org/officeDocument/2006/relationships" r:id="rId5"/>
          </a:graphicData>
        </a:graphic>
      </p:graphicFrame>
      <p:sp>
        <p:nvSpPr>
          <p:cNvPr id="11" name="Прямоугольник 10"/>
          <p:cNvSpPr/>
          <p:nvPr/>
        </p:nvSpPr>
        <p:spPr>
          <a:xfrm>
            <a:off x="1142976" y="142852"/>
            <a:ext cx="7429552" cy="35719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1600" b="1" dirty="0" smtClean="0">
                <a:latin typeface="Times New Roman" pitchFamily="18" charset="0"/>
                <a:cs typeface="Times New Roman" pitchFamily="18" charset="0"/>
              </a:rPr>
              <a:t>1.4. Развитие малого и среднего предпринимательства</a:t>
            </a:r>
            <a:endParaRPr lang="ru-RU" sz="1600" b="1"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p:cNvSpPr/>
          <p:nvPr/>
        </p:nvSpPr>
        <p:spPr>
          <a:xfrm>
            <a:off x="214282" y="2357430"/>
            <a:ext cx="3500462" cy="4185761"/>
          </a:xfrm>
          <a:prstGeom prst="rect">
            <a:avLst/>
          </a:prstGeom>
        </p:spPr>
        <p:txBody>
          <a:bodyPr wrap="square">
            <a:spAutoFit/>
          </a:bodyPr>
          <a:lstStyle/>
          <a:p>
            <a:pPr lvl="0" algn="just">
              <a:spcBef>
                <a:spcPct val="0"/>
              </a:spcBef>
              <a:defRPr/>
            </a:pPr>
            <a:r>
              <a:rPr lang="ru-RU" sz="1400" dirty="0" smtClean="0">
                <a:latin typeface="Times New Roman" pitchFamily="18" charset="0"/>
                <a:cs typeface="Times New Roman" pitchFamily="18" charset="0"/>
              </a:rPr>
              <a:t>        Реализован план мероприятий по внедрению муниципального стандарта инвестиционной деятельности на территории Дубенского муниципального района, утвержденный постановлением администрации Дубенского муниципального района Республики Мордовия №377 от 01.07.2015 г.</a:t>
            </a:r>
          </a:p>
          <a:p>
            <a:pPr algn="just">
              <a:spcBef>
                <a:spcPct val="0"/>
              </a:spcBef>
            </a:pPr>
            <a:r>
              <a:rPr lang="ru-RU" sz="1400" dirty="0" smtClean="0">
                <a:latin typeface="Times New Roman" pitchFamily="18" charset="0"/>
                <a:ea typeface="Times New Roman" pitchFamily="18" charset="0"/>
                <a:cs typeface="Times New Roman" pitchFamily="18" charset="0"/>
              </a:rPr>
              <a:t>         Благодаря целевым программам «Развитие семейных животноводческих ферм на базе крестьянских (фермерских) хозяйств на период 2012-2014 годы» и «Поддержка начинающих фермеров на период 2012-2014 годы» увеличилось число КФХ до 41 единицы., а  количество вновь созданных рабочих мест составило 25 человек. Ежегодно увеличивается число индивидуальных предпринимателей в сфере торговли и услуг.  </a:t>
            </a:r>
            <a:endParaRPr lang="ru-RU" sz="1400" dirty="0"/>
          </a:p>
        </p:txBody>
      </p:sp>
      <p:sp>
        <p:nvSpPr>
          <p:cNvPr id="11" name="Прямоугольник 10"/>
          <p:cNvSpPr/>
          <p:nvPr/>
        </p:nvSpPr>
        <p:spPr>
          <a:xfrm>
            <a:off x="214282" y="214290"/>
            <a:ext cx="8572560" cy="2071702"/>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lvl="0" algn="just">
              <a:spcBef>
                <a:spcPct val="0"/>
              </a:spcBef>
              <a:defRPr/>
            </a:pPr>
            <a:r>
              <a:rPr lang="ru-RU" sz="1400" dirty="0" smtClean="0">
                <a:latin typeface="Times New Roman" pitchFamily="18" charset="0"/>
                <a:cs typeface="Times New Roman" pitchFamily="18" charset="0"/>
              </a:rPr>
              <a:t>Для развития малого и среднего предпринимательства разработана Программа развития малого и среднего предпринимательства в Дубенском муниципальном районе Республики Мордовия на 2015-2017 годы. </a:t>
            </a:r>
          </a:p>
          <a:p>
            <a:pPr lvl="0" algn="just">
              <a:spcBef>
                <a:spcPct val="0"/>
              </a:spcBef>
              <a:defRPr/>
            </a:pPr>
            <a:r>
              <a:rPr lang="ru-RU" sz="1400" dirty="0" smtClean="0">
                <a:latin typeface="Times New Roman" pitchFamily="18" charset="0"/>
                <a:cs typeface="Times New Roman" pitchFamily="18" charset="0"/>
              </a:rPr>
              <a:t>Основными мероприятиями программы являются :</a:t>
            </a:r>
          </a:p>
          <a:p>
            <a:pPr lvl="0" algn="just">
              <a:spcBef>
                <a:spcPct val="0"/>
              </a:spcBef>
              <a:defRPr/>
            </a:pPr>
            <a:r>
              <a:rPr lang="ru-RU" sz="1400" dirty="0" smtClean="0">
                <a:latin typeface="Times New Roman" pitchFamily="18" charset="0"/>
                <a:cs typeface="Times New Roman" pitchFamily="18" charset="0"/>
              </a:rPr>
              <a:t>-информационное, консультационное, имущественное обеспечение малого и среднего предпринимательства</a:t>
            </a:r>
          </a:p>
          <a:p>
            <a:pPr lvl="0" algn="just">
              <a:spcBef>
                <a:spcPct val="0"/>
              </a:spcBef>
              <a:buFontTx/>
              <a:buChar char="-"/>
              <a:defRPr/>
            </a:pPr>
            <a:r>
              <a:rPr lang="ru-RU" sz="1400" dirty="0" smtClean="0">
                <a:latin typeface="Times New Roman" pitchFamily="18" charset="0"/>
                <a:cs typeface="Times New Roman" pitchFamily="18" charset="0"/>
              </a:rPr>
              <a:t>расширение доступа субъектов малого и среднего предпринимательства к финансовым ресурсам</a:t>
            </a:r>
          </a:p>
          <a:p>
            <a:pPr lvl="0" algn="just">
              <a:spcBef>
                <a:spcPct val="0"/>
              </a:spcBef>
              <a:buFontTx/>
              <a:buChar char="-"/>
              <a:defRPr/>
            </a:pPr>
            <a:r>
              <a:rPr lang="ru-RU" sz="1400" dirty="0" smtClean="0">
                <a:latin typeface="Times New Roman" pitchFamily="18" charset="0"/>
                <a:cs typeface="Times New Roman" pitchFamily="18" charset="0"/>
              </a:rPr>
              <a:t> формирование благоприятной социальной среды для малого и среднего предпринимательства</a:t>
            </a:r>
          </a:p>
          <a:p>
            <a:pPr lvl="0" algn="just">
              <a:spcBef>
                <a:spcPct val="0"/>
              </a:spcBef>
              <a:buFontTx/>
              <a:buChar char="-"/>
              <a:defRPr/>
            </a:pPr>
            <a:r>
              <a:rPr lang="ru-RU" sz="1400" dirty="0" smtClean="0">
                <a:latin typeface="Times New Roman" pitchFamily="18" charset="0"/>
                <a:cs typeface="Times New Roman" pitchFamily="18" charset="0"/>
              </a:rPr>
              <a:t> повышения социально-экономической эффективности функционирования торгово-бытового обслуживания населения.</a:t>
            </a:r>
          </a:p>
        </p:txBody>
      </p:sp>
      <p:sp>
        <p:nvSpPr>
          <p:cNvPr id="14" name="Прямоугольник 13"/>
          <p:cNvSpPr/>
          <p:nvPr/>
        </p:nvSpPr>
        <p:spPr>
          <a:xfrm>
            <a:off x="3857620" y="5196007"/>
            <a:ext cx="5072098" cy="1446550"/>
          </a:xfrm>
          <a:prstGeom prst="rect">
            <a:avLst/>
          </a:prstGeom>
        </p:spPr>
        <p:txBody>
          <a:bodyPr wrap="square">
            <a:spAutoFit/>
          </a:bodyPr>
          <a:lstStyle/>
          <a:p>
            <a:pPr algn="just"/>
            <a:r>
              <a:rPr lang="ru-RU"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Во взаимодействии с Министерством торговли и предпринимательства и Центром занятости населения по Дубенскому району реализован социальный проект по обслуживанию автомобилей, где бесплатно оказываются услуги инвалидам </a:t>
            </a:r>
            <a:r>
              <a:rPr lang="en-US" sz="1400" dirty="0" smtClean="0">
                <a:latin typeface="Times New Roman" pitchFamily="18" charset="0"/>
                <a:cs typeface="Times New Roman" pitchFamily="18" charset="0"/>
              </a:rPr>
              <a:t>I</a:t>
            </a:r>
            <a:r>
              <a:rPr lang="ru-RU" sz="1400" dirty="0" smtClean="0">
                <a:latin typeface="Times New Roman" pitchFamily="18" charset="0"/>
                <a:cs typeface="Times New Roman" pitchFamily="18" charset="0"/>
              </a:rPr>
              <a:t> и </a:t>
            </a:r>
            <a:r>
              <a:rPr lang="en-US" sz="1400" dirty="0" smtClean="0">
                <a:latin typeface="Times New Roman" pitchFamily="18" charset="0"/>
                <a:cs typeface="Times New Roman" pitchFamily="18" charset="0"/>
              </a:rPr>
              <a:t>II</a:t>
            </a:r>
            <a:r>
              <a:rPr lang="ru-RU" sz="1400" smtClean="0">
                <a:latin typeface="Times New Roman" pitchFamily="18" charset="0"/>
                <a:cs typeface="Times New Roman" pitchFamily="18" charset="0"/>
              </a:rPr>
              <a:t> группы. </a:t>
            </a:r>
            <a:r>
              <a:rPr lang="ru-RU" sz="1400" dirty="0" smtClean="0">
                <a:latin typeface="Times New Roman" pitchFamily="18" charset="0"/>
                <a:cs typeface="Times New Roman" pitchFamily="18" charset="0"/>
              </a:rPr>
              <a:t>В обслуживание входят услуги разного вида – </a:t>
            </a:r>
            <a:r>
              <a:rPr lang="ru-RU" sz="1400" dirty="0" err="1" smtClean="0">
                <a:latin typeface="Times New Roman" pitchFamily="18" charset="0"/>
                <a:cs typeface="Times New Roman" pitchFamily="18" charset="0"/>
              </a:rPr>
              <a:t>автомойка</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шиномонтаж</a:t>
            </a:r>
            <a:r>
              <a:rPr lang="ru-RU" sz="1400" dirty="0" smtClean="0">
                <a:latin typeface="Times New Roman" pitchFamily="18" charset="0"/>
                <a:cs typeface="Times New Roman" pitchFamily="18" charset="0"/>
              </a:rPr>
              <a:t>, замена масла и другие.</a:t>
            </a:r>
            <a:endParaRPr lang="ru-RU" sz="1400" dirty="0"/>
          </a:p>
        </p:txBody>
      </p:sp>
      <p:pic>
        <p:nvPicPr>
          <p:cNvPr id="24579" name="Picture 3" descr="http://ombudsmanbiz.ru/wp-content/uploads/2014/08/2-.jpg"/>
          <p:cNvPicPr>
            <a:picLocks noChangeAspect="1" noChangeArrowheads="1"/>
          </p:cNvPicPr>
          <p:nvPr/>
        </p:nvPicPr>
        <p:blipFill>
          <a:blip r:embed="rId2" cstate="print"/>
          <a:srcRect/>
          <a:stretch>
            <a:fillRect/>
          </a:stretch>
        </p:blipFill>
        <p:spPr bwMode="auto">
          <a:xfrm>
            <a:off x="5500694" y="2357430"/>
            <a:ext cx="3000396" cy="2071702"/>
          </a:xfrm>
          <a:prstGeom prst="rect">
            <a:avLst/>
          </a:prstGeom>
          <a:noFill/>
        </p:spPr>
      </p:pic>
      <p:sp>
        <p:nvSpPr>
          <p:cNvPr id="7" name="Прямоугольник 6"/>
          <p:cNvSpPr/>
          <p:nvPr/>
        </p:nvSpPr>
        <p:spPr>
          <a:xfrm>
            <a:off x="5000628" y="3643314"/>
            <a:ext cx="3929090" cy="1384995"/>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ctr"/>
            <a:r>
              <a:rPr lang="ru-RU" sz="1400" dirty="0" smtClean="0">
                <a:latin typeface="Times New Roman" pitchFamily="18" charset="0"/>
                <a:cs typeface="Times New Roman" pitchFamily="18" charset="0"/>
              </a:rPr>
              <a:t>Совещание с представителями малого  и среднего бизнеса района с участием общественного представителя ,уполномоченного при Президенте РФ по защите прав предпринимателей в РМ </a:t>
            </a:r>
          </a:p>
          <a:p>
            <a:pPr algn="ctr"/>
            <a:r>
              <a:rPr lang="ru-RU" sz="1400" dirty="0" smtClean="0">
                <a:latin typeface="Times New Roman" pitchFamily="18" charset="0"/>
                <a:cs typeface="Times New Roman" pitchFamily="18" charset="0"/>
              </a:rPr>
              <a:t>Ивановой Ю.Н.</a:t>
            </a:r>
            <a:endParaRPr lang="ru-RU" sz="14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0"/>
            <a:ext cx="6000760" cy="357206"/>
          </a:xfrm>
        </p:spPr>
        <p:style>
          <a:lnRef idx="2">
            <a:schemeClr val="accent4"/>
          </a:lnRef>
          <a:fillRef idx="1">
            <a:schemeClr val="lt1"/>
          </a:fillRef>
          <a:effectRef idx="0">
            <a:schemeClr val="accent4"/>
          </a:effectRef>
          <a:fontRef idx="minor">
            <a:schemeClr val="dk1"/>
          </a:fontRef>
        </p:style>
        <p:txBody>
          <a:bodyPr>
            <a:normAutofit fontScale="90000"/>
          </a:bodyPr>
          <a:lstStyle/>
          <a:p>
            <a:r>
              <a:rPr lang="ru-RU" sz="1800" b="1" dirty="0" smtClean="0">
                <a:latin typeface="Times New Roman" pitchFamily="18" charset="0"/>
                <a:cs typeface="Times New Roman" pitchFamily="18" charset="0"/>
              </a:rPr>
              <a:t>1.5. Развитие потребительского рынка товаров, работ и услуг</a:t>
            </a:r>
            <a:endParaRPr lang="ru-RU" sz="1800" b="1" dirty="0">
              <a:latin typeface="Times New Roman" pitchFamily="18" charset="0"/>
              <a:cs typeface="Times New Roman" pitchFamily="18" charset="0"/>
            </a:endParaRPr>
          </a:p>
        </p:txBody>
      </p:sp>
      <p:sp>
        <p:nvSpPr>
          <p:cNvPr id="21506" name="Rectangle 2"/>
          <p:cNvSpPr>
            <a:spLocks noChangeArrowheads="1"/>
          </p:cNvSpPr>
          <p:nvPr/>
        </p:nvSpPr>
        <p:spPr bwMode="auto">
          <a:xfrm>
            <a:off x="214282" y="428604"/>
            <a:ext cx="4357686" cy="31085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pPr>
            <a:r>
              <a:rPr kumimoji="0" lang="ru-RU" sz="14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Инфраструктура торговой сети Дубенского района на  1 января 2016 года  имеет 98 </a:t>
            </a:r>
            <a:r>
              <a:rPr kumimoji="0" lang="ru-RU" sz="1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стационарных торговых объектов</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Из них - 5 </a:t>
            </a:r>
            <a:r>
              <a:rPr kumimoji="0" lang="ru-RU" sz="1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продовольственных</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28 </a:t>
            </a:r>
            <a:r>
              <a:rPr kumimoji="0" lang="ru-RU" sz="1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непродовольственных</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65 </a:t>
            </a:r>
            <a:r>
              <a:rPr kumimoji="0" lang="ru-RU" sz="1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смешанных магазина</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4 нестационарных торговых объекта, 11 автолавок,</a:t>
            </a:r>
            <a:r>
              <a:rPr kumimoji="0" lang="ru-RU" sz="1400" b="0"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а также функционирует универсальная ярмарка на 150 мест.</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Общая площадь торговых объектов за 2015 год увеличилась   на   892 кв.м. и к концу года составила 7010 кв.м. </a:t>
            </a:r>
            <a:r>
              <a:rPr lang="ru-RU" sz="1400" dirty="0" smtClean="0">
                <a:latin typeface="Times New Roman" pitchFamily="18" charset="0"/>
                <a:cs typeface="Times New Roman" pitchFamily="18" charset="0"/>
              </a:rPr>
              <a:t>Увеличение произошло за счет открытия 8 торговых точек. Обеспеченность торговой площадью в расчете на 1000 человек  на 1 января 2016 составляет 379,5 кв. м., что на 30,1 кв.м. больше 2014 года.</a:t>
            </a:r>
            <a:r>
              <a:rPr lang="ru-RU" sz="1400" dirty="0" smtClean="0"/>
              <a:t> </a:t>
            </a:r>
          </a:p>
          <a:p>
            <a:pPr algn="just" fontAlgn="base">
              <a:spcBef>
                <a:spcPct val="0"/>
              </a:spcBef>
              <a:spcAft>
                <a:spcPct val="0"/>
              </a:spcAft>
            </a:pPr>
            <a:endParaRPr lang="ru-RU" sz="1400" dirty="0" smtClean="0">
              <a:latin typeface="Times New Roman" pitchFamily="18" charset="0"/>
              <a:cs typeface="Times New Roman" pitchFamily="18" charset="0"/>
            </a:endParaRPr>
          </a:p>
        </p:txBody>
      </p:sp>
      <p:sp>
        <p:nvSpPr>
          <p:cNvPr id="2052" name="Rectangle 4"/>
          <p:cNvSpPr>
            <a:spLocks noChangeArrowheads="1"/>
          </p:cNvSpPr>
          <p:nvPr/>
        </p:nvSpPr>
        <p:spPr bwMode="auto">
          <a:xfrm>
            <a:off x="4714876" y="2000240"/>
            <a:ext cx="4429124" cy="181588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На территории  Дубенского района на 1 января 2016 года находятся 5 стационарных объектов открытой сети: 4 кафе; 1 бар. Общая площадь стационарных объектов открытой сети - 925 кв.м., общая площадь зала обслуживания посетителей 746 кв.м. Общее количество  посадочных мест - 597 шт. </a:t>
            </a:r>
            <a:r>
              <a:rPr lang="ru-RU" sz="1400" dirty="0" smtClean="0">
                <a:latin typeface="Times New Roman" pitchFamily="18" charset="0"/>
                <a:cs typeface="Times New Roman" pitchFamily="18" charset="0"/>
              </a:rPr>
              <a:t>С 2016 г.планируется открытие торгового центра в с. </a:t>
            </a:r>
            <a:r>
              <a:rPr lang="ru-RU" sz="1400" dirty="0" err="1" smtClean="0">
                <a:latin typeface="Times New Roman" pitchFamily="18" charset="0"/>
                <a:cs typeface="Times New Roman" pitchFamily="18" charset="0"/>
              </a:rPr>
              <a:t>Поводимово</a:t>
            </a:r>
            <a:r>
              <a:rPr lang="ru-RU" sz="1400" dirty="0" smtClean="0">
                <a:latin typeface="Times New Roman" pitchFamily="18" charset="0"/>
                <a:cs typeface="Times New Roman" pitchFamily="18" charset="0"/>
              </a:rPr>
              <a:t>  площадью около 200 кв. метров. </a:t>
            </a:r>
          </a:p>
        </p:txBody>
      </p:sp>
      <p:sp>
        <p:nvSpPr>
          <p:cNvPr id="8" name="Прямоугольник 7"/>
          <p:cNvSpPr/>
          <p:nvPr/>
        </p:nvSpPr>
        <p:spPr>
          <a:xfrm>
            <a:off x="214282" y="5500702"/>
            <a:ext cx="4286280" cy="1169551"/>
          </a:xfrm>
          <a:prstGeom prst="rect">
            <a:avLst/>
          </a:prstGeom>
        </p:spPr>
        <p:txBody>
          <a:bodyPr wrap="square">
            <a:spAutoFit/>
          </a:bodyPr>
          <a:lstStyle/>
          <a:p>
            <a:pPr algn="just" fontAlgn="base">
              <a:spcBef>
                <a:spcPct val="0"/>
              </a:spcBef>
              <a:spcAft>
                <a:spcPct val="0"/>
              </a:spcAft>
            </a:pPr>
            <a:r>
              <a:rPr lang="ru-RU" sz="1400" dirty="0" smtClean="0">
                <a:latin typeface="Times New Roman" pitchFamily="18" charset="0"/>
                <a:cs typeface="Times New Roman" pitchFamily="18" charset="0"/>
              </a:rPr>
              <a:t>        Бытовые услуги предприятий представлены 25 предприятиями. Приоритетными направлениями в данной сфере являются услуги парикмахерских, услуги  фотографий, ремонт и сервисное обслуживание автотранспортных  средств.</a:t>
            </a:r>
          </a:p>
        </p:txBody>
      </p:sp>
      <p:graphicFrame>
        <p:nvGraphicFramePr>
          <p:cNvPr id="9" name="Диаграмма 8"/>
          <p:cNvGraphicFramePr/>
          <p:nvPr/>
        </p:nvGraphicFramePr>
        <p:xfrm>
          <a:off x="214282" y="3429000"/>
          <a:ext cx="4429156" cy="1857388"/>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0" name="Диаграмма 9"/>
          <p:cNvGraphicFramePr/>
          <p:nvPr/>
        </p:nvGraphicFramePr>
        <p:xfrm>
          <a:off x="4714876" y="428604"/>
          <a:ext cx="4214810" cy="1571636"/>
        </p:xfrm>
        <a:graphic>
          <a:graphicData uri="http://schemas.openxmlformats.org/drawingml/2006/chart">
            <c:chart xmlns:c="http://schemas.openxmlformats.org/drawingml/2006/chart" xmlns:r="http://schemas.openxmlformats.org/officeDocument/2006/relationships" r:id="rId3"/>
          </a:graphicData>
        </a:graphic>
      </p:graphicFrame>
      <p:sp>
        <p:nvSpPr>
          <p:cNvPr id="11" name="Заголовок 1"/>
          <p:cNvSpPr txBox="1">
            <a:spLocks/>
          </p:cNvSpPr>
          <p:nvPr/>
        </p:nvSpPr>
        <p:spPr>
          <a:xfrm>
            <a:off x="4786314" y="5786454"/>
            <a:ext cx="4143372" cy="785834"/>
          </a:xfrm>
          <a:prstGeom prst="rect">
            <a:avLst/>
          </a:prstGeom>
        </p:spPr>
        <p:txBody>
          <a:bodyPr vert="horz" lIns="91440" tIns="45720" rIns="91440" bIns="45720" rtlCol="0" anchor="ctr">
            <a:noAutofit/>
          </a:bodyPr>
          <a:lstStyle/>
          <a:p>
            <a:pPr marL="0" marR="0" lvl="0" indent="0" algn="just" defTabSz="914400" rtl="0" eaLnBrk="1" fontAlgn="auto" latinLnBrk="0" hangingPunct="1">
              <a:lnSpc>
                <a:spcPct val="100000"/>
              </a:lnSpc>
              <a:spcBef>
                <a:spcPct val="0"/>
              </a:spcBef>
              <a:spcAft>
                <a:spcPts val="0"/>
              </a:spcAft>
              <a:buClrTx/>
              <a:buSzTx/>
              <a:buFontTx/>
              <a:buNone/>
              <a:tabLst/>
              <a:defRPr/>
            </a:pPr>
            <a:r>
              <a:rPr kumimoji="0" lang="ru-RU" sz="1400"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На</a:t>
            </a:r>
            <a:r>
              <a:rPr kumimoji="0" lang="ru-RU" sz="1400" i="0" u="none" strike="noStrike" kern="1200" cap="none" spc="0" normalizeH="0" noProof="0" dirty="0" smtClean="0">
                <a:ln>
                  <a:noFill/>
                </a:ln>
                <a:solidFill>
                  <a:schemeClr val="tx1"/>
                </a:solidFill>
                <a:effectLst/>
                <a:uLnTx/>
                <a:uFillTx/>
                <a:latin typeface="Times New Roman" pitchFamily="18" charset="0"/>
                <a:ea typeface="+mj-ea"/>
                <a:cs typeface="Times New Roman" pitchFamily="18" charset="0"/>
              </a:rPr>
              <a:t> перспективу планируется строительство придорожного многофункционального комплекса для размещения объектов торговли и бытового обслуживания. А также строительство 2-х платных автостоянок.</a:t>
            </a:r>
            <a:endParaRPr kumimoji="0" lang="ru-RU" sz="1400"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endParaRPr>
          </a:p>
        </p:txBody>
      </p:sp>
      <p:pic>
        <p:nvPicPr>
          <p:cNvPr id="28674" name="Picture 2" descr="http://u4.s.pg13.ru/userfiles/picitem/img-20150301093018-450.jpg"/>
          <p:cNvPicPr>
            <a:picLocks noChangeAspect="1" noChangeArrowheads="1"/>
          </p:cNvPicPr>
          <p:nvPr/>
        </p:nvPicPr>
        <p:blipFill>
          <a:blip r:embed="rId4" cstate="print"/>
          <a:srcRect/>
          <a:stretch>
            <a:fillRect/>
          </a:stretch>
        </p:blipFill>
        <p:spPr bwMode="auto">
          <a:xfrm>
            <a:off x="6786578" y="3857628"/>
            <a:ext cx="2357422" cy="1714512"/>
          </a:xfrm>
          <a:prstGeom prst="rect">
            <a:avLst/>
          </a:prstGeom>
          <a:noFill/>
        </p:spPr>
      </p:pic>
      <p:pic>
        <p:nvPicPr>
          <p:cNvPr id="12" name="Picture 1" descr="C:\Documents and Settings\Человек\Рабочий стол\V__3AB1.jpg"/>
          <p:cNvPicPr>
            <a:picLocks noChangeAspect="1" noChangeArrowheads="1"/>
          </p:cNvPicPr>
          <p:nvPr/>
        </p:nvPicPr>
        <p:blipFill>
          <a:blip r:embed="rId5"/>
          <a:srcRect/>
          <a:stretch>
            <a:fillRect/>
          </a:stretch>
        </p:blipFill>
        <p:spPr bwMode="auto">
          <a:xfrm>
            <a:off x="4572000" y="4000504"/>
            <a:ext cx="2428892" cy="1571636"/>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6829444" cy="439718"/>
          </a:xfrm>
        </p:spPr>
        <p:txBody>
          <a:bodyPr>
            <a:normAutofit/>
          </a:bodyPr>
          <a:lstStyle/>
          <a:p>
            <a:r>
              <a:rPr lang="ru-RU" sz="1800" b="1" dirty="0" smtClean="0">
                <a:latin typeface="Times New Roman" pitchFamily="18" charset="0"/>
                <a:cs typeface="Times New Roman" pitchFamily="18" charset="0"/>
              </a:rPr>
              <a:t>1.6. Развитие рынка труда, повышение занятости населения</a:t>
            </a:r>
            <a:endParaRPr lang="ru-RU" sz="1800" b="1" dirty="0">
              <a:latin typeface="Times New Roman" pitchFamily="18" charset="0"/>
              <a:cs typeface="Times New Roman" pitchFamily="18" charset="0"/>
            </a:endParaRPr>
          </a:p>
        </p:txBody>
      </p:sp>
      <p:graphicFrame>
        <p:nvGraphicFramePr>
          <p:cNvPr id="5" name="Таблица 4"/>
          <p:cNvGraphicFramePr>
            <a:graphicFrameLocks noGrp="1"/>
          </p:cNvGraphicFramePr>
          <p:nvPr/>
        </p:nvGraphicFramePr>
        <p:xfrm>
          <a:off x="0" y="428604"/>
          <a:ext cx="4571999" cy="2418675"/>
        </p:xfrm>
        <a:graphic>
          <a:graphicData uri="http://schemas.openxmlformats.org/drawingml/2006/table">
            <a:tbl>
              <a:tblPr firstRow="1" bandRow="1">
                <a:tableStyleId>{5C22544A-7EE6-4342-B048-85BDC9FD1C3A}</a:tableStyleId>
              </a:tblPr>
              <a:tblGrid>
                <a:gridCol w="2701667"/>
                <a:gridCol w="1084515"/>
                <a:gridCol w="785817"/>
              </a:tblGrid>
              <a:tr h="355149">
                <a:tc>
                  <a:txBody>
                    <a:bodyPr/>
                    <a:lstStyle/>
                    <a:p>
                      <a:pPr algn="ctr"/>
                      <a:r>
                        <a:rPr lang="ru-RU" sz="1200" dirty="0" smtClean="0">
                          <a:latin typeface="Times New Roman" pitchFamily="18" charset="0"/>
                          <a:cs typeface="Times New Roman" pitchFamily="18" charset="0"/>
                        </a:rPr>
                        <a:t>Показатель</a:t>
                      </a:r>
                      <a:endParaRPr lang="ru-RU" sz="1200" dirty="0">
                        <a:latin typeface="Times New Roman" pitchFamily="18" charset="0"/>
                        <a:cs typeface="Times New Roman" pitchFamily="18" charset="0"/>
                      </a:endParaRPr>
                    </a:p>
                  </a:txBody>
                  <a:tcPr/>
                </a:tc>
                <a:tc>
                  <a:txBody>
                    <a:bodyPr/>
                    <a:lstStyle/>
                    <a:p>
                      <a:pPr algn="ctr"/>
                      <a:r>
                        <a:rPr lang="ru-RU" sz="1200" dirty="0" smtClean="0">
                          <a:latin typeface="Times New Roman" pitchFamily="18" charset="0"/>
                          <a:cs typeface="Times New Roman" pitchFamily="18" charset="0"/>
                        </a:rPr>
                        <a:t>Единица</a:t>
                      </a:r>
                      <a:r>
                        <a:rPr lang="ru-RU" sz="1200" baseline="0" dirty="0" smtClean="0">
                          <a:latin typeface="Times New Roman" pitchFamily="18" charset="0"/>
                          <a:cs typeface="Times New Roman" pitchFamily="18" charset="0"/>
                        </a:rPr>
                        <a:t> измерения</a:t>
                      </a:r>
                      <a:endParaRPr lang="ru-RU" sz="1200" dirty="0">
                        <a:latin typeface="Times New Roman" pitchFamily="18" charset="0"/>
                        <a:cs typeface="Times New Roman" pitchFamily="18" charset="0"/>
                      </a:endParaRPr>
                    </a:p>
                  </a:txBody>
                  <a:tcPr/>
                </a:tc>
                <a:tc>
                  <a:txBody>
                    <a:bodyPr/>
                    <a:lstStyle/>
                    <a:p>
                      <a:pPr algn="ctr"/>
                      <a:r>
                        <a:rPr lang="ru-RU" sz="1200" dirty="0" smtClean="0">
                          <a:latin typeface="Times New Roman" pitchFamily="18" charset="0"/>
                          <a:cs typeface="Times New Roman" pitchFamily="18" charset="0"/>
                        </a:rPr>
                        <a:t>2015 </a:t>
                      </a:r>
                      <a:endParaRPr lang="ru-RU" sz="1200" dirty="0">
                        <a:latin typeface="Times New Roman" pitchFamily="18" charset="0"/>
                        <a:cs typeface="Times New Roman" pitchFamily="18" charset="0"/>
                      </a:endParaRPr>
                    </a:p>
                  </a:txBody>
                  <a:tcPr/>
                </a:tc>
              </a:tr>
              <a:tr h="288065">
                <a:tc>
                  <a:txBody>
                    <a:bodyPr/>
                    <a:lstStyle/>
                    <a:p>
                      <a:r>
                        <a:rPr lang="ru-RU" sz="1200" dirty="0" smtClean="0">
                          <a:latin typeface="Times New Roman" pitchFamily="18" charset="0"/>
                          <a:cs typeface="Times New Roman" pitchFamily="18" charset="0"/>
                        </a:rPr>
                        <a:t>Трудовые ресурсы – всего</a:t>
                      </a:r>
                      <a:endParaRPr lang="ru-RU" sz="1200" dirty="0">
                        <a:latin typeface="Times New Roman" pitchFamily="18" charset="0"/>
                        <a:cs typeface="Times New Roman" pitchFamily="18" charset="0"/>
                      </a:endParaRPr>
                    </a:p>
                  </a:txBody>
                  <a:tcPr/>
                </a:tc>
                <a:tc>
                  <a:txBody>
                    <a:bodyPr/>
                    <a:lstStyle/>
                    <a:p>
                      <a:r>
                        <a:rPr lang="ru-RU" sz="1200" dirty="0" smtClean="0">
                          <a:latin typeface="Times New Roman" pitchFamily="18" charset="0"/>
                          <a:cs typeface="Times New Roman" pitchFamily="18" charset="0"/>
                        </a:rPr>
                        <a:t>чел.</a:t>
                      </a:r>
                      <a:endParaRPr lang="ru-RU" sz="1200" dirty="0">
                        <a:latin typeface="Times New Roman" pitchFamily="18" charset="0"/>
                        <a:cs typeface="Times New Roman" pitchFamily="18" charset="0"/>
                      </a:endParaRPr>
                    </a:p>
                  </a:txBody>
                  <a:tcPr/>
                </a:tc>
                <a:tc>
                  <a:txBody>
                    <a:bodyPr/>
                    <a:lstStyle/>
                    <a:p>
                      <a:r>
                        <a:rPr lang="ru-RU" sz="1200" dirty="0" smtClean="0">
                          <a:latin typeface="Times New Roman" pitchFamily="18" charset="0"/>
                          <a:cs typeface="Times New Roman" pitchFamily="18" charset="0"/>
                        </a:rPr>
                        <a:t>8113</a:t>
                      </a:r>
                      <a:endParaRPr lang="ru-RU" sz="1200" dirty="0">
                        <a:latin typeface="Times New Roman" pitchFamily="18" charset="0"/>
                        <a:cs typeface="Times New Roman" pitchFamily="18" charset="0"/>
                      </a:endParaRPr>
                    </a:p>
                  </a:txBody>
                  <a:tcPr/>
                </a:tc>
              </a:tr>
              <a:tr h="540619">
                <a:tc>
                  <a:txBody>
                    <a:bodyPr/>
                    <a:lstStyle/>
                    <a:p>
                      <a:r>
                        <a:rPr lang="ru-RU" sz="1200" dirty="0" smtClean="0">
                          <a:latin typeface="Times New Roman" pitchFamily="18" charset="0"/>
                          <a:cs typeface="Times New Roman" pitchFamily="18" charset="0"/>
                        </a:rPr>
                        <a:t>в том числе:</a:t>
                      </a:r>
                    </a:p>
                    <a:p>
                      <a:r>
                        <a:rPr lang="ru-RU" sz="1200" dirty="0" smtClean="0">
                          <a:latin typeface="Times New Roman" pitchFamily="18" charset="0"/>
                          <a:cs typeface="Times New Roman" pitchFamily="18" charset="0"/>
                        </a:rPr>
                        <a:t>трудоспособное население в трудоспособном возрасте</a:t>
                      </a:r>
                      <a:endParaRPr lang="ru-RU" sz="1200" dirty="0">
                        <a:latin typeface="Times New Roman" pitchFamily="18" charset="0"/>
                        <a:cs typeface="Times New Roman" pitchFamily="18" charset="0"/>
                      </a:endParaRPr>
                    </a:p>
                  </a:txBody>
                  <a:tcPr/>
                </a:tc>
                <a:tc>
                  <a:txBody>
                    <a:bodyPr/>
                    <a:lstStyle/>
                    <a:p>
                      <a:r>
                        <a:rPr lang="ru-RU" sz="1200" dirty="0" smtClean="0">
                          <a:latin typeface="Times New Roman" pitchFamily="18" charset="0"/>
                          <a:cs typeface="Times New Roman" pitchFamily="18" charset="0"/>
                        </a:rPr>
                        <a:t>чел.</a:t>
                      </a:r>
                      <a:endParaRPr lang="ru-RU" sz="1200" dirty="0">
                        <a:latin typeface="Times New Roman" pitchFamily="18" charset="0"/>
                        <a:cs typeface="Times New Roman" pitchFamily="18" charset="0"/>
                      </a:endParaRPr>
                    </a:p>
                  </a:txBody>
                  <a:tcPr/>
                </a:tc>
                <a:tc>
                  <a:txBody>
                    <a:bodyPr/>
                    <a:lstStyle/>
                    <a:p>
                      <a:r>
                        <a:rPr lang="ru-RU" sz="1200" dirty="0" smtClean="0">
                          <a:latin typeface="Times New Roman" pitchFamily="18" charset="0"/>
                          <a:cs typeface="Times New Roman" pitchFamily="18" charset="0"/>
                        </a:rPr>
                        <a:t>7448</a:t>
                      </a:r>
                      <a:endParaRPr lang="ru-RU" sz="1200" dirty="0">
                        <a:latin typeface="Times New Roman" pitchFamily="18" charset="0"/>
                        <a:cs typeface="Times New Roman" pitchFamily="18" charset="0"/>
                      </a:endParaRPr>
                    </a:p>
                  </a:txBody>
                  <a:tcPr/>
                </a:tc>
              </a:tr>
              <a:tr h="288065">
                <a:tc>
                  <a:txBody>
                    <a:bodyPr/>
                    <a:lstStyle/>
                    <a:p>
                      <a:r>
                        <a:rPr lang="ru-RU" sz="1200" dirty="0" smtClean="0">
                          <a:latin typeface="Times New Roman" pitchFamily="18" charset="0"/>
                          <a:cs typeface="Times New Roman" pitchFamily="18" charset="0"/>
                        </a:rPr>
                        <a:t>численность</a:t>
                      </a:r>
                      <a:r>
                        <a:rPr lang="ru-RU" sz="1200" baseline="0" dirty="0" smtClean="0">
                          <a:latin typeface="Times New Roman" pitchFamily="18" charset="0"/>
                          <a:cs typeface="Times New Roman" pitchFamily="18" charset="0"/>
                        </a:rPr>
                        <a:t> занятых в экономике</a:t>
                      </a:r>
                      <a:endParaRPr lang="ru-RU" sz="1200" dirty="0">
                        <a:latin typeface="Times New Roman" pitchFamily="18" charset="0"/>
                        <a:cs typeface="Times New Roman" pitchFamily="18" charset="0"/>
                      </a:endParaRPr>
                    </a:p>
                  </a:txBody>
                  <a:tcPr/>
                </a:tc>
                <a:tc>
                  <a:txBody>
                    <a:bodyPr/>
                    <a:lstStyle/>
                    <a:p>
                      <a:r>
                        <a:rPr lang="ru-RU" sz="1200" dirty="0" smtClean="0">
                          <a:latin typeface="Times New Roman" pitchFamily="18" charset="0"/>
                          <a:cs typeface="Times New Roman" pitchFamily="18" charset="0"/>
                        </a:rPr>
                        <a:t>чел.</a:t>
                      </a:r>
                      <a:endParaRPr lang="ru-RU" sz="1200" dirty="0">
                        <a:latin typeface="Times New Roman" pitchFamily="18" charset="0"/>
                        <a:cs typeface="Times New Roman" pitchFamily="18" charset="0"/>
                      </a:endParaRPr>
                    </a:p>
                  </a:txBody>
                  <a:tcPr/>
                </a:tc>
                <a:tc>
                  <a:txBody>
                    <a:bodyPr/>
                    <a:lstStyle/>
                    <a:p>
                      <a:r>
                        <a:rPr lang="ru-RU" sz="1200" dirty="0" smtClean="0">
                          <a:latin typeface="Times New Roman" pitchFamily="18" charset="0"/>
                          <a:cs typeface="Times New Roman" pitchFamily="18" charset="0"/>
                        </a:rPr>
                        <a:t>3132</a:t>
                      </a:r>
                      <a:endParaRPr lang="ru-RU" sz="1200" dirty="0">
                        <a:latin typeface="Times New Roman" pitchFamily="18" charset="0"/>
                        <a:cs typeface="Times New Roman" pitchFamily="18" charset="0"/>
                      </a:endParaRPr>
                    </a:p>
                  </a:txBody>
                  <a:tcPr/>
                </a:tc>
              </a:tr>
              <a:tr h="288065">
                <a:tc>
                  <a:txBody>
                    <a:bodyPr/>
                    <a:lstStyle/>
                    <a:p>
                      <a:r>
                        <a:rPr lang="ru-RU" sz="1200" dirty="0" smtClean="0">
                          <a:latin typeface="Times New Roman" pitchFamily="18" charset="0"/>
                          <a:cs typeface="Times New Roman" pitchFamily="18" charset="0"/>
                        </a:rPr>
                        <a:t>экономически активное население</a:t>
                      </a:r>
                      <a:endParaRPr lang="ru-RU" sz="1200" dirty="0">
                        <a:latin typeface="Times New Roman" pitchFamily="18" charset="0"/>
                        <a:cs typeface="Times New Roman" pitchFamily="18" charset="0"/>
                      </a:endParaRPr>
                    </a:p>
                  </a:txBody>
                  <a:tcPr/>
                </a:tc>
                <a:tc>
                  <a:txBody>
                    <a:bodyPr/>
                    <a:lstStyle/>
                    <a:p>
                      <a:r>
                        <a:rPr lang="ru-RU" sz="1200" dirty="0" smtClean="0">
                          <a:latin typeface="Times New Roman" pitchFamily="18" charset="0"/>
                          <a:cs typeface="Times New Roman" pitchFamily="18" charset="0"/>
                        </a:rPr>
                        <a:t>чел.</a:t>
                      </a:r>
                      <a:endParaRPr lang="ru-RU" sz="1200" dirty="0">
                        <a:latin typeface="Times New Roman" pitchFamily="18" charset="0"/>
                        <a:cs typeface="Times New Roman" pitchFamily="18" charset="0"/>
                      </a:endParaRPr>
                    </a:p>
                  </a:txBody>
                  <a:tcPr/>
                </a:tc>
                <a:tc>
                  <a:txBody>
                    <a:bodyPr/>
                    <a:lstStyle/>
                    <a:p>
                      <a:r>
                        <a:rPr lang="ru-RU" sz="1200" dirty="0" smtClean="0">
                          <a:latin typeface="Times New Roman" pitchFamily="18" charset="0"/>
                          <a:cs typeface="Times New Roman" pitchFamily="18" charset="0"/>
                        </a:rPr>
                        <a:t>6402</a:t>
                      </a:r>
                      <a:endParaRPr lang="ru-RU" sz="1200" dirty="0">
                        <a:latin typeface="Times New Roman" pitchFamily="18" charset="0"/>
                        <a:cs typeface="Times New Roman" pitchFamily="18" charset="0"/>
                      </a:endParaRPr>
                    </a:p>
                  </a:txBody>
                  <a:tcPr/>
                </a:tc>
              </a:tr>
              <a:tr h="355149">
                <a:tc>
                  <a:txBody>
                    <a:bodyPr/>
                    <a:lstStyle/>
                    <a:p>
                      <a:r>
                        <a:rPr lang="ru-RU" sz="1200" dirty="0" smtClean="0">
                          <a:latin typeface="Times New Roman" pitchFamily="18" charset="0"/>
                          <a:cs typeface="Times New Roman" pitchFamily="18" charset="0"/>
                        </a:rPr>
                        <a:t>численность зарегистрированных безработных</a:t>
                      </a:r>
                      <a:endParaRPr lang="ru-RU" sz="1200"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dirty="0" smtClean="0">
                          <a:latin typeface="Times New Roman" pitchFamily="18" charset="0"/>
                          <a:cs typeface="Times New Roman" pitchFamily="18" charset="0"/>
                        </a:rPr>
                        <a:t>чел.</a:t>
                      </a:r>
                    </a:p>
                  </a:txBody>
                  <a:tcPr/>
                </a:tc>
                <a:tc>
                  <a:txBody>
                    <a:bodyPr/>
                    <a:lstStyle/>
                    <a:p>
                      <a:r>
                        <a:rPr lang="ru-RU" sz="1200" dirty="0" smtClean="0">
                          <a:latin typeface="Times New Roman" pitchFamily="18" charset="0"/>
                          <a:cs typeface="Times New Roman" pitchFamily="18" charset="0"/>
                        </a:rPr>
                        <a:t>68</a:t>
                      </a:r>
                      <a:endParaRPr lang="ru-RU" sz="1200" dirty="0">
                        <a:latin typeface="Times New Roman" pitchFamily="18" charset="0"/>
                        <a:cs typeface="Times New Roman" pitchFamily="18" charset="0"/>
                      </a:endParaRPr>
                    </a:p>
                  </a:txBody>
                  <a:tcPr/>
                </a:tc>
              </a:tr>
            </a:tbl>
          </a:graphicData>
        </a:graphic>
      </p:graphicFrame>
      <p:sp>
        <p:nvSpPr>
          <p:cNvPr id="7" name="Прямоугольник 6"/>
          <p:cNvSpPr/>
          <p:nvPr/>
        </p:nvSpPr>
        <p:spPr>
          <a:xfrm>
            <a:off x="0" y="2826127"/>
            <a:ext cx="2643174" cy="4031873"/>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a:r>
              <a:rPr lang="ru-RU" dirty="0" smtClean="0">
                <a:latin typeface="Times New Roman" pitchFamily="18" charset="0"/>
                <a:ea typeface="Times New Roman" pitchFamily="18" charset="0"/>
                <a:cs typeface="Times New Roman" pitchFamily="18" charset="0"/>
              </a:rPr>
              <a:t> </a:t>
            </a:r>
            <a:r>
              <a:rPr lang="ru-RU" sz="1400" dirty="0" smtClean="0">
                <a:latin typeface="Times New Roman" pitchFamily="18" charset="0"/>
                <a:ea typeface="Times New Roman" pitchFamily="18" charset="0"/>
                <a:cs typeface="Times New Roman" pitchFamily="18" charset="0"/>
              </a:rPr>
              <a:t>В рамках государственной Программы дополнительных  мероприятий, направленных на снижение напряженности на рынке труда Республики Мордовия  финансовую помощь  получили  за период 2011-2015 годы 164 человека  на сумму  </a:t>
            </a:r>
            <a:r>
              <a:rPr lang="ru-RU" sz="1400" dirty="0" smtClean="0">
                <a:solidFill>
                  <a:schemeClr val="tx1"/>
                </a:solidFill>
                <a:latin typeface="Times New Roman" pitchFamily="18" charset="0"/>
                <a:ea typeface="Times New Roman" pitchFamily="18" charset="0"/>
                <a:cs typeface="Times New Roman" pitchFamily="18" charset="0"/>
              </a:rPr>
              <a:t>1 млн.руб.  За время действия программы «Оказание содействия добровольному переселению в РМ соотечественников, приживающих за рубежом, на 2015-2020 годы» было переселено 16 переселенцев.</a:t>
            </a:r>
          </a:p>
          <a:p>
            <a:pPr algn="just"/>
            <a:endParaRPr lang="ru-RU" sz="1400" dirty="0" smtClean="0">
              <a:solidFill>
                <a:schemeClr val="tx1"/>
              </a:solidFill>
              <a:latin typeface="Times New Roman" pitchFamily="18" charset="0"/>
              <a:ea typeface="Times New Roman" pitchFamily="18" charset="0"/>
              <a:cs typeface="Times New Roman" pitchFamily="18" charset="0"/>
            </a:endParaRPr>
          </a:p>
          <a:p>
            <a:pPr algn="just"/>
            <a:endParaRPr lang="ru-RU" sz="1400" dirty="0">
              <a:solidFill>
                <a:schemeClr val="tx1"/>
              </a:solidFill>
              <a:latin typeface="Times New Roman" pitchFamily="18" charset="0"/>
              <a:cs typeface="Times New Roman" pitchFamily="18" charset="0"/>
            </a:endParaRPr>
          </a:p>
        </p:txBody>
      </p:sp>
      <p:graphicFrame>
        <p:nvGraphicFramePr>
          <p:cNvPr id="9" name="Таблица 8"/>
          <p:cNvGraphicFramePr>
            <a:graphicFrameLocks noGrp="1"/>
          </p:cNvGraphicFramePr>
          <p:nvPr/>
        </p:nvGraphicFramePr>
        <p:xfrm>
          <a:off x="2714612" y="2738454"/>
          <a:ext cx="6429388" cy="4119546"/>
        </p:xfrm>
        <a:graphic>
          <a:graphicData uri="http://schemas.openxmlformats.org/drawingml/2006/table">
            <a:tbl>
              <a:tblPr>
                <a:tableStyleId>{3C2FFA5D-87B4-456A-9821-1D502468CF0F}</a:tableStyleId>
              </a:tblPr>
              <a:tblGrid>
                <a:gridCol w="3429024"/>
                <a:gridCol w="520264"/>
                <a:gridCol w="620025"/>
                <a:gridCol w="620025"/>
                <a:gridCol w="620025"/>
                <a:gridCol w="620025"/>
              </a:tblGrid>
              <a:tr h="96193">
                <a:tc>
                  <a:txBody>
                    <a:bodyPr/>
                    <a:lstStyle/>
                    <a:p>
                      <a:pPr algn="ctr" fontAlgn="b"/>
                      <a:r>
                        <a:rPr lang="ru-RU" sz="1200" b="1" i="0" u="none" strike="noStrike" dirty="0" smtClean="0">
                          <a:latin typeface="Times New Roman" pitchFamily="18" charset="0"/>
                          <a:cs typeface="Times New Roman" pitchFamily="18" charset="0"/>
                        </a:rPr>
                        <a:t>Показатель</a:t>
                      </a:r>
                      <a:endParaRPr lang="ru-RU" sz="1200" b="1" i="0" u="none" strike="noStrike" dirty="0">
                        <a:latin typeface="Times New Roman" pitchFamily="18" charset="0"/>
                        <a:cs typeface="Times New Roman" pitchFamily="18" charset="0"/>
                      </a:endParaRPr>
                    </a:p>
                  </a:txBody>
                  <a:tcPr marL="5658" marR="5658" marT="5658" marB="0" anchor="b"/>
                </a:tc>
                <a:tc>
                  <a:txBody>
                    <a:bodyPr/>
                    <a:lstStyle/>
                    <a:p>
                      <a:pPr algn="ctr" fontAlgn="b"/>
                      <a:r>
                        <a:rPr lang="ru-RU" sz="1200" b="1" i="0" u="none" strike="noStrike" dirty="0" smtClean="0">
                          <a:latin typeface="Times New Roman" pitchFamily="18" charset="0"/>
                          <a:cs typeface="Times New Roman" pitchFamily="18" charset="0"/>
                        </a:rPr>
                        <a:t>2011</a:t>
                      </a:r>
                      <a:endParaRPr lang="ru-RU" sz="1200" b="1" i="0" u="none" strike="noStrike" dirty="0">
                        <a:latin typeface="Times New Roman" pitchFamily="18" charset="0"/>
                        <a:cs typeface="Times New Roman" pitchFamily="18" charset="0"/>
                      </a:endParaRPr>
                    </a:p>
                  </a:txBody>
                  <a:tcPr marL="5658" marR="5658" marT="5658" marB="0" anchor="b"/>
                </a:tc>
                <a:tc>
                  <a:txBody>
                    <a:bodyPr/>
                    <a:lstStyle/>
                    <a:p>
                      <a:pPr algn="ctr" fontAlgn="b"/>
                      <a:r>
                        <a:rPr lang="ru-RU" sz="1200" b="1" i="0" u="none" strike="noStrike" dirty="0" smtClean="0">
                          <a:latin typeface="Times New Roman" pitchFamily="18" charset="0"/>
                          <a:cs typeface="Times New Roman" pitchFamily="18" charset="0"/>
                        </a:rPr>
                        <a:t>2012</a:t>
                      </a:r>
                      <a:endParaRPr lang="ru-RU" sz="1200" b="1" i="0" u="none" strike="noStrike" dirty="0">
                        <a:latin typeface="Times New Roman" pitchFamily="18" charset="0"/>
                        <a:cs typeface="Times New Roman" pitchFamily="18" charset="0"/>
                      </a:endParaRPr>
                    </a:p>
                  </a:txBody>
                  <a:tcPr marL="5658" marR="5658" marT="5658" marB="0" anchor="b"/>
                </a:tc>
                <a:tc>
                  <a:txBody>
                    <a:bodyPr/>
                    <a:lstStyle/>
                    <a:p>
                      <a:pPr algn="ctr" fontAlgn="b"/>
                      <a:r>
                        <a:rPr lang="ru-RU" sz="1200" b="1" i="0" u="none" strike="noStrike" dirty="0" smtClean="0">
                          <a:latin typeface="Times New Roman" pitchFamily="18" charset="0"/>
                          <a:cs typeface="Times New Roman" pitchFamily="18" charset="0"/>
                        </a:rPr>
                        <a:t>2013</a:t>
                      </a:r>
                      <a:endParaRPr lang="ru-RU" sz="1200" b="1" i="0" u="none" strike="noStrike" dirty="0">
                        <a:latin typeface="Times New Roman" pitchFamily="18" charset="0"/>
                        <a:cs typeface="Times New Roman" pitchFamily="18" charset="0"/>
                      </a:endParaRPr>
                    </a:p>
                  </a:txBody>
                  <a:tcPr marL="5658" marR="5658" marT="5658" marB="0" anchor="b"/>
                </a:tc>
                <a:tc>
                  <a:txBody>
                    <a:bodyPr/>
                    <a:lstStyle/>
                    <a:p>
                      <a:pPr algn="ctr" fontAlgn="b"/>
                      <a:r>
                        <a:rPr lang="ru-RU" sz="1200" b="1" i="0" u="none" strike="noStrike" dirty="0" smtClean="0">
                          <a:latin typeface="Times New Roman" pitchFamily="18" charset="0"/>
                          <a:cs typeface="Times New Roman" pitchFamily="18" charset="0"/>
                        </a:rPr>
                        <a:t>2014</a:t>
                      </a:r>
                      <a:endParaRPr lang="ru-RU" sz="1200" b="1" i="0" u="none" strike="noStrike" dirty="0">
                        <a:latin typeface="Times New Roman" pitchFamily="18" charset="0"/>
                        <a:cs typeface="Times New Roman" pitchFamily="18" charset="0"/>
                      </a:endParaRPr>
                    </a:p>
                  </a:txBody>
                  <a:tcPr marL="5658" marR="5658" marT="5658" marB="0" anchor="b"/>
                </a:tc>
                <a:tc>
                  <a:txBody>
                    <a:bodyPr/>
                    <a:lstStyle/>
                    <a:p>
                      <a:pPr algn="ctr" fontAlgn="b"/>
                      <a:r>
                        <a:rPr lang="ru-RU" sz="1200" b="1" i="0" u="none" strike="noStrike" dirty="0" smtClean="0">
                          <a:latin typeface="Times New Roman" pitchFamily="18" charset="0"/>
                          <a:cs typeface="Times New Roman" pitchFamily="18" charset="0"/>
                        </a:rPr>
                        <a:t>2015</a:t>
                      </a:r>
                      <a:endParaRPr lang="ru-RU" sz="1200" b="1" i="0" u="none" strike="noStrike" dirty="0">
                        <a:latin typeface="Times New Roman" pitchFamily="18" charset="0"/>
                        <a:cs typeface="Times New Roman" pitchFamily="18" charset="0"/>
                      </a:endParaRPr>
                    </a:p>
                  </a:txBody>
                  <a:tcPr marL="5658" marR="5658" marT="5658" marB="0" anchor="b"/>
                </a:tc>
              </a:tr>
              <a:tr h="96193">
                <a:tc>
                  <a:txBody>
                    <a:bodyPr/>
                    <a:lstStyle/>
                    <a:p>
                      <a:pPr algn="l" fontAlgn="b"/>
                      <a:r>
                        <a:rPr lang="ru-RU" sz="1200" u="none" strike="noStrike" dirty="0">
                          <a:latin typeface="Times New Roman" pitchFamily="18" charset="0"/>
                          <a:cs typeface="Times New Roman" pitchFamily="18" charset="0"/>
                        </a:rPr>
                        <a:t>Трудоустройство</a:t>
                      </a:r>
                      <a:endParaRPr lang="ru-RU" sz="1200" b="1" i="0" u="none" strike="noStrike" dirty="0">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532</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467</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439</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391</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dirty="0">
                          <a:latin typeface="Times New Roman" pitchFamily="18" charset="0"/>
                          <a:cs typeface="Times New Roman" pitchFamily="18" charset="0"/>
                        </a:rPr>
                        <a:t>390</a:t>
                      </a:r>
                      <a:endParaRPr lang="ru-RU" sz="1200" b="0" i="0" u="none" strike="noStrike" dirty="0">
                        <a:latin typeface="Times New Roman" pitchFamily="18" charset="0"/>
                        <a:cs typeface="Times New Roman" pitchFamily="18" charset="0"/>
                      </a:endParaRPr>
                    </a:p>
                  </a:txBody>
                  <a:tcPr marL="5658" marR="5658" marT="5658" marB="0" anchor="b"/>
                </a:tc>
              </a:tr>
              <a:tr h="96193">
                <a:tc>
                  <a:txBody>
                    <a:bodyPr/>
                    <a:lstStyle/>
                    <a:p>
                      <a:pPr algn="l" fontAlgn="b"/>
                      <a:r>
                        <a:rPr lang="ru-RU" sz="1200" u="none" strike="noStrike" dirty="0">
                          <a:latin typeface="Times New Roman" pitchFamily="18" charset="0"/>
                          <a:cs typeface="Times New Roman" pitchFamily="18" charset="0"/>
                        </a:rPr>
                        <a:t>Ярмарки вакансий</a:t>
                      </a:r>
                      <a:endParaRPr lang="ru-RU" sz="1200" b="1" i="0" u="none" strike="noStrike" dirty="0">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7</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7</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7</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6</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6</a:t>
                      </a:r>
                      <a:endParaRPr lang="ru-RU" sz="1200" b="0" i="0" u="none" strike="noStrike">
                        <a:latin typeface="Times New Roman" pitchFamily="18" charset="0"/>
                        <a:cs typeface="Times New Roman" pitchFamily="18" charset="0"/>
                      </a:endParaRPr>
                    </a:p>
                  </a:txBody>
                  <a:tcPr marL="5658" marR="5658" marT="5658" marB="0" anchor="b"/>
                </a:tc>
              </a:tr>
              <a:tr h="96193">
                <a:tc>
                  <a:txBody>
                    <a:bodyPr/>
                    <a:lstStyle/>
                    <a:p>
                      <a:pPr algn="l" fontAlgn="b"/>
                      <a:r>
                        <a:rPr lang="ru-RU" sz="1200" u="none" strike="noStrike">
                          <a:latin typeface="Times New Roman" pitchFamily="18" charset="0"/>
                          <a:cs typeface="Times New Roman" pitchFamily="18" charset="0"/>
                        </a:rPr>
                        <a:t>Общественные работы</a:t>
                      </a:r>
                      <a:endParaRPr lang="ru-RU" sz="1200" b="1"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206</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226</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236</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197</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190</a:t>
                      </a:r>
                      <a:endParaRPr lang="ru-RU" sz="1200" b="0" i="0" u="none" strike="noStrike">
                        <a:latin typeface="Times New Roman" pitchFamily="18" charset="0"/>
                        <a:cs typeface="Times New Roman" pitchFamily="18" charset="0"/>
                      </a:endParaRPr>
                    </a:p>
                  </a:txBody>
                  <a:tcPr marL="5658" marR="5658" marT="5658" marB="0" anchor="b"/>
                </a:tc>
              </a:tr>
              <a:tr h="96193">
                <a:tc>
                  <a:txBody>
                    <a:bodyPr/>
                    <a:lstStyle/>
                    <a:p>
                      <a:pPr algn="l" fontAlgn="b"/>
                      <a:r>
                        <a:rPr lang="ru-RU" sz="1200" u="none" strike="noStrike">
                          <a:latin typeface="Times New Roman" pitchFamily="18" charset="0"/>
                          <a:cs typeface="Times New Roman" pitchFamily="18" charset="0"/>
                        </a:rPr>
                        <a:t>Трудоустройство подростков</a:t>
                      </a:r>
                      <a:endParaRPr lang="ru-RU" sz="1200" b="1"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223</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284</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307</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292</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256</a:t>
                      </a:r>
                      <a:endParaRPr lang="ru-RU" sz="1200" b="0" i="0" u="none" strike="noStrike">
                        <a:latin typeface="Times New Roman" pitchFamily="18" charset="0"/>
                        <a:cs typeface="Times New Roman" pitchFamily="18" charset="0"/>
                      </a:endParaRPr>
                    </a:p>
                  </a:txBody>
                  <a:tcPr marL="5658" marR="5658" marT="5658" marB="0" anchor="b"/>
                </a:tc>
              </a:tr>
              <a:tr h="123353">
                <a:tc>
                  <a:txBody>
                    <a:bodyPr/>
                    <a:lstStyle/>
                    <a:p>
                      <a:pPr algn="l" fontAlgn="b"/>
                      <a:r>
                        <a:rPr lang="ru-RU" sz="1200" u="none" strike="noStrike" dirty="0">
                          <a:latin typeface="Times New Roman" pitchFamily="18" charset="0"/>
                          <a:cs typeface="Times New Roman" pitchFamily="18" charset="0"/>
                        </a:rPr>
                        <a:t>Трудоустройство безработных граждан, испытывающих трудности в поиске работы</a:t>
                      </a:r>
                      <a:endParaRPr lang="ru-RU" sz="1200" b="1" i="0" u="none" strike="noStrike" dirty="0">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8</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7</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9</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9</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8</a:t>
                      </a:r>
                      <a:endParaRPr lang="ru-RU" sz="1200" b="0" i="0" u="none" strike="noStrike">
                        <a:latin typeface="Times New Roman" pitchFamily="18" charset="0"/>
                        <a:cs typeface="Times New Roman" pitchFamily="18" charset="0"/>
                      </a:endParaRPr>
                    </a:p>
                  </a:txBody>
                  <a:tcPr marL="5658" marR="5658" marT="5658" marB="0" anchor="b"/>
                </a:tc>
              </a:tr>
              <a:tr h="96193">
                <a:tc>
                  <a:txBody>
                    <a:bodyPr/>
                    <a:lstStyle/>
                    <a:p>
                      <a:pPr algn="l" fontAlgn="b"/>
                      <a:r>
                        <a:rPr lang="ru-RU" sz="1200" u="none" strike="noStrike">
                          <a:latin typeface="Times New Roman" pitchFamily="18" charset="0"/>
                          <a:cs typeface="Times New Roman" pitchFamily="18" charset="0"/>
                        </a:rPr>
                        <a:t>Трудоустройство выпускников 18-20 лет</a:t>
                      </a:r>
                      <a:endParaRPr lang="ru-RU" sz="1200" b="1"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1</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2</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1</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1</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1</a:t>
                      </a:r>
                      <a:endParaRPr lang="ru-RU" sz="1200" b="0" i="0" u="none" strike="noStrike">
                        <a:latin typeface="Times New Roman" pitchFamily="18" charset="0"/>
                        <a:cs typeface="Times New Roman" pitchFamily="18" charset="0"/>
                      </a:endParaRPr>
                    </a:p>
                  </a:txBody>
                  <a:tcPr marL="5658" marR="5658" marT="5658" marB="0" anchor="b"/>
                </a:tc>
              </a:tr>
              <a:tr h="96193">
                <a:tc>
                  <a:txBody>
                    <a:bodyPr/>
                    <a:lstStyle/>
                    <a:p>
                      <a:pPr algn="l" fontAlgn="b"/>
                      <a:r>
                        <a:rPr lang="ru-RU" sz="1200" u="none" strike="noStrike">
                          <a:latin typeface="Times New Roman" pitchFamily="18" charset="0"/>
                          <a:cs typeface="Times New Roman" pitchFamily="18" charset="0"/>
                        </a:rPr>
                        <a:t>Переезд и переселение</a:t>
                      </a:r>
                      <a:endParaRPr lang="ru-RU" sz="1200" b="1"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3</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6</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6</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6</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6</a:t>
                      </a:r>
                      <a:endParaRPr lang="ru-RU" sz="1200" b="0" i="0" u="none" strike="noStrike">
                        <a:latin typeface="Times New Roman" pitchFamily="18" charset="0"/>
                        <a:cs typeface="Times New Roman" pitchFamily="18" charset="0"/>
                      </a:endParaRPr>
                    </a:p>
                  </a:txBody>
                  <a:tcPr marL="5658" marR="5658" marT="5658" marB="0" anchor="b"/>
                </a:tc>
              </a:tr>
              <a:tr h="96193">
                <a:tc>
                  <a:txBody>
                    <a:bodyPr/>
                    <a:lstStyle/>
                    <a:p>
                      <a:pPr algn="l" fontAlgn="b"/>
                      <a:r>
                        <a:rPr lang="ru-RU" sz="1200" u="none" strike="noStrike">
                          <a:latin typeface="Times New Roman" pitchFamily="18" charset="0"/>
                          <a:cs typeface="Times New Roman" pitchFamily="18" charset="0"/>
                        </a:rPr>
                        <a:t>Организация стажировки</a:t>
                      </a:r>
                      <a:endParaRPr lang="ru-RU" sz="1200" b="1"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0</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0</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2</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1</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1</a:t>
                      </a:r>
                      <a:endParaRPr lang="ru-RU" sz="1200" b="0" i="0" u="none" strike="noStrike">
                        <a:latin typeface="Times New Roman" pitchFamily="18" charset="0"/>
                        <a:cs typeface="Times New Roman" pitchFamily="18" charset="0"/>
                      </a:endParaRPr>
                    </a:p>
                  </a:txBody>
                  <a:tcPr marL="5658" marR="5658" marT="5658" marB="0" anchor="b"/>
                </a:tc>
              </a:tr>
              <a:tr h="96193">
                <a:tc>
                  <a:txBody>
                    <a:bodyPr/>
                    <a:lstStyle/>
                    <a:p>
                      <a:pPr algn="l" fontAlgn="b"/>
                      <a:r>
                        <a:rPr lang="ru-RU" sz="1200" u="none" strike="noStrike">
                          <a:latin typeface="Times New Roman" pitchFamily="18" charset="0"/>
                          <a:cs typeface="Times New Roman" pitchFamily="18" charset="0"/>
                        </a:rPr>
                        <a:t>Трудоустройство женщин с применением гибких форм занятости</a:t>
                      </a:r>
                      <a:endParaRPr lang="ru-RU" sz="1200" b="1"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0</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0</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1</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0</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1</a:t>
                      </a:r>
                      <a:endParaRPr lang="ru-RU" sz="1200" b="0" i="0" u="none" strike="noStrike">
                        <a:latin typeface="Times New Roman" pitchFamily="18" charset="0"/>
                        <a:cs typeface="Times New Roman" pitchFamily="18" charset="0"/>
                      </a:endParaRPr>
                    </a:p>
                  </a:txBody>
                  <a:tcPr marL="5658" marR="5658" marT="5658" marB="0" anchor="b"/>
                </a:tc>
              </a:tr>
              <a:tr h="296794">
                <a:tc>
                  <a:txBody>
                    <a:bodyPr/>
                    <a:lstStyle/>
                    <a:p>
                      <a:pPr algn="l" fontAlgn="b"/>
                      <a:r>
                        <a:rPr lang="ru-RU" sz="1200" u="none" strike="noStrike" dirty="0">
                          <a:latin typeface="Times New Roman" pitchFamily="18" charset="0"/>
                          <a:cs typeface="Times New Roman" pitchFamily="18" charset="0"/>
                        </a:rPr>
                        <a:t>Трудоустройство многодетных родителей и родителей, </a:t>
                      </a:r>
                      <a:r>
                        <a:rPr lang="ru-RU" sz="1200" u="none" strike="noStrike" dirty="0" err="1">
                          <a:latin typeface="Times New Roman" pitchFamily="18" charset="0"/>
                          <a:cs typeface="Times New Roman" pitchFamily="18" charset="0"/>
                        </a:rPr>
                        <a:t>воспит</a:t>
                      </a:r>
                      <a:r>
                        <a:rPr lang="ru-RU" sz="1200" u="none" strike="noStrike" dirty="0">
                          <a:latin typeface="Times New Roman" pitchFamily="18" charset="0"/>
                          <a:cs typeface="Times New Roman" pitchFamily="18" charset="0"/>
                        </a:rPr>
                        <a:t>. детей – инвалидов</a:t>
                      </a:r>
                      <a:endParaRPr lang="ru-RU" sz="1200" b="1" i="0" u="none" strike="noStrike" dirty="0">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0</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0</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0</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1</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1</a:t>
                      </a:r>
                      <a:endParaRPr lang="ru-RU" sz="1200" b="0" i="0" u="none" strike="noStrike">
                        <a:latin typeface="Times New Roman" pitchFamily="18" charset="0"/>
                        <a:cs typeface="Times New Roman" pitchFamily="18" charset="0"/>
                      </a:endParaRPr>
                    </a:p>
                  </a:txBody>
                  <a:tcPr marL="5658" marR="5658" marT="5658" marB="0" anchor="b"/>
                </a:tc>
              </a:tr>
              <a:tr h="96193">
                <a:tc>
                  <a:txBody>
                    <a:bodyPr/>
                    <a:lstStyle/>
                    <a:p>
                      <a:pPr algn="l" fontAlgn="b"/>
                      <a:r>
                        <a:rPr lang="ru-RU" sz="1200" u="none" strike="noStrike">
                          <a:latin typeface="Times New Roman" pitchFamily="18" charset="0"/>
                          <a:cs typeface="Times New Roman" pitchFamily="18" charset="0"/>
                        </a:rPr>
                        <a:t>Профессиональная ориентация</a:t>
                      </a:r>
                      <a:endParaRPr lang="ru-RU" sz="1200" b="1"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1632</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829</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827</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780</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780</a:t>
                      </a:r>
                      <a:endParaRPr lang="ru-RU" sz="1200" b="0" i="0" u="none" strike="noStrike">
                        <a:latin typeface="Times New Roman" pitchFamily="18" charset="0"/>
                        <a:cs typeface="Times New Roman" pitchFamily="18" charset="0"/>
                      </a:endParaRPr>
                    </a:p>
                  </a:txBody>
                  <a:tcPr marL="5658" marR="5658" marT="5658" marB="0" anchor="b"/>
                </a:tc>
              </a:tr>
              <a:tr h="96193">
                <a:tc>
                  <a:txBody>
                    <a:bodyPr/>
                    <a:lstStyle/>
                    <a:p>
                      <a:pPr algn="l" fontAlgn="b"/>
                      <a:r>
                        <a:rPr lang="ru-RU" sz="1200" u="none" strike="noStrike">
                          <a:latin typeface="Times New Roman" pitchFamily="18" charset="0"/>
                          <a:cs typeface="Times New Roman" pitchFamily="18" charset="0"/>
                        </a:rPr>
                        <a:t>Социальная адаптация безработных граждан</a:t>
                      </a:r>
                      <a:endParaRPr lang="ru-RU" sz="1200" b="1"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66</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50</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52</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35</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35</a:t>
                      </a:r>
                      <a:endParaRPr lang="ru-RU" sz="1200" b="0" i="0" u="none" strike="noStrike">
                        <a:latin typeface="Times New Roman" pitchFamily="18" charset="0"/>
                        <a:cs typeface="Times New Roman" pitchFamily="18" charset="0"/>
                      </a:endParaRPr>
                    </a:p>
                  </a:txBody>
                  <a:tcPr marL="5658" marR="5658" marT="5658" marB="0" anchor="b"/>
                </a:tc>
              </a:tr>
              <a:tr h="96193">
                <a:tc>
                  <a:txBody>
                    <a:bodyPr/>
                    <a:lstStyle/>
                    <a:p>
                      <a:pPr algn="l" fontAlgn="b"/>
                      <a:r>
                        <a:rPr lang="ru-RU" sz="1200" u="none" strike="noStrike">
                          <a:latin typeface="Times New Roman" pitchFamily="18" charset="0"/>
                          <a:cs typeface="Times New Roman" pitchFamily="18" charset="0"/>
                        </a:rPr>
                        <a:t>Психологическая поддержка безработных граждан</a:t>
                      </a:r>
                      <a:endParaRPr lang="ru-RU" sz="1200" b="1"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17</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17</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18</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16</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17</a:t>
                      </a:r>
                      <a:endParaRPr lang="ru-RU" sz="1200" b="0" i="0" u="none" strike="noStrike">
                        <a:latin typeface="Times New Roman" pitchFamily="18" charset="0"/>
                        <a:cs typeface="Times New Roman" pitchFamily="18" charset="0"/>
                      </a:endParaRPr>
                    </a:p>
                  </a:txBody>
                  <a:tcPr marL="5658" marR="5658" marT="5658" marB="0" anchor="b"/>
                </a:tc>
              </a:tr>
              <a:tr h="96193">
                <a:tc>
                  <a:txBody>
                    <a:bodyPr/>
                    <a:lstStyle/>
                    <a:p>
                      <a:pPr algn="l" fontAlgn="b"/>
                      <a:r>
                        <a:rPr lang="ru-RU" sz="1200" u="none" strike="noStrike">
                          <a:latin typeface="Times New Roman" pitchFamily="18" charset="0"/>
                          <a:cs typeface="Times New Roman" pitchFamily="18" charset="0"/>
                        </a:rPr>
                        <a:t>Профессиональное обучение безработных граждан</a:t>
                      </a:r>
                      <a:endParaRPr lang="ru-RU" sz="1200" b="1"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90</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30</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29</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31</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26</a:t>
                      </a:r>
                      <a:endParaRPr lang="ru-RU" sz="1200" b="0" i="0" u="none" strike="noStrike">
                        <a:latin typeface="Times New Roman" pitchFamily="18" charset="0"/>
                        <a:cs typeface="Times New Roman" pitchFamily="18" charset="0"/>
                      </a:endParaRPr>
                    </a:p>
                  </a:txBody>
                  <a:tcPr marL="5658" marR="5658" marT="5658" marB="0" anchor="b"/>
                </a:tc>
              </a:tr>
              <a:tr h="96193">
                <a:tc>
                  <a:txBody>
                    <a:bodyPr/>
                    <a:lstStyle/>
                    <a:p>
                      <a:pPr algn="l" fontAlgn="b"/>
                      <a:r>
                        <a:rPr lang="ru-RU" sz="1200" u="none" strike="noStrike">
                          <a:latin typeface="Times New Roman" pitchFamily="18" charset="0"/>
                          <a:cs typeface="Times New Roman" pitchFamily="18" charset="0"/>
                        </a:rPr>
                        <a:t> Профессиональное обучение женщин в период отпуска по уходу за ребенком в возрасте до 3х лет</a:t>
                      </a:r>
                      <a:endParaRPr lang="ru-RU" sz="1200" b="1"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0</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5</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7</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22</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10</a:t>
                      </a:r>
                      <a:endParaRPr lang="ru-RU" sz="1200" b="0" i="0" u="none" strike="noStrike">
                        <a:latin typeface="Times New Roman" pitchFamily="18" charset="0"/>
                        <a:cs typeface="Times New Roman" pitchFamily="18" charset="0"/>
                      </a:endParaRPr>
                    </a:p>
                  </a:txBody>
                  <a:tcPr marL="5658" marR="5658" marT="5658" marB="0" anchor="b"/>
                </a:tc>
              </a:tr>
              <a:tr h="96193">
                <a:tc>
                  <a:txBody>
                    <a:bodyPr/>
                    <a:lstStyle/>
                    <a:p>
                      <a:pPr algn="l" fontAlgn="b"/>
                      <a:r>
                        <a:rPr lang="ru-RU" sz="1200" u="none" strike="noStrike">
                          <a:latin typeface="Times New Roman" pitchFamily="18" charset="0"/>
                          <a:cs typeface="Times New Roman" pitchFamily="18" charset="0"/>
                        </a:rPr>
                        <a:t>Профессиональное обучение граждан пенсионного возраста</a:t>
                      </a:r>
                      <a:endParaRPr lang="ru-RU" sz="1200" b="1"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0</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0</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0</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a:latin typeface="Times New Roman" pitchFamily="18" charset="0"/>
                          <a:cs typeface="Times New Roman" pitchFamily="18" charset="0"/>
                        </a:rPr>
                        <a:t>1</a:t>
                      </a:r>
                      <a:endParaRPr lang="ru-RU" sz="1200" b="0" i="0" u="none" strike="noStrike">
                        <a:latin typeface="Times New Roman" pitchFamily="18" charset="0"/>
                        <a:cs typeface="Times New Roman" pitchFamily="18" charset="0"/>
                      </a:endParaRPr>
                    </a:p>
                  </a:txBody>
                  <a:tcPr marL="5658" marR="5658" marT="5658" marB="0" anchor="b"/>
                </a:tc>
                <a:tc>
                  <a:txBody>
                    <a:bodyPr/>
                    <a:lstStyle/>
                    <a:p>
                      <a:pPr algn="r" fontAlgn="b"/>
                      <a:r>
                        <a:rPr lang="ru-RU" sz="1200" u="none" strike="noStrike" dirty="0">
                          <a:latin typeface="Times New Roman" pitchFamily="18" charset="0"/>
                          <a:cs typeface="Times New Roman" pitchFamily="18" charset="0"/>
                        </a:rPr>
                        <a:t>1</a:t>
                      </a:r>
                      <a:endParaRPr lang="ru-RU" sz="1200" b="0" i="0" u="none" strike="noStrike" dirty="0">
                        <a:latin typeface="Times New Roman" pitchFamily="18" charset="0"/>
                        <a:cs typeface="Times New Roman" pitchFamily="18" charset="0"/>
                      </a:endParaRPr>
                    </a:p>
                  </a:txBody>
                  <a:tcPr marL="5658" marR="5658" marT="5658" marB="0" anchor="b"/>
                </a:tc>
              </a:tr>
            </a:tbl>
          </a:graphicData>
        </a:graphic>
      </p:graphicFrame>
      <p:graphicFrame>
        <p:nvGraphicFramePr>
          <p:cNvPr id="11" name="Диаграмма 10"/>
          <p:cNvGraphicFramePr/>
          <p:nvPr/>
        </p:nvGraphicFramePr>
        <p:xfrm>
          <a:off x="4572000" y="428604"/>
          <a:ext cx="4572000" cy="2286016"/>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3328982" cy="346092"/>
          </a:xfrm>
        </p:spPr>
        <p:txBody>
          <a:bodyPr>
            <a:normAutofit/>
          </a:bodyPr>
          <a:lstStyle/>
          <a:p>
            <a:r>
              <a:rPr lang="ru-RU" sz="1600" b="1" dirty="0" smtClean="0">
                <a:latin typeface="Times New Roman" pitchFamily="18" charset="0"/>
                <a:cs typeface="Times New Roman" pitchFamily="18" charset="0"/>
              </a:rPr>
              <a:t>1.7. Доходы населения</a:t>
            </a:r>
            <a:endParaRPr lang="ru-RU" sz="1600" b="1" dirty="0">
              <a:latin typeface="Times New Roman" pitchFamily="18" charset="0"/>
              <a:cs typeface="Times New Roman" pitchFamily="18" charset="0"/>
            </a:endParaRPr>
          </a:p>
        </p:txBody>
      </p:sp>
      <p:graphicFrame>
        <p:nvGraphicFramePr>
          <p:cNvPr id="5" name="Диаграмма 4"/>
          <p:cNvGraphicFramePr/>
          <p:nvPr/>
        </p:nvGraphicFramePr>
        <p:xfrm>
          <a:off x="6357950" y="4572008"/>
          <a:ext cx="2786050" cy="2285992"/>
        </p:xfrm>
        <a:graphic>
          <a:graphicData uri="http://schemas.openxmlformats.org/drawingml/2006/chart">
            <c:chart xmlns:c="http://schemas.openxmlformats.org/drawingml/2006/chart" xmlns:r="http://schemas.openxmlformats.org/officeDocument/2006/relationships" r:id="rId3"/>
          </a:graphicData>
        </a:graphic>
      </p:graphicFrame>
      <p:sp>
        <p:nvSpPr>
          <p:cNvPr id="46082" name="Rectangle 2"/>
          <p:cNvSpPr>
            <a:spLocks noChangeArrowheads="1"/>
          </p:cNvSpPr>
          <p:nvPr/>
        </p:nvSpPr>
        <p:spPr bwMode="auto">
          <a:xfrm>
            <a:off x="0" y="285728"/>
            <a:ext cx="9144000"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indent="431800" algn="just" fontAlgn="base">
              <a:spcBef>
                <a:spcPct val="0"/>
              </a:spcBef>
              <a:spcAft>
                <a:spcPct val="0"/>
              </a:spcAft>
            </a:pPr>
            <a:r>
              <a:rPr lang="ru-RU" sz="1400" dirty="0" smtClean="0">
                <a:latin typeface="Times New Roman" pitchFamily="18" charset="0"/>
                <a:cs typeface="Times New Roman" pitchFamily="18" charset="0"/>
              </a:rPr>
              <a:t>Показатели повышения оплаты труда работников бюджетного сектора, установленные в региональных и муниципальных «дорожных картах» по категориям, в  муниципальном районе в </a:t>
            </a:r>
            <a:r>
              <a:rPr lang="ru-RU" sz="1400" b="1" i="1" dirty="0" smtClean="0">
                <a:latin typeface="Times New Roman" pitchFamily="18" charset="0"/>
                <a:cs typeface="Times New Roman" pitchFamily="18" charset="0"/>
              </a:rPr>
              <a:t>учреждениях всех форм собственности</a:t>
            </a:r>
            <a:r>
              <a:rPr lang="ru-RU" sz="1400" dirty="0" smtClean="0">
                <a:latin typeface="Times New Roman" pitchFamily="18" charset="0"/>
                <a:cs typeface="Times New Roman" pitchFamily="18" charset="0"/>
              </a:rPr>
              <a:t> по итогам 2015 года достигнуты:</a:t>
            </a:r>
          </a:p>
          <a:p>
            <a:pPr indent="431800" algn="just" fontAlgn="base">
              <a:spcBef>
                <a:spcPct val="0"/>
              </a:spcBef>
              <a:spcAft>
                <a:spcPct val="0"/>
              </a:spcAf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педагогические работники  муниципальных образовательных учреждений общего образования – 22363 рублей, что составляет   100%  к средней зарплате в  регионе 22363,6 рублей при установленном целевом показателе 100</a:t>
            </a:r>
            <a:r>
              <a:rPr kumimoji="0" lang="ru-RU" sz="1400" b="0"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a:t>
            </a:r>
          </a:p>
          <a:p>
            <a:pPr indent="431800" algn="just" fontAlgn="base">
              <a:spcBef>
                <a:spcPct val="0"/>
              </a:spcBef>
              <a:spcAft>
                <a:spcPct val="0"/>
              </a:spcAf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педагоги  муниципальных дошкольных образовательных учреждений – 19031,9 рублей, что составляет  100% к средней зарплате в сфере общего образования в регионе 17775,4 руб.  при установленном целевом показателе 100 %;</a:t>
            </a:r>
            <a:endParaRPr kumimoji="0" lang="ru-RU" sz="1400" b="0" i="0" u="none" strike="noStrike" cap="none" normalizeH="0" baseline="0" dirty="0" smtClean="0">
              <a:ln>
                <a:noFill/>
              </a:ln>
              <a:solidFill>
                <a:srgbClr val="FF0000"/>
              </a:solidFill>
              <a:effectLst/>
              <a:latin typeface="Times New Roman" pitchFamily="18" charset="0"/>
              <a:cs typeface="Times New Roman" pitchFamily="18" charset="0"/>
            </a:endParaRPr>
          </a:p>
          <a:p>
            <a:pPr marL="0" marR="0" lvl="0" indent="431800" algn="just" defTabSz="914400" rtl="0" eaLnBrk="0" fontAlgn="base" latinLnBrk="0" hangingPunct="0">
              <a:lnSpc>
                <a:spcPct val="100000"/>
              </a:lnSpc>
              <a:spcBef>
                <a:spcPct val="0"/>
              </a:spcBef>
              <a:spcAft>
                <a:spcPct val="0"/>
              </a:spcAft>
              <a:buClrTx/>
              <a:buSzTx/>
              <a:buFontTx/>
              <a:buChar char="-"/>
              <a:tabLs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педагоги  муниципальных учреждений дополнительного образования детей  19229,4 рублей, </a:t>
            </a:r>
            <a:r>
              <a:rPr kumimoji="0" lang="ru-RU" sz="1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что составляет 85,97%% к средней зарплате учителей в регионе  (22366,6 рублей) при установленном целевом показателе  85%;</a:t>
            </a:r>
          </a:p>
          <a:p>
            <a:pPr indent="431800" algn="just" eaLnBrk="0" fontAlgn="base" hangingPunct="0">
              <a:spcBef>
                <a:spcPct val="0"/>
              </a:spcBef>
              <a:spcAft>
                <a:spcPct val="0"/>
              </a:spcAft>
              <a:buFontTx/>
              <a:buChar char="-"/>
            </a:pPr>
            <a:r>
              <a:rPr lang="ru-RU" sz="1400" dirty="0" smtClean="0">
                <a:latin typeface="Times New Roman" pitchFamily="18" charset="0"/>
                <a:cs typeface="Times New Roman" pitchFamily="18" charset="0"/>
              </a:rPr>
              <a:t>преподаватели и мастера производственного обучения образовательных учреждений начального и среднего профессионального образования –  18262,9рублей,  что составляет 82,5% к средней зарплате в регионе (22117 руб.), при установленном целевом показателе 81,7%;</a:t>
            </a:r>
          </a:p>
          <a:p>
            <a:pPr marL="0" marR="0" lvl="0" indent="431800" algn="just" defTabSz="914400" rtl="0" eaLnBrk="0" fontAlgn="base" latinLnBrk="0" hangingPunct="0">
              <a:lnSpc>
                <a:spcPct val="100000"/>
              </a:lnSpc>
              <a:spcBef>
                <a:spcPct val="0"/>
              </a:spcBef>
              <a:spcAft>
                <a:spcPct val="0"/>
              </a:spcAft>
              <a:buClrTx/>
              <a:buSzTx/>
              <a:buFontTx/>
              <a:buChar char="-"/>
              <a:tabLst/>
            </a:pPr>
            <a:r>
              <a:rPr lang="ru-RU" sz="1400" dirty="0" smtClean="0">
                <a:latin typeface="Times New Roman" pitchFamily="18" charset="0"/>
                <a:cs typeface="Times New Roman" pitchFamily="18" charset="0"/>
              </a:rPr>
              <a:t>врачи и работники медицинских организаций, имеющие высшее медицинское (фармацевтическое) или иное высшее образование, предоставляющие медицинские услуги (обеспечивающие предоставление медицинских услуг) – 29205 рублей,  что составляет 132,04%% к средней зарплате в регионе (22117 рублей) при установленном целевом показателе 125,7%;</a:t>
            </a:r>
          </a:p>
          <a:p>
            <a:pPr marL="0" marR="0" lvl="0" indent="431800" algn="just" defTabSz="914400" rtl="0" eaLnBrk="0" fontAlgn="base" latinLnBrk="0" hangingPunct="0">
              <a:lnSpc>
                <a:spcPct val="100000"/>
              </a:lnSpc>
              <a:spcBef>
                <a:spcPct val="0"/>
              </a:spcBef>
              <a:spcAft>
                <a:spcPct val="0"/>
              </a:spcAft>
              <a:buClrTx/>
              <a:buSzTx/>
              <a:buFontTx/>
              <a:buChar char="-"/>
              <a:tabLst/>
            </a:pPr>
            <a:r>
              <a:rPr lang="ru-RU" sz="1400" dirty="0" smtClean="0">
                <a:latin typeface="Times New Roman" pitchFamily="18" charset="0"/>
                <a:cs typeface="Times New Roman" pitchFamily="18" charset="0"/>
              </a:rPr>
              <a:t>средний медицинский (фармацевтический) персонал (</a:t>
            </a:r>
            <a:r>
              <a:rPr lang="ru-RU" sz="1400" dirty="0" err="1" smtClean="0">
                <a:latin typeface="Times New Roman" pitchFamily="18" charset="0"/>
                <a:cs typeface="Times New Roman" pitchFamily="18" charset="0"/>
              </a:rPr>
              <a:t>персонал</a:t>
            </a:r>
            <a:r>
              <a:rPr lang="ru-RU" sz="1400" dirty="0" smtClean="0">
                <a:latin typeface="Times New Roman" pitchFamily="18" charset="0"/>
                <a:cs typeface="Times New Roman" pitchFamily="18" charset="0"/>
              </a:rPr>
              <a:t>, обеспечивающий условия для предоставления медицинских услуг) –  15701 рублей,  что составляет 71 % к средней зарплате в регионе (22117 рублей) при установленном целевом показателе</a:t>
            </a:r>
            <a:r>
              <a:rPr lang="ru-RU" sz="1400" dirty="0" smtClean="0">
                <a:solidFill>
                  <a:srgbClr val="FF0000"/>
                </a:solidFill>
                <a:latin typeface="Times New Roman" pitchFamily="18" charset="0"/>
                <a:cs typeface="Times New Roman" pitchFamily="18" charset="0"/>
              </a:rPr>
              <a:t>  </a:t>
            </a:r>
            <a:r>
              <a:rPr lang="ru-RU" sz="1400" dirty="0" smtClean="0">
                <a:latin typeface="Times New Roman" pitchFamily="18" charset="0"/>
                <a:cs typeface="Times New Roman" pitchFamily="18" charset="0"/>
              </a:rPr>
              <a:t>71%;</a:t>
            </a:r>
          </a:p>
        </p:txBody>
      </p:sp>
      <p:sp>
        <p:nvSpPr>
          <p:cNvPr id="6" name="Прямоугольник 5"/>
          <p:cNvSpPr/>
          <p:nvPr/>
        </p:nvSpPr>
        <p:spPr>
          <a:xfrm>
            <a:off x="0" y="4611231"/>
            <a:ext cx="6357950" cy="2246769"/>
          </a:xfrm>
          <a:prstGeom prst="rect">
            <a:avLst/>
          </a:prstGeom>
        </p:spPr>
        <p:txBody>
          <a:bodyPr wrap="square">
            <a:spAutoFit/>
          </a:bodyPr>
          <a:lstStyle/>
          <a:p>
            <a:pPr lvl="0" indent="431800" algn="just" eaLnBrk="0" fontAlgn="base" hangingPunct="0">
              <a:spcBef>
                <a:spcPct val="0"/>
              </a:spcBef>
              <a:spcAft>
                <a:spcPct val="0"/>
              </a:spcAft>
              <a:buFontTx/>
              <a:buChar char="-"/>
            </a:pPr>
            <a:r>
              <a:rPr lang="ru-RU" sz="1400" dirty="0" smtClean="0">
                <a:latin typeface="Times New Roman" pitchFamily="18" charset="0"/>
                <a:cs typeface="Times New Roman" pitchFamily="18" charset="0"/>
              </a:rPr>
              <a:t>младший медицинский персонал (</a:t>
            </a:r>
            <a:r>
              <a:rPr lang="ru-RU" sz="1400" dirty="0" err="1" smtClean="0">
                <a:latin typeface="Times New Roman" pitchFamily="18" charset="0"/>
                <a:cs typeface="Times New Roman" pitchFamily="18" charset="0"/>
              </a:rPr>
              <a:t>персонал</a:t>
            </a:r>
            <a:r>
              <a:rPr lang="ru-RU" sz="1400" dirty="0" smtClean="0">
                <a:latin typeface="Times New Roman" pitchFamily="18" charset="0"/>
                <a:cs typeface="Times New Roman" pitchFamily="18" charset="0"/>
              </a:rPr>
              <a:t>, обеспечивающий условия для предоставления медицинских услуг) –  10840,3 рублей,  что составляет 49,01% к средней зарплате в регионе (22117 рублей) при установленном целевом показателе</a:t>
            </a:r>
            <a:r>
              <a:rPr lang="ru-RU" sz="1400" dirty="0" smtClean="0">
                <a:solidFill>
                  <a:srgbClr val="FF0000"/>
                </a:solidFill>
                <a:latin typeface="Times New Roman" pitchFamily="18" charset="0"/>
                <a:cs typeface="Times New Roman" pitchFamily="18" charset="0"/>
              </a:rPr>
              <a:t> </a:t>
            </a:r>
            <a:r>
              <a:rPr lang="ru-RU" sz="1400" dirty="0" smtClean="0">
                <a:latin typeface="Times New Roman" pitchFamily="18" charset="0"/>
                <a:cs typeface="Times New Roman" pitchFamily="18" charset="0"/>
              </a:rPr>
              <a:t>48%;</a:t>
            </a:r>
          </a:p>
          <a:p>
            <a:pPr lvl="0" indent="431800" algn="just" eaLnBrk="0" fontAlgn="base" hangingPunct="0">
              <a:spcBef>
                <a:spcPct val="0"/>
              </a:spcBef>
              <a:spcAft>
                <a:spcPct val="0"/>
              </a:spcAft>
              <a:buFontTx/>
              <a:buChar char="-"/>
            </a:pPr>
            <a:r>
              <a:rPr lang="ru-RU" sz="1400" dirty="0" smtClean="0">
                <a:latin typeface="Times New Roman" pitchFamily="18" charset="0"/>
                <a:cs typeface="Times New Roman" pitchFamily="18" charset="0"/>
              </a:rPr>
              <a:t>социальные работники  –  12216 рублей,  что составляет 56% к средней зарплате в регионе (22117 рублей) при установленном целевом показателе 55,6%;</a:t>
            </a:r>
          </a:p>
          <a:p>
            <a:pPr lvl="0" indent="431800" algn="just" eaLnBrk="0" fontAlgn="base" hangingPunct="0">
              <a:spcBef>
                <a:spcPct val="0"/>
              </a:spcBef>
              <a:spcAft>
                <a:spcPct val="0"/>
              </a:spcAft>
              <a:buFontTx/>
              <a:buChar char="-"/>
            </a:pPr>
            <a:r>
              <a:rPr lang="ru-RU" sz="1400" dirty="0" smtClean="0">
                <a:latin typeface="Times New Roman" pitchFamily="18" charset="0"/>
                <a:ea typeface="Times New Roman" pitchFamily="18" charset="0"/>
                <a:cs typeface="Times New Roman" pitchFamily="18" charset="0"/>
              </a:rPr>
              <a:t> работники  муниципальных учреждений культуры –  13537,2 рублей, что составляет 61,2% к средней зарплате в регионе 22117 рублей при установленном целевом показателе 62,5%.</a:t>
            </a:r>
            <a:endParaRPr lang="ru-RU" sz="14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65" name="Picture 13" descr="C:\Documents and Settings\Человек\Рабочий стол\P1000227.JPG"/>
          <p:cNvPicPr>
            <a:picLocks noChangeAspect="1" noChangeArrowheads="1"/>
          </p:cNvPicPr>
          <p:nvPr/>
        </p:nvPicPr>
        <p:blipFill>
          <a:blip r:embed="rId2" cstate="print"/>
          <a:srcRect/>
          <a:stretch>
            <a:fillRect/>
          </a:stretch>
        </p:blipFill>
        <p:spPr bwMode="auto">
          <a:xfrm>
            <a:off x="0" y="3714752"/>
            <a:ext cx="2928926" cy="2714644"/>
          </a:xfrm>
          <a:prstGeom prst="rect">
            <a:avLst/>
          </a:prstGeom>
          <a:noFill/>
        </p:spPr>
      </p:pic>
      <p:pic>
        <p:nvPicPr>
          <p:cNvPr id="23557" name="Picture 5" descr="SAM_1175"/>
          <p:cNvPicPr>
            <a:picLocks noChangeAspect="1" noChangeArrowheads="1"/>
          </p:cNvPicPr>
          <p:nvPr/>
        </p:nvPicPr>
        <p:blipFill>
          <a:blip r:embed="rId3" cstate="print"/>
          <a:srcRect/>
          <a:stretch>
            <a:fillRect/>
          </a:stretch>
        </p:blipFill>
        <p:spPr bwMode="auto">
          <a:xfrm>
            <a:off x="6000760" y="3429000"/>
            <a:ext cx="3143240" cy="1875858"/>
          </a:xfrm>
          <a:prstGeom prst="rect">
            <a:avLst/>
          </a:prstGeom>
          <a:noFill/>
          <a:ln w="9525">
            <a:noFill/>
            <a:miter lim="800000"/>
            <a:headEnd/>
            <a:tailEnd/>
          </a:ln>
        </p:spPr>
      </p:pic>
      <p:sp>
        <p:nvSpPr>
          <p:cNvPr id="2" name="Заголовок 1"/>
          <p:cNvSpPr>
            <a:spLocks noGrp="1"/>
          </p:cNvSpPr>
          <p:nvPr>
            <p:ph type="title"/>
          </p:nvPr>
        </p:nvSpPr>
        <p:spPr>
          <a:xfrm>
            <a:off x="1428728" y="0"/>
            <a:ext cx="6186502" cy="368280"/>
          </a:xfrm>
        </p:spPr>
        <p:style>
          <a:lnRef idx="1">
            <a:schemeClr val="accent3"/>
          </a:lnRef>
          <a:fillRef idx="2">
            <a:schemeClr val="accent3"/>
          </a:fillRef>
          <a:effectRef idx="1">
            <a:schemeClr val="accent3"/>
          </a:effectRef>
          <a:fontRef idx="minor">
            <a:schemeClr val="dk1"/>
          </a:fontRef>
        </p:style>
        <p:txBody>
          <a:bodyPr>
            <a:normAutofit/>
          </a:bodyPr>
          <a:lstStyle/>
          <a:p>
            <a:r>
              <a:rPr lang="ru-RU" sz="1600" b="1" dirty="0" smtClean="0">
                <a:latin typeface="Times New Roman" pitchFamily="18" charset="0"/>
                <a:cs typeface="Times New Roman" pitchFamily="18" charset="0"/>
              </a:rPr>
              <a:t>2. Развитие образования</a:t>
            </a:r>
            <a:endParaRPr lang="ru-RU" sz="1600" b="1" dirty="0">
              <a:latin typeface="Times New Roman" pitchFamily="18" charset="0"/>
              <a:cs typeface="Times New Roman" pitchFamily="18" charset="0"/>
            </a:endParaRPr>
          </a:p>
        </p:txBody>
      </p:sp>
      <p:sp>
        <p:nvSpPr>
          <p:cNvPr id="4" name="Заголовок 1"/>
          <p:cNvSpPr txBox="1">
            <a:spLocks/>
          </p:cNvSpPr>
          <p:nvPr/>
        </p:nvSpPr>
        <p:spPr>
          <a:xfrm>
            <a:off x="0" y="357166"/>
            <a:ext cx="4214810" cy="36828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1600" b="1"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2.1. Строительство и ремонт детских садов</a:t>
            </a:r>
            <a:endParaRPr kumimoji="0" lang="ru-RU" sz="1600" b="1"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endParaRPr>
          </a:p>
        </p:txBody>
      </p:sp>
      <p:pic>
        <p:nvPicPr>
          <p:cNvPr id="23555" name="Picture 3" descr="SAM_3864"/>
          <p:cNvPicPr>
            <a:picLocks noChangeAspect="1" noChangeArrowheads="1"/>
          </p:cNvPicPr>
          <p:nvPr/>
        </p:nvPicPr>
        <p:blipFill>
          <a:blip r:embed="rId4" cstate="print"/>
          <a:srcRect/>
          <a:stretch>
            <a:fillRect/>
          </a:stretch>
        </p:blipFill>
        <p:spPr bwMode="auto">
          <a:xfrm>
            <a:off x="6060260" y="500042"/>
            <a:ext cx="3083740" cy="2357454"/>
          </a:xfrm>
          <a:prstGeom prst="rect">
            <a:avLst/>
          </a:prstGeom>
          <a:noFill/>
          <a:ln w="9525">
            <a:noFill/>
            <a:miter lim="800000"/>
            <a:headEnd/>
            <a:tailEnd/>
          </a:ln>
        </p:spPr>
      </p:pic>
      <p:sp>
        <p:nvSpPr>
          <p:cNvPr id="23556" name="Rectangle 4"/>
          <p:cNvSpPr>
            <a:spLocks noChangeArrowheads="1"/>
          </p:cNvSpPr>
          <p:nvPr/>
        </p:nvSpPr>
        <p:spPr bwMode="auto">
          <a:xfrm>
            <a:off x="0" y="785794"/>
            <a:ext cx="6072198" cy="3108543"/>
          </a:xfrm>
          <a:prstGeom prst="rect">
            <a:avLst/>
          </a:prstGeom>
          <a:ln>
            <a:headEnd/>
            <a:tailEnd/>
          </a:ln>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anchor="ctr" anchorCtr="0" compatLnSpc="1">
            <a:prstTxWarp prst="textNoShape">
              <a:avLst/>
            </a:prstTxWarp>
            <a:spAutoFit/>
          </a:bodyPr>
          <a:lstStyle/>
          <a:p>
            <a:pPr lvl="0" indent="342900" algn="just" fontAlgn="base">
              <a:spcBef>
                <a:spcPct val="0"/>
              </a:spcBef>
              <a:spcAft>
                <a:spcPct val="0"/>
              </a:spcAft>
            </a:pPr>
            <a:r>
              <a:rPr kumimoji="0" lang="ru-RU" sz="1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Система дошкольного образования по Дубенскому муниципальному району включает </a:t>
            </a:r>
            <a:r>
              <a:rPr kumimoji="0" lang="ru-RU" sz="1400" b="0" i="0" u="none" strike="noStrike" cap="none" normalizeH="0" dirty="0" smtClean="0">
                <a:ln>
                  <a:noFill/>
                </a:ln>
                <a:solidFill>
                  <a:srgbClr val="000000"/>
                </a:solidFill>
                <a:effectLst/>
                <a:latin typeface="Times New Roman" pitchFamily="18" charset="0"/>
                <a:ea typeface="Times New Roman" pitchFamily="18" charset="0"/>
                <a:cs typeface="Times New Roman" pitchFamily="18" charset="0"/>
              </a:rPr>
              <a:t> 9 дошкольных образовательных учреждений. Н</a:t>
            </a:r>
            <a:r>
              <a:rPr lang="ru-RU" sz="1400" dirty="0" smtClean="0">
                <a:solidFill>
                  <a:srgbClr val="000000"/>
                </a:solidFill>
                <a:latin typeface="Times New Roman" pitchFamily="18" charset="0"/>
                <a:ea typeface="Times New Roman" pitchFamily="18" charset="0"/>
                <a:cs typeface="Times New Roman" pitchFamily="18" charset="0"/>
              </a:rPr>
              <a:t>а территории района проживает 535 </a:t>
            </a:r>
            <a:r>
              <a:rPr kumimoji="0" lang="ru-RU" sz="1400" b="0" i="0" u="none" strike="noStrike" cap="none" normalizeH="0" dirty="0" smtClean="0">
                <a:ln>
                  <a:noFill/>
                </a:ln>
                <a:solidFill>
                  <a:srgbClr val="000000"/>
                </a:solidFill>
                <a:effectLst/>
                <a:latin typeface="Times New Roman" pitchFamily="18" charset="0"/>
                <a:ea typeface="Times New Roman" pitchFamily="18" charset="0"/>
                <a:cs typeface="Times New Roman" pitchFamily="18" charset="0"/>
              </a:rPr>
              <a:t>детей в возрасте от 1 года до 6 лет. Из них 326 чел. п</a:t>
            </a:r>
            <a:r>
              <a:rPr lang="ru-RU" sz="1400" dirty="0" smtClean="0">
                <a:solidFill>
                  <a:srgbClr val="000000"/>
                </a:solidFill>
                <a:latin typeface="Times New Roman" pitchFamily="18" charset="0"/>
                <a:ea typeface="Times New Roman" pitchFamily="18" charset="0"/>
                <a:cs typeface="Times New Roman" pitchFamily="18" charset="0"/>
              </a:rPr>
              <a:t>осещают дошкольные образовательные учреждения, 41 чел. – группы кратковременного пребывания, организованные при общеобразовательных школах. Охват детей дошкольного образования составляет  68,6% от числа детей проживающих в районе.</a:t>
            </a:r>
            <a:endParaRPr kumimoji="0" lang="ru-RU" sz="1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endParaRPr>
          </a:p>
          <a:p>
            <a:pPr marL="0" marR="0" lvl="0" indent="34290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Большая работа была проведена по открытию дополнительных мест в дошкольных образовательных  учреждениях. Из 9 дошкольных учреждений капитально отремонтированы</a:t>
            </a:r>
            <a:r>
              <a:rPr kumimoji="0" lang="ru-RU" sz="1400" b="0" i="0" u="none" strike="noStrike" cap="none" normalizeH="0" dirty="0" smtClean="0">
                <a:ln>
                  <a:noFill/>
                </a:ln>
                <a:solidFill>
                  <a:srgbClr val="000000"/>
                </a:solidFill>
                <a:effectLst/>
                <a:latin typeface="Times New Roman" pitchFamily="18" charset="0"/>
                <a:ea typeface="Times New Roman" pitchFamily="18" charset="0"/>
                <a:cs typeface="Times New Roman" pitchFamily="18" charset="0"/>
              </a:rPr>
              <a:t> 4 дошкольные учреждения. Сумма выделенных средств  из РБ составила свыше 40 млн.руб.</a:t>
            </a:r>
          </a:p>
          <a:p>
            <a:pPr marL="0" marR="0" lvl="0" indent="34290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В 2015 году капитально отремонтирована крыша МБДОУ «</a:t>
            </a:r>
            <a:r>
              <a:rPr kumimoji="0" lang="ru-RU" sz="1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Ардатовский</a:t>
            </a:r>
            <a:r>
              <a:rPr kumimoji="0" lang="ru-RU" sz="1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детский сад «Солнышко» на что было выделено из республиканского бюджета 1 млн. 064 тыс. рублей.</a:t>
            </a:r>
            <a:endParaRPr kumimoji="0" lang="ru-RU" sz="1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9" name="Прямоугольник 8"/>
          <p:cNvSpPr/>
          <p:nvPr/>
        </p:nvSpPr>
        <p:spPr>
          <a:xfrm>
            <a:off x="6000728" y="5072074"/>
            <a:ext cx="3143272" cy="1384995"/>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ru-RU" sz="1400" dirty="0" smtClean="0">
                <a:solidFill>
                  <a:srgbClr val="000000"/>
                </a:solidFill>
                <a:latin typeface="Times New Roman" pitchFamily="18" charset="0"/>
                <a:ea typeface="Times New Roman" pitchFamily="18" charset="0"/>
                <a:cs typeface="Times New Roman" pitchFamily="18" charset="0"/>
              </a:rPr>
              <a:t>В 2014 году завершен кап. ремонт МБДОУ «Дубенский детский сад «Ромашка» на 40 мест. Освоено финансовых средств с  республиканского бюджета  в сумме 8 млн. 400 тыс. рублей.</a:t>
            </a:r>
            <a:endParaRPr lang="ru-RU" sz="1400" dirty="0"/>
          </a:p>
        </p:txBody>
      </p:sp>
      <p:sp>
        <p:nvSpPr>
          <p:cNvPr id="11" name="Прямоугольник 10"/>
          <p:cNvSpPr/>
          <p:nvPr/>
        </p:nvSpPr>
        <p:spPr>
          <a:xfrm>
            <a:off x="6072198" y="2143116"/>
            <a:ext cx="3071802" cy="128588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1400" dirty="0" smtClean="0">
                <a:solidFill>
                  <a:srgbClr val="000000"/>
                </a:solidFill>
                <a:latin typeface="Times New Roman" pitchFamily="18" charset="0"/>
                <a:ea typeface="Times New Roman" pitchFamily="18" charset="0"/>
                <a:cs typeface="Times New Roman" pitchFamily="18" charset="0"/>
              </a:rPr>
              <a:t>В 2013 году капитально отремонтирован  МБДОУ «Дубенский детский сад комбинированного вида  «Солнышко» на 155 мест. на сумму с РБ 19 млн. рублей.  </a:t>
            </a:r>
            <a:endParaRPr lang="ru-RU" sz="1400" dirty="0"/>
          </a:p>
        </p:txBody>
      </p:sp>
      <p:sp>
        <p:nvSpPr>
          <p:cNvPr id="14" name="Прямоугольник 13"/>
          <p:cNvSpPr/>
          <p:nvPr/>
        </p:nvSpPr>
        <p:spPr>
          <a:xfrm>
            <a:off x="0" y="5214950"/>
            <a:ext cx="2928926" cy="1214446"/>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ru-RU" sz="1400" dirty="0" smtClean="0">
                <a:solidFill>
                  <a:srgbClr val="000000"/>
                </a:solidFill>
                <a:latin typeface="Times New Roman" pitchFamily="18" charset="0"/>
                <a:ea typeface="Times New Roman" pitchFamily="18" charset="0"/>
                <a:cs typeface="Times New Roman" pitchFamily="18" charset="0"/>
              </a:rPr>
              <a:t>В 2012 году произведен кап. ремонт МБДОУ «</a:t>
            </a:r>
            <a:r>
              <a:rPr lang="ru-RU" sz="1400" dirty="0" err="1" smtClean="0">
                <a:solidFill>
                  <a:srgbClr val="000000"/>
                </a:solidFill>
                <a:latin typeface="Times New Roman" pitchFamily="18" charset="0"/>
                <a:ea typeface="Times New Roman" pitchFamily="18" charset="0"/>
                <a:cs typeface="Times New Roman" pitchFamily="18" charset="0"/>
              </a:rPr>
              <a:t>Поводимовский</a:t>
            </a:r>
            <a:r>
              <a:rPr lang="ru-RU" sz="1400" dirty="0" smtClean="0">
                <a:solidFill>
                  <a:srgbClr val="000000"/>
                </a:solidFill>
                <a:latin typeface="Times New Roman" pitchFamily="18" charset="0"/>
                <a:ea typeface="Times New Roman" pitchFamily="18" charset="0"/>
                <a:cs typeface="Times New Roman" pitchFamily="18" charset="0"/>
              </a:rPr>
              <a:t> детский сад «Солнышко» на 65 мест. На сумму из РБ свыше 11 млн. рублей.</a:t>
            </a:r>
            <a:endParaRPr lang="ru-RU" sz="1400" dirty="0"/>
          </a:p>
        </p:txBody>
      </p:sp>
      <p:sp>
        <p:nvSpPr>
          <p:cNvPr id="15" name="Прямоугольник 14"/>
          <p:cNvSpPr/>
          <p:nvPr/>
        </p:nvSpPr>
        <p:spPr>
          <a:xfrm>
            <a:off x="3000364" y="4929198"/>
            <a:ext cx="2928958" cy="1446550"/>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lvl="0" algn="just" fontAlgn="base">
              <a:spcBef>
                <a:spcPct val="0"/>
              </a:spcBef>
              <a:spcAft>
                <a:spcPct val="0"/>
              </a:spcAft>
            </a:pPr>
            <a:r>
              <a:rPr lang="ru-RU" sz="1400" dirty="0" smtClean="0">
                <a:solidFill>
                  <a:srgbClr val="000000"/>
                </a:solidFill>
                <a:latin typeface="Times New Roman" pitchFamily="18" charset="0"/>
                <a:ea typeface="Times New Roman" pitchFamily="18" charset="0"/>
                <a:cs typeface="Times New Roman" pitchFamily="18" charset="0"/>
              </a:rPr>
              <a:t>По программе «Развитие образования Дубенского муниципального района на 2016 -2018/2019 годы» планируется  строительство нового детского  сада  в с. Дубенки на 55 мест.</a:t>
            </a:r>
            <a:r>
              <a:rPr lang="ru-RU" dirty="0" smtClean="0">
                <a:solidFill>
                  <a:srgbClr val="000000"/>
                </a:solidFill>
                <a:latin typeface="Arial" pitchFamily="34" charset="0"/>
                <a:ea typeface="Times New Roman" pitchFamily="18" charset="0"/>
              </a:rPr>
              <a:t> </a:t>
            </a:r>
            <a:endParaRPr lang="ru-RU" sz="2400" dirty="0" smtClean="0">
              <a:latin typeface="Arial" pitchFamily="34" charset="0"/>
            </a:endParaRPr>
          </a:p>
        </p:txBody>
      </p:sp>
      <p:sp>
        <p:nvSpPr>
          <p:cNvPr id="23560" name="AutoShape 8" descr="https://apf.mail.ru/cgi-bin/readmsg/P1000227.JPG?id=14607169870000000843%3B0%3B5&amp;x-email=ecdbn%40mail.ru&amp;exif=1&amp;bs=13221537&amp;bl=5985794&amp;ct=image%2Fjpeg&amp;cn=P1000227.JPG&amp;cte=binar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3562" name="AutoShape 10" descr="https://apf.mail.ru/cgi-bin/readmsg/P1000227.JPG?id=14607169870000000843%3B0%3B5&amp;x-email=ecdbn%40mail.ru&amp;exif=1&amp;bs=13221537&amp;bl=5985794&amp;ct=image%2Fjpeg&amp;cn=P1000227.JPG&amp;cte=binar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3564" name="AutoShape 12" descr="https://apf.mail.ru/cgi-bin/readmsg/P1000227.JPG?id=14607169870000000843%3B0%3B5&amp;x-email=ecdbn%40mail.ru&amp;exif=1&amp;bs=13221537&amp;bl=5985794&amp;ct=image%2Fjpeg&amp;cn=P1000227.JPG&amp;cte=binar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3567" name="AutoShape 15" descr="https://apf.mail.ru/cgi-bin/readmsg/P1040762.JPG?id=14607169870000000843%3B0%3B2&amp;x-email=ecdbn%40mail.ru&amp;exif=1&amp;bs=134080&amp;bl=1799170&amp;ct=image%2Fjpeg&amp;cn=P1040762.JPG&amp;cte=binar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graphicFrame>
        <p:nvGraphicFramePr>
          <p:cNvPr id="17" name="Диаграмма 16"/>
          <p:cNvGraphicFramePr/>
          <p:nvPr/>
        </p:nvGraphicFramePr>
        <p:xfrm>
          <a:off x="2928926" y="3857628"/>
          <a:ext cx="3071834" cy="976311"/>
        </p:xfrm>
        <a:graphic>
          <a:graphicData uri="http://schemas.openxmlformats.org/drawingml/2006/chart">
            <c:chart xmlns:c="http://schemas.openxmlformats.org/drawingml/2006/chart" xmlns:r="http://schemas.openxmlformats.org/officeDocument/2006/relationships" r:id="rId5"/>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3" name="Picture 5" descr="P1050667"/>
          <p:cNvPicPr>
            <a:picLocks noChangeAspect="1" noChangeArrowheads="1"/>
          </p:cNvPicPr>
          <p:nvPr/>
        </p:nvPicPr>
        <p:blipFill>
          <a:blip r:embed="rId2" cstate="print"/>
          <a:srcRect/>
          <a:stretch>
            <a:fillRect/>
          </a:stretch>
        </p:blipFill>
        <p:spPr bwMode="auto">
          <a:xfrm>
            <a:off x="6215074" y="4643446"/>
            <a:ext cx="2928926" cy="1917709"/>
          </a:xfrm>
          <a:prstGeom prst="rect">
            <a:avLst/>
          </a:prstGeom>
          <a:noFill/>
          <a:ln w="9525">
            <a:noFill/>
            <a:miter lim="800000"/>
            <a:headEnd/>
            <a:tailEnd/>
          </a:ln>
        </p:spPr>
      </p:pic>
      <p:sp>
        <p:nvSpPr>
          <p:cNvPr id="2" name="Заголовок 1"/>
          <p:cNvSpPr>
            <a:spLocks noGrp="1"/>
          </p:cNvSpPr>
          <p:nvPr>
            <p:ph type="title"/>
          </p:nvPr>
        </p:nvSpPr>
        <p:spPr>
          <a:xfrm>
            <a:off x="428596" y="0"/>
            <a:ext cx="8229600" cy="368280"/>
          </a:xfrm>
        </p:spPr>
        <p:style>
          <a:lnRef idx="1">
            <a:schemeClr val="accent5"/>
          </a:lnRef>
          <a:fillRef idx="2">
            <a:schemeClr val="accent5"/>
          </a:fillRef>
          <a:effectRef idx="1">
            <a:schemeClr val="accent5"/>
          </a:effectRef>
          <a:fontRef idx="minor">
            <a:schemeClr val="dk1"/>
          </a:fontRef>
        </p:style>
        <p:txBody>
          <a:bodyPr>
            <a:normAutofit/>
          </a:bodyPr>
          <a:lstStyle/>
          <a:p>
            <a:r>
              <a:rPr lang="ru-RU" sz="1600" b="1" dirty="0" smtClean="0">
                <a:latin typeface="Times New Roman" pitchFamily="18" charset="0"/>
                <a:cs typeface="Times New Roman" pitchFamily="18" charset="0"/>
              </a:rPr>
              <a:t>2.2. Строительство и ремонт школ</a:t>
            </a:r>
            <a:endParaRPr lang="ru-RU" sz="1600" b="1" dirty="0">
              <a:latin typeface="Times New Roman" pitchFamily="18" charset="0"/>
              <a:cs typeface="Times New Roman" pitchFamily="18" charset="0"/>
            </a:endParaRPr>
          </a:p>
        </p:txBody>
      </p:sp>
      <p:sp>
        <p:nvSpPr>
          <p:cNvPr id="4" name="Прямоугольник 3"/>
          <p:cNvSpPr/>
          <p:nvPr/>
        </p:nvSpPr>
        <p:spPr>
          <a:xfrm>
            <a:off x="214282" y="428605"/>
            <a:ext cx="8572560" cy="1661993"/>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lvl="0" algn="just" fontAlgn="base">
              <a:spcBef>
                <a:spcPct val="0"/>
              </a:spcBef>
              <a:spcAft>
                <a:spcPct val="0"/>
              </a:spcAft>
            </a:pPr>
            <a:r>
              <a:rPr lang="ru-RU" sz="1400" dirty="0" smtClean="0">
                <a:solidFill>
                  <a:srgbClr val="000000"/>
                </a:solidFill>
                <a:latin typeface="Times New Roman" pitchFamily="18" charset="0"/>
                <a:ea typeface="Times New Roman" pitchFamily="18" charset="0"/>
                <a:cs typeface="Times New Roman" pitchFamily="18" charset="0"/>
              </a:rPr>
              <a:t>Система образования Дубенского муниципального района включает </a:t>
            </a:r>
            <a:r>
              <a:rPr lang="ru-RU" sz="1400" dirty="0" smtClean="0">
                <a:latin typeface="Times New Roman" pitchFamily="18" charset="0"/>
                <a:cs typeface="Times New Roman" pitchFamily="18" charset="0"/>
              </a:rPr>
              <a:t>10 муниципальных общеобразовательных учреждений, из них 6 средних общеобразовательных школ, 4 основных школы, 2 учреждения дополнительного образования МБОУДО «Детская юношеская спортивная школа», МБОУДО «Дом детского творчества».  Количество обучающихся на начало  2015/2016 учебного года составило 968 учащихся. По сравнению с 2011 годом число учащихся школ уменьшилось на 172 человека. Количество школ сократилось на  5 единиц. </a:t>
            </a:r>
            <a:endParaRPr lang="ru-RU" sz="1400" dirty="0" smtClean="0">
              <a:solidFill>
                <a:srgbClr val="000000"/>
              </a:solidFill>
              <a:latin typeface="Times New Roman" pitchFamily="18" charset="0"/>
              <a:ea typeface="Times New Roman" pitchFamily="18" charset="0"/>
              <a:cs typeface="Times New Roman" pitchFamily="18" charset="0"/>
            </a:endParaRPr>
          </a:p>
          <a:p>
            <a:pPr lvl="0" eaLnBrk="0" fontAlgn="base" hangingPunct="0">
              <a:spcBef>
                <a:spcPct val="0"/>
              </a:spcBef>
              <a:spcAft>
                <a:spcPct val="0"/>
              </a:spcAft>
            </a:pPr>
            <a:r>
              <a:rPr lang="ru-RU" dirty="0" smtClean="0">
                <a:solidFill>
                  <a:srgbClr val="000000"/>
                </a:solidFill>
                <a:latin typeface="Arial" pitchFamily="34" charset="0"/>
                <a:ea typeface="Times New Roman" pitchFamily="18" charset="0"/>
              </a:rPr>
              <a:t>   </a:t>
            </a:r>
            <a:endParaRPr lang="ru-RU" sz="2400" dirty="0" smtClean="0">
              <a:latin typeface="Arial" pitchFamily="34" charset="0"/>
            </a:endParaRPr>
          </a:p>
        </p:txBody>
      </p:sp>
      <p:sp>
        <p:nvSpPr>
          <p:cNvPr id="22530" name="Rectangle 2"/>
          <p:cNvSpPr>
            <a:spLocks noChangeArrowheads="1"/>
          </p:cNvSpPr>
          <p:nvPr/>
        </p:nvSpPr>
        <p:spPr bwMode="auto">
          <a:xfrm>
            <a:off x="2786050" y="1928802"/>
            <a:ext cx="6215106" cy="2031325"/>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В целях организованного подвоза обучающихся из ликвидированных общеобразовательных организаций район участвовал в реализации проекта «Школьный автобус», в 2011-2015 годах приобретено 5 автотранспортных единиц для </a:t>
            </a:r>
            <a:r>
              <a:rPr kumimoji="0" lang="ru-RU" sz="1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Кочкуровской</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Дубенской, Красинской, Поводимовской школ. В целях осуществления безопасных школьных перевозок в 2014году вся техника оснащена навигационными системами ГЛОНАСС на общую сумму 60,0 тыс. рублей, выделенную из местного бюджета. В 2015 году весь автопарк школьных автобусов оборудован тахографами на сумму 328 тыс. 420 рублей, выделенную</a:t>
            </a:r>
            <a:r>
              <a:rPr kumimoji="0" lang="ru-RU" sz="1400" b="0"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из районного бюджета.</a:t>
            </a:r>
            <a:endParaRPr kumimoji="0" lang="ru-RU" sz="18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22531" name="Picture 3" descr="DSC01170"/>
          <p:cNvPicPr>
            <a:picLocks noChangeAspect="1" noChangeArrowheads="1"/>
          </p:cNvPicPr>
          <p:nvPr/>
        </p:nvPicPr>
        <p:blipFill>
          <a:blip r:embed="rId3" cstate="print"/>
          <a:srcRect/>
          <a:stretch>
            <a:fillRect/>
          </a:stretch>
        </p:blipFill>
        <p:spPr bwMode="auto">
          <a:xfrm>
            <a:off x="0" y="1928802"/>
            <a:ext cx="2643173" cy="2098516"/>
          </a:xfrm>
          <a:prstGeom prst="rect">
            <a:avLst/>
          </a:prstGeom>
          <a:noFill/>
          <a:ln w="9525">
            <a:noFill/>
            <a:miter lim="800000"/>
            <a:headEnd/>
            <a:tailEnd/>
          </a:ln>
        </p:spPr>
      </p:pic>
      <p:sp>
        <p:nvSpPr>
          <p:cNvPr id="11" name="Прямоугольник 10"/>
          <p:cNvSpPr/>
          <p:nvPr/>
        </p:nvSpPr>
        <p:spPr>
          <a:xfrm>
            <a:off x="214282" y="4143380"/>
            <a:ext cx="5786478" cy="2462213"/>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just"/>
            <a:r>
              <a:rPr lang="ru-RU" sz="1400" dirty="0" smtClean="0">
                <a:latin typeface="Times New Roman" pitchFamily="18" charset="0"/>
                <a:cs typeface="Times New Roman" pitchFamily="18" charset="0"/>
              </a:rPr>
              <a:t> В рамках реализации Комплекса мер по модернизации общего образования из федерального бюджета было выделено 10 млн. 185 тыс. 800 рублей, в т.ч. из федерального бюджета 9 млн. 752 тыс. 500 рублей, из местного бюджета на условиях </a:t>
            </a:r>
            <a:r>
              <a:rPr lang="ru-RU" sz="1400" dirty="0" err="1" smtClean="0">
                <a:latin typeface="Times New Roman" pitchFamily="18" charset="0"/>
                <a:cs typeface="Times New Roman" pitchFamily="18" charset="0"/>
              </a:rPr>
              <a:t>софинансирования</a:t>
            </a:r>
            <a:r>
              <a:rPr lang="ru-RU" sz="1400" dirty="0" smtClean="0">
                <a:latin typeface="Times New Roman" pitchFamily="18" charset="0"/>
                <a:cs typeface="Times New Roman" pitchFamily="18" charset="0"/>
              </a:rPr>
              <a:t> -  432 тыс. 500 рублей.   На эти средства 6 базовых общеобразовательных учреждений  улучшили  материально – техническую базу школ, в т.ч. приобрели учебные кабинеты по химии, биологии, физике; приобрели  компьютерное оборудование для кабинетов информатики, осуществили меры по энергосбережению, пополнили школьный фонд библиотек. Данные мероприятия направлены на повышение качества образования учащихся.</a:t>
            </a:r>
            <a:endParaRPr lang="ru-RU" sz="1400" dirty="0">
              <a:latin typeface="Times New Roman" pitchFamily="18" charset="0"/>
              <a:cs typeface="Times New Roman" pitchFamily="18" charset="0"/>
            </a:endParaRPr>
          </a:p>
        </p:txBody>
      </p:sp>
      <p:pic>
        <p:nvPicPr>
          <p:cNvPr id="22532" name="Picture 4" descr="P1050678"/>
          <p:cNvPicPr>
            <a:picLocks noChangeAspect="1" noChangeArrowheads="1"/>
          </p:cNvPicPr>
          <p:nvPr/>
        </p:nvPicPr>
        <p:blipFill>
          <a:blip r:embed="rId4" cstate="print"/>
          <a:srcRect/>
          <a:stretch>
            <a:fillRect/>
          </a:stretch>
        </p:blipFill>
        <p:spPr bwMode="auto">
          <a:xfrm>
            <a:off x="6236599" y="3929066"/>
            <a:ext cx="2907401" cy="1500198"/>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15" name="Picture 11" descr="SAM_0664"/>
          <p:cNvPicPr>
            <a:picLocks noChangeAspect="1" noChangeArrowheads="1"/>
          </p:cNvPicPr>
          <p:nvPr/>
        </p:nvPicPr>
        <p:blipFill>
          <a:blip r:embed="rId2" cstate="print"/>
          <a:srcRect/>
          <a:stretch>
            <a:fillRect/>
          </a:stretch>
        </p:blipFill>
        <p:spPr bwMode="auto">
          <a:xfrm>
            <a:off x="357158" y="4000504"/>
            <a:ext cx="3643306" cy="2143140"/>
          </a:xfrm>
          <a:prstGeom prst="rect">
            <a:avLst/>
          </a:prstGeom>
          <a:noFill/>
        </p:spPr>
      </p:pic>
      <p:pic>
        <p:nvPicPr>
          <p:cNvPr id="8197" name="Picture 5" descr="DSC09810"/>
          <p:cNvPicPr>
            <a:picLocks noChangeAspect="1" noChangeArrowheads="1"/>
          </p:cNvPicPr>
          <p:nvPr/>
        </p:nvPicPr>
        <p:blipFill>
          <a:blip r:embed="rId3" cstate="print">
            <a:extLst>
              <a:ext uri="{28A0092B-C50C-407E-A947-70E740481C1C}"/>
            </a:extLst>
          </a:blip>
          <a:srcRect/>
          <a:stretch>
            <a:fillRect/>
          </a:stretch>
        </p:blipFill>
        <p:spPr bwMode="auto">
          <a:xfrm>
            <a:off x="5214942" y="3357562"/>
            <a:ext cx="3226966" cy="200497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extLst>
        </p:spPr>
      </p:pic>
      <p:pic>
        <p:nvPicPr>
          <p:cNvPr id="21510" name="Picture 6" descr="http://dubenki.e-mordovia.ru/data/photo/081513_037250720485.jpg"/>
          <p:cNvPicPr>
            <a:picLocks noChangeAspect="1" noChangeArrowheads="1"/>
          </p:cNvPicPr>
          <p:nvPr/>
        </p:nvPicPr>
        <p:blipFill>
          <a:blip r:embed="rId4"/>
          <a:srcRect/>
          <a:stretch>
            <a:fillRect/>
          </a:stretch>
        </p:blipFill>
        <p:spPr bwMode="auto">
          <a:xfrm>
            <a:off x="0" y="1142984"/>
            <a:ext cx="3643306" cy="2732480"/>
          </a:xfrm>
          <a:prstGeom prst="rect">
            <a:avLst/>
          </a:prstGeom>
          <a:noFill/>
        </p:spPr>
      </p:pic>
      <p:sp>
        <p:nvSpPr>
          <p:cNvPr id="21506" name="Rectangle 2"/>
          <p:cNvSpPr>
            <a:spLocks noChangeArrowheads="1"/>
          </p:cNvSpPr>
          <p:nvPr/>
        </p:nvSpPr>
        <p:spPr bwMode="auto">
          <a:xfrm>
            <a:off x="214282" y="142852"/>
            <a:ext cx="5786446" cy="1169551"/>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С 2012 по 2015 год и по настоящее время продолжается  реконструкция здания МБОУ «</a:t>
            </a:r>
            <a:r>
              <a:rPr kumimoji="0" lang="ru-RU" sz="1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Поводимовская</a:t>
            </a:r>
            <a:r>
              <a:rPr kumimoji="0" lang="ru-RU" sz="1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СОШ». Всего за эти годы на  реконструкцию было вложено 44 млн. 351,4 тыс. рублей, в т.ч. из республиканского бюджета -  32 млн. 851,4 тыс. рублей и из местного бюджета – 11 млн. 5,0 тыс. рублей. </a:t>
            </a:r>
            <a:endParaRPr kumimoji="0" lang="ru-RU" sz="18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21507" name="Picture 3" descr="Изображение 010"/>
          <p:cNvPicPr>
            <a:picLocks noChangeAspect="1" noChangeArrowheads="1"/>
          </p:cNvPicPr>
          <p:nvPr/>
        </p:nvPicPr>
        <p:blipFill>
          <a:blip r:embed="rId5" cstate="print"/>
          <a:srcRect/>
          <a:stretch>
            <a:fillRect/>
          </a:stretch>
        </p:blipFill>
        <p:spPr bwMode="auto">
          <a:xfrm>
            <a:off x="6000760" y="0"/>
            <a:ext cx="3143240" cy="1785926"/>
          </a:xfrm>
          <a:prstGeom prst="rect">
            <a:avLst/>
          </a:prstGeom>
          <a:noFill/>
          <a:ln w="9525">
            <a:noFill/>
            <a:miter lim="800000"/>
            <a:headEnd/>
            <a:tailEnd/>
          </a:ln>
        </p:spPr>
      </p:pic>
      <p:sp>
        <p:nvSpPr>
          <p:cNvPr id="8" name="Прямоугольник 7"/>
          <p:cNvSpPr/>
          <p:nvPr/>
        </p:nvSpPr>
        <p:spPr>
          <a:xfrm>
            <a:off x="0" y="2928934"/>
            <a:ext cx="3071802" cy="954107"/>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ru-RU" sz="1400" dirty="0" smtClean="0">
                <a:solidFill>
                  <a:srgbClr val="000000"/>
                </a:solidFill>
                <a:latin typeface="Times New Roman" pitchFamily="18" charset="0"/>
                <a:ea typeface="Times New Roman" pitchFamily="18" charset="0"/>
                <a:cs typeface="Times New Roman" pitchFamily="18" charset="0"/>
              </a:rPr>
              <a:t>В 2009 году был проведен капитальный ремонт МБОУ «Дубенская СОШ» на </a:t>
            </a:r>
            <a:r>
              <a:rPr lang="ru-RU" sz="1400" smtClean="0">
                <a:solidFill>
                  <a:srgbClr val="000000"/>
                </a:solidFill>
                <a:latin typeface="Times New Roman" pitchFamily="18" charset="0"/>
                <a:ea typeface="Times New Roman" pitchFamily="18" charset="0"/>
                <a:cs typeface="Times New Roman" pitchFamily="18" charset="0"/>
              </a:rPr>
              <a:t>сумму  </a:t>
            </a:r>
            <a:r>
              <a:rPr lang="ru-RU" sz="1400" dirty="0" smtClean="0">
                <a:solidFill>
                  <a:srgbClr val="000000"/>
                </a:solidFill>
                <a:latin typeface="Times New Roman" pitchFamily="18" charset="0"/>
                <a:ea typeface="Times New Roman" pitchFamily="18" charset="0"/>
                <a:cs typeface="Times New Roman" pitchFamily="18" charset="0"/>
              </a:rPr>
              <a:t>144 млн. руб.  </a:t>
            </a:r>
            <a:endParaRPr lang="ru-RU" sz="1400" dirty="0"/>
          </a:p>
        </p:txBody>
      </p:sp>
      <p:sp>
        <p:nvSpPr>
          <p:cNvPr id="21512" name="Rectangle 8"/>
          <p:cNvSpPr>
            <a:spLocks noChangeArrowheads="1"/>
          </p:cNvSpPr>
          <p:nvPr/>
        </p:nvSpPr>
        <p:spPr bwMode="auto">
          <a:xfrm>
            <a:off x="3500430" y="1857364"/>
            <a:ext cx="5643570" cy="1384995"/>
          </a:xfrm>
          <a:prstGeom prst="rect">
            <a:avLst/>
          </a:prstGeom>
          <a:ln>
            <a:headEnd/>
            <a:tailEnd/>
          </a:ln>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Общий охват горячим питанием  составляет 100%.  2 общеобразовательных учреждения : МБОУ «</a:t>
            </a:r>
            <a:r>
              <a:rPr kumimoji="0" lang="ru-RU" sz="1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Ардатовская</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СОШ»</a:t>
            </a:r>
            <a:r>
              <a:rPr kumimoji="0" lang="ru-RU" sz="1400" b="0"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и </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МБОУ «</a:t>
            </a:r>
            <a:r>
              <a:rPr kumimoji="0" lang="ru-RU" sz="1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Кабаевская</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СОШ» в 2011 – 2012 годах участвовали в экспериментальном  проекте  по совершенствованию организации питания обучающихся в муниципальных общеобразовательных учреждениях (всего было освоено 580,0 тыс. рублей).</a:t>
            </a:r>
            <a:endParaRPr kumimoji="0" lang="ru-RU" sz="1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21514"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21516" name="Rectangle 12"/>
          <p:cNvSpPr>
            <a:spLocks noChangeArrowheads="1"/>
          </p:cNvSpPr>
          <p:nvPr/>
        </p:nvSpPr>
        <p:spPr bwMode="auto">
          <a:xfrm>
            <a:off x="0" y="5715016"/>
            <a:ext cx="8929718" cy="1169551"/>
          </a:xfrm>
          <a:prstGeom prst="rect">
            <a:avLst/>
          </a:prstGeom>
          <a:ln>
            <a:headEnd/>
            <a:tailEn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На летнюю оздоровительную кампанию ежегодно с 2011 по 2015 год из республиканского бюджета выделялось более 1,5 млн. рублей.,</a:t>
            </a:r>
            <a:r>
              <a:rPr kumimoji="0" lang="ru-RU" sz="1400" b="0"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500 тыс.руб. из районного бюджета. </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Каждый год  функционирует детский оздоровительный лагерь «Сосновый бор»,  где отдыхают в сезон 80 детей. За летний период отдыхают  и </a:t>
            </a:r>
            <a:r>
              <a:rPr kumimoji="0" lang="ru-RU" sz="1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оздоравливаются</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более  400 детей. Охват детей всеми формами отдыха составляет более  42 </a:t>
            </a:r>
            <a:r>
              <a:rPr kumimoji="0" lang="ru-RU" sz="1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от общего контингента обучающихся. </a:t>
            </a:r>
            <a:endParaRPr kumimoji="0" lang="ru-RU" sz="1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142852"/>
            <a:ext cx="8229600" cy="368280"/>
          </a:xfrm>
        </p:spPr>
        <p:style>
          <a:lnRef idx="2">
            <a:schemeClr val="accent6">
              <a:shade val="50000"/>
            </a:schemeClr>
          </a:lnRef>
          <a:fillRef idx="1">
            <a:schemeClr val="accent6"/>
          </a:fillRef>
          <a:effectRef idx="0">
            <a:schemeClr val="accent6"/>
          </a:effectRef>
          <a:fontRef idx="minor">
            <a:schemeClr val="lt1"/>
          </a:fontRef>
        </p:style>
        <p:txBody>
          <a:bodyPr>
            <a:normAutofit/>
          </a:bodyPr>
          <a:lstStyle/>
          <a:p>
            <a:r>
              <a:rPr lang="ru-RU" sz="1600" b="1" dirty="0" smtClean="0">
                <a:solidFill>
                  <a:schemeClr val="tx1"/>
                </a:solidFill>
                <a:latin typeface="Times New Roman" pitchFamily="18" charset="0"/>
                <a:cs typeface="Times New Roman" pitchFamily="18" charset="0"/>
              </a:rPr>
              <a:t>3. Здравоохранение</a:t>
            </a:r>
            <a:endParaRPr lang="ru-RU" sz="1600" b="1" dirty="0">
              <a:solidFill>
                <a:schemeClr val="tx1"/>
              </a:solidFill>
              <a:latin typeface="Times New Roman" pitchFamily="18" charset="0"/>
              <a:cs typeface="Times New Roman" pitchFamily="18" charset="0"/>
            </a:endParaRPr>
          </a:p>
        </p:txBody>
      </p:sp>
      <p:pic>
        <p:nvPicPr>
          <p:cNvPr id="21506" name="Picture 2" descr="C:\Documents and Settings\Человек\Рабочий стол\фото на брошюру\Открытие больницы.JPG"/>
          <p:cNvPicPr>
            <a:picLocks noGrp="1" noChangeAspect="1" noChangeArrowheads="1"/>
          </p:cNvPicPr>
          <p:nvPr>
            <p:ph idx="1"/>
          </p:nvPr>
        </p:nvPicPr>
        <p:blipFill>
          <a:blip r:embed="rId2" cstate="print"/>
          <a:srcRect/>
          <a:stretch>
            <a:fillRect/>
          </a:stretch>
        </p:blipFill>
        <p:spPr bwMode="auto">
          <a:xfrm>
            <a:off x="0" y="642919"/>
            <a:ext cx="3714744" cy="2286015"/>
          </a:xfrm>
          <a:prstGeom prst="rect">
            <a:avLst/>
          </a:prstGeom>
          <a:noFill/>
        </p:spPr>
      </p:pic>
      <p:sp>
        <p:nvSpPr>
          <p:cNvPr id="21507" name="Rectangle 3"/>
          <p:cNvSpPr>
            <a:spLocks noChangeArrowheads="1"/>
          </p:cNvSpPr>
          <p:nvPr/>
        </p:nvSpPr>
        <p:spPr bwMode="auto">
          <a:xfrm>
            <a:off x="3786182" y="714356"/>
            <a:ext cx="5357818" cy="20313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88925" algn="just" defTabSz="914400" rtl="0" eaLnBrk="1" fontAlgn="base" latinLnBrk="0" hangingPunct="1">
              <a:lnSpc>
                <a:spcPct val="100000"/>
              </a:lnSpc>
              <a:spcBef>
                <a:spcPct val="0"/>
              </a:spcBef>
              <a:spcAft>
                <a:spcPct val="0"/>
              </a:spcAft>
              <a:buClrTx/>
              <a:buSzTx/>
              <a:buFontTx/>
              <a:buNone/>
              <a:tabLst>
                <a:tab pos="228600" algn="l"/>
                <a:tab pos="419100" algn="l"/>
              </a:tabLst>
            </a:pPr>
            <a:r>
              <a:rPr kumimoji="0" lang="ru-RU" sz="1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Система здравоохранения Дубенского муниципального района, по данным на 1 января 2016 г., включает: </a:t>
            </a:r>
            <a:endParaRPr kumimoji="0" lang="ru-RU" sz="11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88925" algn="just" defTabSz="914400" rtl="0" eaLnBrk="0" fontAlgn="base" latinLnBrk="0" hangingPunct="0">
              <a:lnSpc>
                <a:spcPct val="100000"/>
              </a:lnSpc>
              <a:spcBef>
                <a:spcPct val="0"/>
              </a:spcBef>
              <a:spcAft>
                <a:spcPct val="0"/>
              </a:spcAft>
              <a:buClrTx/>
              <a:buSzTx/>
              <a:buFontTx/>
              <a:buNone/>
              <a:tabLst>
                <a:tab pos="228600" algn="l"/>
                <a:tab pos="419100" algn="l"/>
              </a:tabLst>
            </a:pPr>
            <a:r>
              <a:rPr kumimoji="0" lang="ru-RU" sz="1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ГБУЗ РМ «Дубенская районная больница» на 40 стационарных коек (круглосуточных);</a:t>
            </a:r>
            <a:endParaRPr kumimoji="0" lang="ru-RU" sz="11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88925" algn="just" defTabSz="914400" rtl="0" eaLnBrk="0" fontAlgn="base" latinLnBrk="0" hangingPunct="0">
              <a:lnSpc>
                <a:spcPct val="100000"/>
              </a:lnSpc>
              <a:spcBef>
                <a:spcPct val="0"/>
              </a:spcBef>
              <a:spcAft>
                <a:spcPct val="0"/>
              </a:spcAft>
              <a:buClrTx/>
              <a:buSzTx/>
              <a:buFontTx/>
              <a:buNone/>
              <a:tabLst>
                <a:tab pos="228600" algn="l"/>
                <a:tab pos="419100" algn="l"/>
              </a:tabLst>
            </a:pPr>
            <a:r>
              <a:rPr kumimoji="0" lang="ru-RU" sz="1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амбулаторно-поликлиническую часть ГБУЗ  РМ «Дубенская РБ» на 150 посещений в смену;</a:t>
            </a:r>
            <a:endParaRPr kumimoji="0" lang="ru-RU" sz="11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88925" algn="just" defTabSz="914400" rtl="0" eaLnBrk="0" fontAlgn="base" latinLnBrk="0" hangingPunct="0">
              <a:lnSpc>
                <a:spcPct val="100000"/>
              </a:lnSpc>
              <a:spcBef>
                <a:spcPct val="0"/>
              </a:spcBef>
              <a:spcAft>
                <a:spcPct val="0"/>
              </a:spcAft>
              <a:buClrTx/>
              <a:buSzTx/>
              <a:buFontTx/>
              <a:buNone/>
              <a:tabLst>
                <a:tab pos="228600" algn="l"/>
                <a:tab pos="419100" algn="l"/>
              </a:tabLst>
            </a:pPr>
            <a:r>
              <a:rPr kumimoji="0" lang="ru-RU" sz="1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дневной стационар при районной  поликлинике на  35 коек ;</a:t>
            </a:r>
            <a:endParaRPr kumimoji="0" lang="ru-RU" sz="11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88925" algn="just" defTabSz="914400" rtl="0" eaLnBrk="0" fontAlgn="base" latinLnBrk="0" hangingPunct="0">
              <a:lnSpc>
                <a:spcPct val="100000"/>
              </a:lnSpc>
              <a:spcBef>
                <a:spcPct val="0"/>
              </a:spcBef>
              <a:spcAft>
                <a:spcPct val="0"/>
              </a:spcAft>
              <a:buClrTx/>
              <a:buSzTx/>
              <a:buFontTx/>
              <a:buNone/>
              <a:tabLst>
                <a:tab pos="228600" algn="l"/>
                <a:tab pos="419100" algn="l"/>
              </a:tabLst>
            </a:pPr>
            <a:r>
              <a:rPr kumimoji="0" lang="ru-RU" sz="1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1 детскую консультацию в составе поликлиники;</a:t>
            </a:r>
            <a:endParaRPr kumimoji="0" lang="ru-RU" sz="11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288925" algn="just" defTabSz="914400" rtl="0" eaLnBrk="0" fontAlgn="base" latinLnBrk="0" hangingPunct="0">
              <a:lnSpc>
                <a:spcPct val="100000"/>
              </a:lnSpc>
              <a:spcBef>
                <a:spcPct val="0"/>
              </a:spcBef>
              <a:spcAft>
                <a:spcPct val="0"/>
              </a:spcAft>
              <a:buClrTx/>
              <a:buSzTx/>
              <a:buFontTx/>
              <a:buNone/>
              <a:tabLst>
                <a:tab pos="228600" algn="l"/>
                <a:tab pos="419100" algn="l"/>
              </a:tabLst>
            </a:pPr>
            <a:r>
              <a:rPr kumimoji="0" lang="ru-RU" sz="1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20 фельдшерско-акушерских пунктов. </a:t>
            </a:r>
            <a:endParaRPr kumimoji="0" lang="ru-RU" sz="1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8" name="Прямоугольник 7"/>
          <p:cNvSpPr/>
          <p:nvPr/>
        </p:nvSpPr>
        <p:spPr>
          <a:xfrm>
            <a:off x="0" y="3643314"/>
            <a:ext cx="4643438" cy="1815882"/>
          </a:xfrm>
          <a:prstGeom prst="rect">
            <a:avLst/>
          </a:prstGeom>
        </p:spPr>
        <p:txBody>
          <a:bodyPr wrap="square">
            <a:spAutoFit/>
          </a:bodyPr>
          <a:lstStyle/>
          <a:p>
            <a:pPr lvl="0" indent="288925" algn="just" eaLnBrk="0" fontAlgn="base" hangingPunct="0">
              <a:spcBef>
                <a:spcPct val="0"/>
              </a:spcBef>
              <a:spcAft>
                <a:spcPct val="0"/>
              </a:spcAft>
              <a:tabLst>
                <a:tab pos="228600" algn="l"/>
                <a:tab pos="419100" algn="l"/>
              </a:tabLst>
            </a:pPr>
            <a:r>
              <a:rPr lang="ru-RU" sz="1400" dirty="0" smtClean="0">
                <a:solidFill>
                  <a:srgbClr val="000000"/>
                </a:solidFill>
                <a:latin typeface="Times New Roman" pitchFamily="18" charset="0"/>
                <a:ea typeface="Times New Roman" pitchFamily="18" charset="0"/>
                <a:cs typeface="Times New Roman" pitchFamily="18" charset="0"/>
              </a:rPr>
              <a:t>По программе «Модернизация здравоохранения» для повышения качества и доступности медицинской помощи приобретены:</a:t>
            </a:r>
          </a:p>
          <a:p>
            <a:pPr lvl="0" indent="288925" algn="just" eaLnBrk="0" fontAlgn="base" hangingPunct="0">
              <a:spcBef>
                <a:spcPct val="0"/>
              </a:spcBef>
              <a:spcAft>
                <a:spcPct val="0"/>
              </a:spcAft>
              <a:buFontTx/>
              <a:buChar char="-"/>
              <a:tabLst>
                <a:tab pos="228600" algn="l"/>
                <a:tab pos="419100" algn="l"/>
              </a:tabLst>
            </a:pPr>
            <a:r>
              <a:rPr lang="ru-RU" sz="1400" dirty="0" smtClean="0">
                <a:solidFill>
                  <a:srgbClr val="000000"/>
                </a:solidFill>
                <a:latin typeface="Times New Roman" pitchFamily="18" charset="0"/>
                <a:ea typeface="Times New Roman" pitchFamily="18" charset="0"/>
                <a:cs typeface="Times New Roman" pitchFamily="18" charset="0"/>
              </a:rPr>
              <a:t>Компьютеры для поликлиники и стационара на сумму 1277 тыс.руб.</a:t>
            </a:r>
          </a:p>
          <a:p>
            <a:pPr lvl="0" indent="288925" algn="just" eaLnBrk="0" fontAlgn="base" hangingPunct="0">
              <a:spcBef>
                <a:spcPct val="0"/>
              </a:spcBef>
              <a:spcAft>
                <a:spcPct val="0"/>
              </a:spcAft>
              <a:buFontTx/>
              <a:buChar char="-"/>
              <a:tabLst>
                <a:tab pos="228600" algn="l"/>
                <a:tab pos="419100" algn="l"/>
              </a:tabLst>
            </a:pPr>
            <a:r>
              <a:rPr lang="ru-RU" sz="1400" dirty="0" smtClean="0">
                <a:solidFill>
                  <a:srgbClr val="000000"/>
                </a:solidFill>
                <a:latin typeface="Times New Roman" pitchFamily="18" charset="0"/>
                <a:ea typeface="Times New Roman" pitchFamily="18" charset="0"/>
                <a:cs typeface="Times New Roman" pitchFamily="18" charset="0"/>
              </a:rPr>
              <a:t> приобретен рентгеновский комплекс на 2 рабочих места на 5365 тыс.руб.</a:t>
            </a:r>
          </a:p>
          <a:p>
            <a:pPr lvl="0" indent="288925" algn="just" eaLnBrk="0" fontAlgn="base" hangingPunct="0">
              <a:spcBef>
                <a:spcPct val="0"/>
              </a:spcBef>
              <a:spcAft>
                <a:spcPct val="0"/>
              </a:spcAft>
              <a:buFontTx/>
              <a:buChar char="-"/>
              <a:tabLst>
                <a:tab pos="228600" algn="l"/>
                <a:tab pos="419100" algn="l"/>
              </a:tabLst>
            </a:pPr>
            <a:r>
              <a:rPr lang="ru-RU" sz="1400" dirty="0" smtClean="0">
                <a:solidFill>
                  <a:srgbClr val="000000"/>
                </a:solidFill>
                <a:latin typeface="Times New Roman" pitchFamily="18" charset="0"/>
                <a:cs typeface="Times New Roman" pitchFamily="18" charset="0"/>
              </a:rPr>
              <a:t>Автомобиль санитарный на сумму 800 тыс.руб.</a:t>
            </a:r>
            <a:endParaRPr lang="ru-RU" dirty="0"/>
          </a:p>
        </p:txBody>
      </p:sp>
      <p:sp>
        <p:nvSpPr>
          <p:cNvPr id="9" name="Прямоугольник 8"/>
          <p:cNvSpPr/>
          <p:nvPr/>
        </p:nvSpPr>
        <p:spPr>
          <a:xfrm>
            <a:off x="357158" y="3214686"/>
            <a:ext cx="5690212" cy="523220"/>
          </a:xfrm>
          <a:prstGeom prst="rect">
            <a:avLst/>
          </a:prstGeom>
        </p:spPr>
        <p:txBody>
          <a:bodyPr wrap="square">
            <a:spAutoFit/>
          </a:bodyPr>
          <a:lstStyle/>
          <a:p>
            <a:r>
              <a:rPr lang="ru-RU" sz="1400" dirty="0" smtClean="0">
                <a:solidFill>
                  <a:srgbClr val="000000"/>
                </a:solidFill>
                <a:latin typeface="Times New Roman" pitchFamily="18" charset="0"/>
                <a:ea typeface="Times New Roman" pitchFamily="18" charset="0"/>
                <a:cs typeface="Times New Roman" pitchFamily="18" charset="0"/>
              </a:rPr>
              <a:t>За счет средств ОМС приобретен УЗИ аппарат </a:t>
            </a:r>
          </a:p>
          <a:p>
            <a:r>
              <a:rPr lang="ru-RU" sz="1400" dirty="0" smtClean="0">
                <a:solidFill>
                  <a:srgbClr val="000000"/>
                </a:solidFill>
                <a:latin typeface="Times New Roman" pitchFamily="18" charset="0"/>
                <a:ea typeface="Times New Roman" pitchFamily="18" charset="0"/>
                <a:cs typeface="Times New Roman" pitchFamily="18" charset="0"/>
              </a:rPr>
              <a:t> на сумму 3447 тыс.руб.</a:t>
            </a:r>
          </a:p>
        </p:txBody>
      </p:sp>
      <p:sp>
        <p:nvSpPr>
          <p:cNvPr id="10" name="Прямоугольник 9"/>
          <p:cNvSpPr/>
          <p:nvPr/>
        </p:nvSpPr>
        <p:spPr>
          <a:xfrm>
            <a:off x="214282" y="2857496"/>
            <a:ext cx="8286808" cy="307777"/>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r>
              <a:rPr lang="ru-RU" sz="1400" b="1" dirty="0" smtClean="0">
                <a:solidFill>
                  <a:srgbClr val="000000"/>
                </a:solidFill>
                <a:latin typeface="Times New Roman" pitchFamily="18" charset="0"/>
                <a:cs typeface="Times New Roman" pitchFamily="18" charset="0"/>
              </a:rPr>
              <a:t>В 2014 году был построен новый хирургический комплекс на сумму 62 млн.руб.</a:t>
            </a:r>
            <a:endParaRPr lang="ru-RU" sz="1400" b="1" dirty="0"/>
          </a:p>
        </p:txBody>
      </p:sp>
      <p:pic>
        <p:nvPicPr>
          <p:cNvPr id="21508" name="Picture 4"/>
          <p:cNvPicPr>
            <a:picLocks noChangeAspect="1" noChangeArrowheads="1"/>
          </p:cNvPicPr>
          <p:nvPr/>
        </p:nvPicPr>
        <p:blipFill>
          <a:blip r:embed="rId3"/>
          <a:srcRect/>
          <a:stretch>
            <a:fillRect/>
          </a:stretch>
        </p:blipFill>
        <p:spPr bwMode="auto">
          <a:xfrm>
            <a:off x="5994415" y="4643446"/>
            <a:ext cx="3149585" cy="1713210"/>
          </a:xfrm>
          <a:prstGeom prst="rect">
            <a:avLst/>
          </a:prstGeom>
          <a:noFill/>
          <a:ln w="9525">
            <a:noFill/>
            <a:miter lim="800000"/>
            <a:headEnd/>
            <a:tailEnd/>
          </a:ln>
        </p:spPr>
      </p:pic>
      <p:sp>
        <p:nvSpPr>
          <p:cNvPr id="12" name="Прямоугольник 11"/>
          <p:cNvSpPr/>
          <p:nvPr/>
        </p:nvSpPr>
        <p:spPr>
          <a:xfrm>
            <a:off x="5786414" y="5929330"/>
            <a:ext cx="3357586" cy="738664"/>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r>
              <a:rPr lang="ru-RU" sz="1400" dirty="0" smtClean="0">
                <a:solidFill>
                  <a:srgbClr val="000000"/>
                </a:solidFill>
                <a:latin typeface="Times New Roman" pitchFamily="18" charset="0"/>
                <a:ea typeface="Times New Roman" pitchFamily="18" charset="0"/>
                <a:cs typeface="Times New Roman" pitchFamily="18" charset="0"/>
              </a:rPr>
              <a:t>Произведена реконструкция  лечебного корпуса №2  в 2013 году на сумму 15 млн.руб.</a:t>
            </a:r>
          </a:p>
        </p:txBody>
      </p:sp>
      <p:sp>
        <p:nvSpPr>
          <p:cNvPr id="13" name="Прямоугольник 12"/>
          <p:cNvSpPr/>
          <p:nvPr/>
        </p:nvSpPr>
        <p:spPr>
          <a:xfrm>
            <a:off x="0" y="5429264"/>
            <a:ext cx="5786446" cy="1384995"/>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ru-RU" sz="1400" dirty="0" smtClean="0">
                <a:solidFill>
                  <a:srgbClr val="000000"/>
                </a:solidFill>
                <a:latin typeface="Times New Roman" pitchFamily="18" charset="0"/>
                <a:ea typeface="Times New Roman" pitchFamily="18" charset="0"/>
                <a:cs typeface="Times New Roman" pitchFamily="18" charset="0"/>
              </a:rPr>
              <a:t>За 2012-2014 годы построено 2 </a:t>
            </a:r>
            <a:r>
              <a:rPr lang="ru-RU" sz="1400" dirty="0" err="1" smtClean="0">
                <a:solidFill>
                  <a:srgbClr val="000000"/>
                </a:solidFill>
                <a:latin typeface="Times New Roman" pitchFamily="18" charset="0"/>
                <a:ea typeface="Times New Roman" pitchFamily="18" charset="0"/>
                <a:cs typeface="Times New Roman" pitchFamily="18" charset="0"/>
              </a:rPr>
              <a:t>ФАПа</a:t>
            </a:r>
            <a:r>
              <a:rPr lang="ru-RU" sz="1400" dirty="0" smtClean="0">
                <a:solidFill>
                  <a:srgbClr val="000000"/>
                </a:solidFill>
                <a:latin typeface="Times New Roman" pitchFamily="18" charset="0"/>
                <a:ea typeface="Times New Roman" pitchFamily="18" charset="0"/>
                <a:cs typeface="Times New Roman" pitchFamily="18" charset="0"/>
              </a:rPr>
              <a:t> в </a:t>
            </a:r>
            <a:r>
              <a:rPr lang="ru-RU" sz="1400" dirty="0" err="1" smtClean="0">
                <a:solidFill>
                  <a:srgbClr val="000000"/>
                </a:solidFill>
                <a:latin typeface="Times New Roman" pitchFamily="18" charset="0"/>
                <a:ea typeface="Times New Roman" pitchFamily="18" charset="0"/>
                <a:cs typeface="Times New Roman" pitchFamily="18" charset="0"/>
              </a:rPr>
              <a:t>Поводимовском</a:t>
            </a:r>
            <a:r>
              <a:rPr lang="ru-RU" sz="1400" dirty="0" smtClean="0">
                <a:solidFill>
                  <a:srgbClr val="000000"/>
                </a:solidFill>
                <a:latin typeface="Times New Roman" pitchFamily="18" charset="0"/>
                <a:ea typeface="Times New Roman" pitchFamily="18" charset="0"/>
                <a:cs typeface="Times New Roman" pitchFamily="18" charset="0"/>
              </a:rPr>
              <a:t>  и Красинском сельских поселениях. На перспективу необходимо строительство </a:t>
            </a:r>
            <a:r>
              <a:rPr lang="ru-RU" sz="1400" dirty="0" err="1" smtClean="0">
                <a:solidFill>
                  <a:srgbClr val="000000"/>
                </a:solidFill>
                <a:latin typeface="Times New Roman" pitchFamily="18" charset="0"/>
                <a:ea typeface="Times New Roman" pitchFamily="18" charset="0"/>
                <a:cs typeface="Times New Roman" pitchFamily="18" charset="0"/>
              </a:rPr>
              <a:t>ФАПов</a:t>
            </a:r>
            <a:r>
              <a:rPr lang="ru-RU" sz="1400" dirty="0" smtClean="0">
                <a:solidFill>
                  <a:srgbClr val="000000"/>
                </a:solidFill>
                <a:latin typeface="Times New Roman" pitchFamily="18" charset="0"/>
                <a:ea typeface="Times New Roman" pitchFamily="18" charset="0"/>
                <a:cs typeface="Times New Roman" pitchFamily="18" charset="0"/>
              </a:rPr>
              <a:t>  в </a:t>
            </a:r>
            <a:r>
              <a:rPr lang="ru-RU" sz="1400" dirty="0" err="1" smtClean="0">
                <a:solidFill>
                  <a:srgbClr val="000000"/>
                </a:solidFill>
                <a:latin typeface="Times New Roman" pitchFamily="18" charset="0"/>
                <a:ea typeface="Times New Roman" pitchFamily="18" charset="0"/>
                <a:cs typeface="Times New Roman" pitchFamily="18" charset="0"/>
              </a:rPr>
              <a:t>Ардатовском</a:t>
            </a:r>
            <a:r>
              <a:rPr lang="ru-RU" sz="1400" dirty="0" smtClean="0">
                <a:solidFill>
                  <a:srgbClr val="000000"/>
                </a:solidFill>
                <a:latin typeface="Times New Roman" pitchFamily="18" charset="0"/>
                <a:ea typeface="Times New Roman" pitchFamily="18" charset="0"/>
                <a:cs typeface="Times New Roman" pitchFamily="18" charset="0"/>
              </a:rPr>
              <a:t>, </a:t>
            </a:r>
            <a:r>
              <a:rPr lang="ru-RU" sz="1400" dirty="0" err="1" smtClean="0">
                <a:solidFill>
                  <a:srgbClr val="000000"/>
                </a:solidFill>
                <a:latin typeface="Times New Roman" pitchFamily="18" charset="0"/>
                <a:ea typeface="Times New Roman" pitchFamily="18" charset="0"/>
                <a:cs typeface="Times New Roman" pitchFamily="18" charset="0"/>
              </a:rPr>
              <a:t>Пуркаевском</a:t>
            </a:r>
            <a:r>
              <a:rPr lang="ru-RU" sz="1400" dirty="0" smtClean="0">
                <a:solidFill>
                  <a:srgbClr val="000000"/>
                </a:solidFill>
                <a:latin typeface="Times New Roman" pitchFamily="18" charset="0"/>
                <a:ea typeface="Times New Roman" pitchFamily="18" charset="0"/>
                <a:cs typeface="Times New Roman" pitchFamily="18" charset="0"/>
              </a:rPr>
              <a:t> и </a:t>
            </a:r>
            <a:r>
              <a:rPr lang="ru-RU" sz="1400" dirty="0" err="1" smtClean="0">
                <a:solidFill>
                  <a:srgbClr val="000000"/>
                </a:solidFill>
                <a:latin typeface="Times New Roman" pitchFamily="18" charset="0"/>
                <a:ea typeface="Times New Roman" pitchFamily="18" charset="0"/>
                <a:cs typeface="Times New Roman" pitchFamily="18" charset="0"/>
              </a:rPr>
              <a:t>Моргинском</a:t>
            </a:r>
            <a:r>
              <a:rPr lang="ru-RU" sz="1400" dirty="0" smtClean="0">
                <a:solidFill>
                  <a:srgbClr val="000000"/>
                </a:solidFill>
                <a:latin typeface="Times New Roman" pitchFamily="18" charset="0"/>
                <a:ea typeface="Times New Roman" pitchFamily="18" charset="0"/>
                <a:cs typeface="Times New Roman" pitchFamily="18" charset="0"/>
              </a:rPr>
              <a:t> сельских поселениях. </a:t>
            </a:r>
          </a:p>
          <a:p>
            <a:r>
              <a:rPr lang="ru-RU" sz="1400" dirty="0" smtClean="0">
                <a:solidFill>
                  <a:srgbClr val="000000"/>
                </a:solidFill>
                <a:latin typeface="Times New Roman" pitchFamily="18" charset="0"/>
                <a:ea typeface="Times New Roman" pitchFamily="18" charset="0"/>
                <a:cs typeface="Times New Roman" pitchFamily="18" charset="0"/>
              </a:rPr>
              <a:t>В 2016 году планируется в ГБСУ СОССЗН РМ "</a:t>
            </a:r>
            <a:r>
              <a:rPr lang="ru-RU" sz="1400" dirty="0" err="1" smtClean="0">
                <a:solidFill>
                  <a:srgbClr val="000000"/>
                </a:solidFill>
                <a:latin typeface="Times New Roman" pitchFamily="18" charset="0"/>
                <a:ea typeface="Times New Roman" pitchFamily="18" charset="0"/>
                <a:cs typeface="Times New Roman" pitchFamily="18" charset="0"/>
              </a:rPr>
              <a:t>Пуркаевский</a:t>
            </a:r>
            <a:r>
              <a:rPr lang="ru-RU" sz="1400" dirty="0" smtClean="0">
                <a:solidFill>
                  <a:srgbClr val="000000"/>
                </a:solidFill>
                <a:latin typeface="Times New Roman" pitchFamily="18" charset="0"/>
                <a:ea typeface="Times New Roman" pitchFamily="18" charset="0"/>
                <a:cs typeface="Times New Roman" pitchFamily="18" charset="0"/>
              </a:rPr>
              <a:t> психоневрологический интернат»  реконструкция котельной с организацией системы удаленного мониторинга, на сумму </a:t>
            </a:r>
            <a:r>
              <a:rPr lang="ru-RU" sz="1400" smtClean="0">
                <a:solidFill>
                  <a:srgbClr val="000000"/>
                </a:solidFill>
                <a:latin typeface="Times New Roman" pitchFamily="18" charset="0"/>
                <a:ea typeface="Times New Roman" pitchFamily="18" charset="0"/>
                <a:cs typeface="Times New Roman" pitchFamily="18" charset="0"/>
              </a:rPr>
              <a:t>4,4 млн.руб.</a:t>
            </a:r>
            <a:endParaRPr lang="ru-RU" sz="1400" dirty="0"/>
          </a:p>
        </p:txBody>
      </p:sp>
      <p:sp>
        <p:nvSpPr>
          <p:cNvPr id="14" name="Прямоугольник 13"/>
          <p:cNvSpPr/>
          <p:nvPr/>
        </p:nvSpPr>
        <p:spPr>
          <a:xfrm>
            <a:off x="5000596" y="3214686"/>
            <a:ext cx="4143404" cy="1384995"/>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r>
              <a:rPr lang="ru-RU" sz="1400" dirty="0" smtClean="0">
                <a:solidFill>
                  <a:srgbClr val="000000"/>
                </a:solidFill>
                <a:latin typeface="Times New Roman" pitchFamily="18" charset="0"/>
                <a:ea typeface="Times New Roman" pitchFamily="18" charset="0"/>
                <a:cs typeface="Times New Roman" pitchFamily="18" charset="0"/>
              </a:rPr>
              <a:t>Для повышения качества и доступности медицинской помощи  широко применяются выездные формы работы с населением. Бригада с участковым терапевтом, УЗИ, лаборатория в селах проводят дополнительную диспансеризацию по графику, ежедневно.</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1" name="Picture 5" descr="C:\Documents and Settings\Человек\Рабочий стол\фото на брошюру\Шумбрат финал.jpg"/>
          <p:cNvPicPr>
            <a:picLocks noChangeAspect="1" noChangeArrowheads="1"/>
          </p:cNvPicPr>
          <p:nvPr/>
        </p:nvPicPr>
        <p:blipFill>
          <a:blip r:embed="rId2" cstate="print"/>
          <a:srcRect/>
          <a:stretch>
            <a:fillRect/>
          </a:stretch>
        </p:blipFill>
        <p:spPr bwMode="auto">
          <a:xfrm>
            <a:off x="0" y="2714620"/>
            <a:ext cx="2643206" cy="1857388"/>
          </a:xfrm>
          <a:prstGeom prst="rect">
            <a:avLst/>
          </a:prstGeom>
          <a:noFill/>
        </p:spPr>
      </p:pic>
      <p:sp>
        <p:nvSpPr>
          <p:cNvPr id="2" name="Заголовок 1"/>
          <p:cNvSpPr>
            <a:spLocks noGrp="1"/>
          </p:cNvSpPr>
          <p:nvPr>
            <p:ph type="title"/>
          </p:nvPr>
        </p:nvSpPr>
        <p:spPr>
          <a:xfrm>
            <a:off x="857224" y="0"/>
            <a:ext cx="4929222" cy="357190"/>
          </a:xfrm>
        </p:spPr>
        <p:style>
          <a:lnRef idx="1">
            <a:schemeClr val="accent2"/>
          </a:lnRef>
          <a:fillRef idx="3">
            <a:schemeClr val="accent2"/>
          </a:fillRef>
          <a:effectRef idx="2">
            <a:schemeClr val="accent2"/>
          </a:effectRef>
          <a:fontRef idx="minor">
            <a:schemeClr val="lt1"/>
          </a:fontRef>
        </p:style>
        <p:txBody>
          <a:bodyPr>
            <a:normAutofit/>
          </a:bodyPr>
          <a:lstStyle/>
          <a:p>
            <a:r>
              <a:rPr lang="ru-RU" sz="1600" b="1" dirty="0" smtClean="0">
                <a:latin typeface="Times New Roman" pitchFamily="18" charset="0"/>
                <a:cs typeface="Times New Roman" pitchFamily="18" charset="0"/>
              </a:rPr>
              <a:t>4. Культура</a:t>
            </a:r>
            <a:endParaRPr lang="ru-RU" sz="1600" b="1" dirty="0">
              <a:latin typeface="Times New Roman" pitchFamily="18" charset="0"/>
              <a:cs typeface="Times New Roman" pitchFamily="18" charset="0"/>
            </a:endParaRPr>
          </a:p>
        </p:txBody>
      </p:sp>
      <p:pic>
        <p:nvPicPr>
          <p:cNvPr id="19457" name="Picture 1" descr="C:\Documents and Settings\Человек\Рабочий стол\фото на брошюру\проект Ардатово.jpg"/>
          <p:cNvPicPr>
            <a:picLocks noGrp="1" noChangeAspect="1" noChangeArrowheads="1"/>
          </p:cNvPicPr>
          <p:nvPr>
            <p:ph idx="1"/>
          </p:nvPr>
        </p:nvPicPr>
        <p:blipFill>
          <a:blip r:embed="rId3" cstate="print"/>
          <a:srcRect/>
          <a:stretch>
            <a:fillRect/>
          </a:stretch>
        </p:blipFill>
        <p:spPr bwMode="auto">
          <a:xfrm>
            <a:off x="6072198" y="4843758"/>
            <a:ext cx="3071802" cy="2014242"/>
          </a:xfrm>
          <a:prstGeom prst="rect">
            <a:avLst/>
          </a:prstGeom>
          <a:noFill/>
        </p:spPr>
      </p:pic>
      <p:sp>
        <p:nvSpPr>
          <p:cNvPr id="5" name="Прямоугольник 4"/>
          <p:cNvSpPr/>
          <p:nvPr/>
        </p:nvSpPr>
        <p:spPr>
          <a:xfrm>
            <a:off x="0" y="5688449"/>
            <a:ext cx="6072198" cy="1169551"/>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ru-RU" sz="1400" dirty="0" smtClean="0">
                <a:latin typeface="Times New Roman" pitchFamily="18" charset="0"/>
              </a:rPr>
              <a:t>На период 2016-2017 годах планируется произвести реставрацию памятников в </a:t>
            </a:r>
            <a:r>
              <a:rPr lang="ru-RU" sz="1400" dirty="0" err="1" smtClean="0">
                <a:latin typeface="Times New Roman" pitchFamily="18" charset="0"/>
              </a:rPr>
              <a:t>с.Ардатово</a:t>
            </a:r>
            <a:r>
              <a:rPr lang="ru-RU" sz="1400" dirty="0" smtClean="0">
                <a:latin typeface="Times New Roman" pitchFamily="18" charset="0"/>
              </a:rPr>
              <a:t> и </a:t>
            </a:r>
            <a:r>
              <a:rPr lang="ru-RU" sz="1400" dirty="0" err="1" smtClean="0">
                <a:latin typeface="Times New Roman" pitchFamily="18" charset="0"/>
              </a:rPr>
              <a:t>с.Кабаево</a:t>
            </a:r>
            <a:r>
              <a:rPr lang="ru-RU" sz="1400" dirty="0" smtClean="0">
                <a:latin typeface="Times New Roman" pitchFamily="18" charset="0"/>
              </a:rPr>
              <a:t>. Финансирование составит 4 млн. руб.</a:t>
            </a:r>
          </a:p>
          <a:p>
            <a:pPr algn="ctr"/>
            <a:r>
              <a:rPr lang="ru-RU" sz="1400" dirty="0" smtClean="0">
                <a:latin typeface="Times New Roman" pitchFamily="18" charset="0"/>
              </a:rPr>
              <a:t>На перспективу  с 2017 года планируется строительство социального центра в </a:t>
            </a:r>
            <a:r>
              <a:rPr lang="ru-RU" sz="1400" dirty="0" err="1" smtClean="0">
                <a:latin typeface="Times New Roman" pitchFamily="18" charset="0"/>
              </a:rPr>
              <a:t>с.Ардатово</a:t>
            </a:r>
            <a:r>
              <a:rPr lang="ru-RU" sz="1400" dirty="0" smtClean="0">
                <a:latin typeface="Times New Roman" pitchFamily="18" charset="0"/>
              </a:rPr>
              <a:t> Дубенского района. Сметная стоимость данного центра  - 15-18 млн.руб.</a:t>
            </a:r>
            <a:endParaRPr lang="ru-RU" sz="1400" dirty="0"/>
          </a:p>
        </p:txBody>
      </p:sp>
      <p:sp>
        <p:nvSpPr>
          <p:cNvPr id="6" name="Прямоугольник 5"/>
          <p:cNvSpPr/>
          <p:nvPr/>
        </p:nvSpPr>
        <p:spPr>
          <a:xfrm>
            <a:off x="0" y="571480"/>
            <a:ext cx="5572132" cy="2246769"/>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ru-RU" sz="1400" dirty="0" smtClean="0">
                <a:latin typeface="Times New Roman" pitchFamily="18" charset="0"/>
              </a:rPr>
              <a:t>В Дубенском муниципальном районе функционируют 1 МБУК «Дубенский районный Дом культуры», 13 МБУК «Дом досуга и творчества», 2 МБУК «</a:t>
            </a:r>
            <a:r>
              <a:rPr lang="ru-RU" sz="1400" dirty="0" err="1" smtClean="0">
                <a:latin typeface="Times New Roman" pitchFamily="18" charset="0"/>
              </a:rPr>
              <a:t>Культурно-досуговых</a:t>
            </a:r>
            <a:r>
              <a:rPr lang="ru-RU" sz="1400" dirty="0" smtClean="0">
                <a:latin typeface="Times New Roman" pitchFamily="18" charset="0"/>
              </a:rPr>
              <a:t> центра», 6 структурных подразделений, детская школа искусств, 19 библиотек.</a:t>
            </a:r>
          </a:p>
          <a:p>
            <a:pPr algn="ctr"/>
            <a:r>
              <a:rPr lang="ru-RU" sz="1400" dirty="0" smtClean="0">
                <a:latin typeface="Times New Roman" pitchFamily="18" charset="0"/>
              </a:rPr>
              <a:t>Уровень фактической обеспеченности учреждениями культуры в муниципальном районе от нормативной потребности: парками культуры и отдыха  составляет100%, библиотеками – 100%, клубами и учреждениями клубного типа – 100%, обеспеченность населения библиотеками - 100%.</a:t>
            </a:r>
          </a:p>
          <a:p>
            <a:pPr algn="ctr"/>
            <a:endParaRPr lang="ru-RU" sz="1400" dirty="0"/>
          </a:p>
        </p:txBody>
      </p:sp>
      <p:sp>
        <p:nvSpPr>
          <p:cNvPr id="7" name="Прямоугольник 6"/>
          <p:cNvSpPr/>
          <p:nvPr/>
        </p:nvSpPr>
        <p:spPr>
          <a:xfrm>
            <a:off x="0" y="4643446"/>
            <a:ext cx="6072198" cy="954107"/>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ru-RU" sz="1400" dirty="0" smtClean="0">
                <a:latin typeface="Times New Roman" pitchFamily="18" charset="0"/>
              </a:rPr>
              <a:t>Половина зданий  из 22 муниципальных учреждений культуры  (сельские клубы) нуждаются в капитальном и текущем ремонте. </a:t>
            </a:r>
          </a:p>
          <a:p>
            <a:pPr algn="ctr"/>
            <a:r>
              <a:rPr lang="ru-RU" sz="1400" dirty="0" smtClean="0">
                <a:latin typeface="Times New Roman" pitchFamily="18" charset="0"/>
              </a:rPr>
              <a:t>В муниципальной собственности находятся 34 объекта культурного наследия. Из них 2 объекта нуждаются в реставрации.</a:t>
            </a:r>
            <a:endParaRPr lang="ru-RU" sz="1400" dirty="0"/>
          </a:p>
        </p:txBody>
      </p:sp>
      <p:pic>
        <p:nvPicPr>
          <p:cNvPr id="19459" name="Picture 3" descr="C:\Documents and Settings\Человек\Рабочий стол\фото на брошюру\Дубенский РДК.jpg"/>
          <p:cNvPicPr>
            <a:picLocks noChangeAspect="1" noChangeArrowheads="1"/>
          </p:cNvPicPr>
          <p:nvPr/>
        </p:nvPicPr>
        <p:blipFill>
          <a:blip r:embed="rId4"/>
          <a:srcRect/>
          <a:stretch>
            <a:fillRect/>
          </a:stretch>
        </p:blipFill>
        <p:spPr bwMode="auto">
          <a:xfrm>
            <a:off x="5829275" y="214290"/>
            <a:ext cx="3314725" cy="24860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9460" name="Picture 4" descr="C:\Documents and Settings\Человек\Рабочий стол\фото на брошюру\Встреча Кобзона.JPG"/>
          <p:cNvPicPr>
            <a:picLocks noChangeAspect="1" noChangeArrowheads="1"/>
          </p:cNvPicPr>
          <p:nvPr/>
        </p:nvPicPr>
        <p:blipFill>
          <a:blip r:embed="rId5" cstate="print"/>
          <a:srcRect/>
          <a:stretch>
            <a:fillRect/>
          </a:stretch>
        </p:blipFill>
        <p:spPr bwMode="auto">
          <a:xfrm>
            <a:off x="6143636" y="3214686"/>
            <a:ext cx="2714612" cy="1571636"/>
          </a:xfrm>
          <a:prstGeom prst="rect">
            <a:avLst/>
          </a:prstGeom>
          <a:noFill/>
        </p:spPr>
      </p:pic>
      <p:sp>
        <p:nvSpPr>
          <p:cNvPr id="11" name="Прямоугольник 10"/>
          <p:cNvSpPr/>
          <p:nvPr/>
        </p:nvSpPr>
        <p:spPr>
          <a:xfrm>
            <a:off x="5572132" y="1643050"/>
            <a:ext cx="3571868" cy="1815882"/>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ru-RU" sz="1400" dirty="0" smtClean="0">
                <a:latin typeface="Times New Roman" pitchFamily="18" charset="0"/>
                <a:cs typeface="Times New Roman" pitchFamily="18" charset="0"/>
              </a:rPr>
              <a:t>Коллективы художественной самодеятельности  Дубенского муниципального района принимают активное участие в межрегиональных и всероссийских фестивалях и в конкурсах. </a:t>
            </a:r>
          </a:p>
          <a:p>
            <a:pPr algn="ctr"/>
            <a:r>
              <a:rPr lang="ru-RU" sz="1400" dirty="0" smtClean="0">
                <a:latin typeface="Times New Roman" pitchFamily="18" charset="0"/>
                <a:cs typeface="Times New Roman" pitchFamily="18" charset="0"/>
              </a:rPr>
              <a:t>Для организации досуга жителей района регулярно проводятся различные культурно массовые мероприятия.</a:t>
            </a:r>
            <a:endParaRPr lang="ru-RU" sz="1400" dirty="0">
              <a:latin typeface="Times New Roman" pitchFamily="18" charset="0"/>
              <a:cs typeface="Times New Roman" pitchFamily="18" charset="0"/>
            </a:endParaRPr>
          </a:p>
        </p:txBody>
      </p:sp>
      <p:sp>
        <p:nvSpPr>
          <p:cNvPr id="12" name="Прямоугольник 11"/>
          <p:cNvSpPr/>
          <p:nvPr/>
        </p:nvSpPr>
        <p:spPr>
          <a:xfrm>
            <a:off x="2500298" y="2643182"/>
            <a:ext cx="3143272" cy="2031325"/>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ru-RU" sz="1400" dirty="0" smtClean="0">
                <a:latin typeface="Times New Roman" pitchFamily="18" charset="0"/>
                <a:cs typeface="Times New Roman" pitchFamily="18" charset="0"/>
              </a:rPr>
              <a:t>В 2015 году народный коллектив «</a:t>
            </a:r>
            <a:r>
              <a:rPr lang="ru-RU" sz="1400" dirty="0" err="1" smtClean="0">
                <a:latin typeface="Times New Roman" pitchFamily="18" charset="0"/>
                <a:cs typeface="Times New Roman" pitchFamily="18" charset="0"/>
              </a:rPr>
              <a:t>Морамо</a:t>
            </a:r>
            <a:r>
              <a:rPr lang="ru-RU" sz="1400" dirty="0" smtClean="0">
                <a:latin typeface="Times New Roman" pitchFamily="18" charset="0"/>
                <a:cs typeface="Times New Roman" pitchFamily="18" charset="0"/>
              </a:rPr>
              <a:t>» принимал участие в городе Санкт-Петербурге, ансамбль «</a:t>
            </a:r>
            <a:r>
              <a:rPr lang="ru-RU" sz="1400" dirty="0" err="1" smtClean="0">
                <a:latin typeface="Times New Roman" pitchFamily="18" charset="0"/>
                <a:cs typeface="Times New Roman" pitchFamily="18" charset="0"/>
              </a:rPr>
              <a:t>Любава</a:t>
            </a:r>
            <a:r>
              <a:rPr lang="ru-RU" sz="1400" dirty="0" smtClean="0">
                <a:latin typeface="Times New Roman" pitchFamily="18" charset="0"/>
                <a:cs typeface="Times New Roman" pitchFamily="18" charset="0"/>
              </a:rPr>
              <a:t>» в </a:t>
            </a:r>
            <a:r>
              <a:rPr lang="ru-RU" sz="1400" dirty="0" err="1" smtClean="0">
                <a:latin typeface="Times New Roman" pitchFamily="18" charset="0"/>
                <a:cs typeface="Times New Roman" pitchFamily="18" charset="0"/>
              </a:rPr>
              <a:t>Карсунском</a:t>
            </a:r>
            <a:r>
              <a:rPr lang="ru-RU" sz="1400" dirty="0" smtClean="0">
                <a:latin typeface="Times New Roman" pitchFamily="18" charset="0"/>
                <a:cs typeface="Times New Roman" pitchFamily="18" charset="0"/>
              </a:rPr>
              <a:t> районе Ульяновской области.  В </a:t>
            </a:r>
            <a:r>
              <a:rPr lang="en-US" sz="1400" dirty="0" smtClean="0">
                <a:latin typeface="Times New Roman" pitchFamily="18" charset="0"/>
                <a:cs typeface="Times New Roman" pitchFamily="18" charset="0"/>
              </a:rPr>
              <a:t>IX </a:t>
            </a:r>
            <a:r>
              <a:rPr lang="ru-RU" sz="1400" dirty="0" smtClean="0">
                <a:latin typeface="Times New Roman" pitchFamily="18" charset="0"/>
                <a:cs typeface="Times New Roman" pitchFamily="18" charset="0"/>
              </a:rPr>
              <a:t>республиканском фестивале народного творчества «</a:t>
            </a:r>
            <a:r>
              <a:rPr lang="ru-RU" sz="1400" dirty="0" err="1" smtClean="0">
                <a:latin typeface="Times New Roman" pitchFamily="18" charset="0"/>
                <a:cs typeface="Times New Roman" pitchFamily="18" charset="0"/>
              </a:rPr>
              <a:t>Шумбрат</a:t>
            </a:r>
            <a:r>
              <a:rPr lang="ru-RU" sz="1400" dirty="0" smtClean="0">
                <a:latin typeface="Times New Roman" pitchFamily="18" charset="0"/>
                <a:cs typeface="Times New Roman" pitchFamily="18" charset="0"/>
              </a:rPr>
              <a:t> Мордовия» творческие коллективы района заняли </a:t>
            </a:r>
            <a:r>
              <a:rPr lang="en-US" sz="1400" dirty="0" smtClean="0">
                <a:latin typeface="Times New Roman" pitchFamily="18" charset="0"/>
                <a:cs typeface="Times New Roman" pitchFamily="18" charset="0"/>
              </a:rPr>
              <a:t>III</a:t>
            </a:r>
            <a:r>
              <a:rPr lang="ru-RU" sz="1400" dirty="0" smtClean="0">
                <a:latin typeface="Times New Roman" pitchFamily="18" charset="0"/>
                <a:cs typeface="Times New Roman" pitchFamily="18" charset="0"/>
              </a:rPr>
              <a:t> место.</a:t>
            </a:r>
            <a:endParaRPr lang="ru-RU" sz="1400" dirty="0"/>
          </a:p>
        </p:txBody>
      </p:sp>
      <p:sp>
        <p:nvSpPr>
          <p:cNvPr id="13" name="TextBox 12"/>
          <p:cNvSpPr txBox="1"/>
          <p:nvPr/>
        </p:nvSpPr>
        <p:spPr>
          <a:xfrm>
            <a:off x="6286512" y="4500570"/>
            <a:ext cx="2500330" cy="276999"/>
          </a:xfrm>
          <a:prstGeom prst="rect">
            <a:avLst/>
          </a:prstGeom>
          <a:noFill/>
        </p:spPr>
        <p:txBody>
          <a:bodyPr wrap="square" rtlCol="0">
            <a:spAutoFit/>
          </a:bodyPr>
          <a:lstStyle/>
          <a:p>
            <a:r>
              <a:rPr lang="ru-RU" sz="1200" i="1" dirty="0" smtClean="0">
                <a:solidFill>
                  <a:schemeClr val="bg1"/>
                </a:solidFill>
                <a:latin typeface="Times New Roman" pitchFamily="18" charset="0"/>
                <a:cs typeface="Times New Roman" pitchFamily="18" charset="0"/>
              </a:rPr>
              <a:t>Встреча И.Д. Кобзона</a:t>
            </a:r>
            <a:endParaRPr lang="ru-RU" sz="1200" i="1" dirty="0">
              <a:solidFill>
                <a:schemeClr val="bg1"/>
              </a:solidFill>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57224" y="0"/>
            <a:ext cx="6615130" cy="439718"/>
          </a:xfrm>
        </p:spPr>
        <p:txBody>
          <a:bodyPr>
            <a:normAutofit/>
          </a:bodyPr>
          <a:lstStyle/>
          <a:p>
            <a:r>
              <a:rPr lang="ru-RU" sz="1600" b="1" dirty="0" smtClean="0">
                <a:latin typeface="Times New Roman" pitchFamily="18" charset="0"/>
                <a:cs typeface="Times New Roman" pitchFamily="18" charset="0"/>
              </a:rPr>
              <a:t>5. Развитие физической культуры и спорта</a:t>
            </a:r>
            <a:endParaRPr lang="ru-RU" sz="1600" b="1" dirty="0">
              <a:latin typeface="Times New Roman" pitchFamily="18" charset="0"/>
              <a:cs typeface="Times New Roman" pitchFamily="18" charset="0"/>
            </a:endParaRPr>
          </a:p>
        </p:txBody>
      </p:sp>
      <p:sp>
        <p:nvSpPr>
          <p:cNvPr id="17425" name="Text Box 17"/>
          <p:cNvSpPr txBox="1">
            <a:spLocks noChangeArrowheads="1"/>
          </p:cNvSpPr>
          <p:nvPr/>
        </p:nvSpPr>
        <p:spPr bwMode="auto">
          <a:xfrm>
            <a:off x="285720" y="1142984"/>
            <a:ext cx="4214842" cy="42862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Доля населения, систематически занимающегося физической культурой и спортом</a:t>
            </a:r>
            <a:endParaRPr kumimoji="0" lang="ru-RU" sz="1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endParaRPr>
          </a:p>
        </p:txBody>
      </p:sp>
      <p:sp>
        <p:nvSpPr>
          <p:cNvPr id="17426" name="Text Box 18"/>
          <p:cNvSpPr txBox="1">
            <a:spLocks noChangeArrowheads="1"/>
          </p:cNvSpPr>
          <p:nvPr/>
        </p:nvSpPr>
        <p:spPr bwMode="auto">
          <a:xfrm>
            <a:off x="5143504" y="1142984"/>
            <a:ext cx="3286148" cy="42862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Уровень обеспеченности населения   спортивными сооружениями</a:t>
            </a:r>
            <a:endParaRPr kumimoji="0" lang="ru-RU" sz="1200" b="0" i="0" u="none" strike="noStrike" cap="none" normalizeH="0" baseline="0" dirty="0" smtClean="0">
              <a:ln>
                <a:noFill/>
              </a:ln>
              <a:solidFill>
                <a:schemeClr val="tx1"/>
              </a:solidFill>
              <a:effectLst/>
              <a:latin typeface="Arial" pitchFamily="34" charset="0"/>
            </a:endParaRPr>
          </a:p>
        </p:txBody>
      </p:sp>
      <p:sp>
        <p:nvSpPr>
          <p:cNvPr id="17427" name="Rectangle 19"/>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17428" name="Rectangle 20"/>
          <p:cNvSpPr>
            <a:spLocks noChangeArrowheads="1"/>
          </p:cNvSpPr>
          <p:nvPr/>
        </p:nvSpPr>
        <p:spPr bwMode="auto">
          <a:xfrm>
            <a:off x="0" y="428604"/>
            <a:ext cx="8929718" cy="7386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Программа развития физической культуры и спорта является организационной основой районной политики в области физической культуры и спорта. Утверждена муниципальная  программа «Развитие физической культуры и спорта в  Дубёнском муниципальном районе на 2016-2020 годы», объем финансирования – 14728,7 т.р.</a:t>
            </a:r>
            <a:endParaRPr kumimoji="0" lang="ru-RU" sz="1400" b="0" i="0" u="none" strike="noStrike" cap="none" normalizeH="0" baseline="0" dirty="0" smtClean="0">
              <a:ln>
                <a:noFill/>
              </a:ln>
              <a:solidFill>
                <a:schemeClr val="tx1"/>
              </a:solidFill>
              <a:effectLst/>
              <a:latin typeface="Arial" pitchFamily="34" charset="0"/>
            </a:endParaRPr>
          </a:p>
        </p:txBody>
      </p:sp>
      <p:sp>
        <p:nvSpPr>
          <p:cNvPr id="17430" name="Rectangle 2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6" name="Object 21"/>
          <p:cNvGraphicFramePr>
            <a:graphicFrameLocks noChangeAspect="1"/>
          </p:cNvGraphicFramePr>
          <p:nvPr/>
        </p:nvGraphicFramePr>
        <p:xfrm>
          <a:off x="500034" y="1571612"/>
          <a:ext cx="3714776" cy="1285884"/>
        </p:xfrm>
        <a:graphic>
          <a:graphicData uri="http://schemas.openxmlformats.org/drawingml/2006/chart">
            <c:chart xmlns:c="http://schemas.openxmlformats.org/drawingml/2006/chart" xmlns:r="http://schemas.openxmlformats.org/officeDocument/2006/relationships" r:id="rId3"/>
          </a:graphicData>
        </a:graphic>
      </p:graphicFrame>
      <p:sp>
        <p:nvSpPr>
          <p:cNvPr id="17432" name="Rectangle 2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9" name="Object 23"/>
          <p:cNvGraphicFramePr>
            <a:graphicFrameLocks noChangeAspect="1"/>
          </p:cNvGraphicFramePr>
          <p:nvPr/>
        </p:nvGraphicFramePr>
        <p:xfrm>
          <a:off x="5072066" y="1500174"/>
          <a:ext cx="3714776" cy="1285884"/>
        </p:xfrm>
        <a:graphic>
          <a:graphicData uri="http://schemas.openxmlformats.org/drawingml/2006/chart">
            <c:chart xmlns:c="http://schemas.openxmlformats.org/drawingml/2006/chart" xmlns:r="http://schemas.openxmlformats.org/officeDocument/2006/relationships" r:id="rId4"/>
          </a:graphicData>
        </a:graphic>
      </p:graphicFrame>
      <p:pic>
        <p:nvPicPr>
          <p:cNvPr id="17433" name="Рисунок 2" descr="C:\Documents and Settings\Admin\My Documents\Чаткина Т.В\ФОТО\фото -борчина\DSC00284.JPG"/>
          <p:cNvPicPr>
            <a:picLocks noChangeAspect="1" noChangeArrowheads="1"/>
          </p:cNvPicPr>
          <p:nvPr/>
        </p:nvPicPr>
        <p:blipFill>
          <a:blip r:embed="rId5"/>
          <a:srcRect/>
          <a:stretch>
            <a:fillRect/>
          </a:stretch>
        </p:blipFill>
        <p:spPr bwMode="auto">
          <a:xfrm>
            <a:off x="0" y="3071810"/>
            <a:ext cx="2786050" cy="1935161"/>
          </a:xfrm>
          <a:prstGeom prst="rect">
            <a:avLst/>
          </a:prstGeom>
          <a:noFill/>
          <a:ln w="9525">
            <a:noFill/>
            <a:miter lim="800000"/>
            <a:headEnd/>
            <a:tailEnd/>
          </a:ln>
        </p:spPr>
      </p:pic>
      <p:sp>
        <p:nvSpPr>
          <p:cNvPr id="17435" name="Text Box 27"/>
          <p:cNvSpPr txBox="1">
            <a:spLocks noChangeArrowheads="1"/>
          </p:cNvSpPr>
          <p:nvPr/>
        </p:nvSpPr>
        <p:spPr bwMode="auto">
          <a:xfrm>
            <a:off x="2928926" y="2786058"/>
            <a:ext cx="6072230" cy="250033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ts val="100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rPr>
              <a:t>Спортивной гордостью района являются такие спортсмены, как выдающийся спортсмен, Олимпийский чемпион по хоккею с шайбой Иван </a:t>
            </a:r>
            <a:r>
              <a:rPr kumimoji="0" lang="ru-RU" sz="1400" b="0" i="0" u="none" strike="noStrike" cap="none" normalizeH="0" baseline="0" dirty="0" err="1" smtClean="0">
                <a:ln>
                  <a:noFill/>
                </a:ln>
                <a:solidFill>
                  <a:schemeClr val="tx1"/>
                </a:solidFill>
                <a:effectLst/>
                <a:latin typeface="Times New Roman" pitchFamily="18" charset="0"/>
              </a:rPr>
              <a:t>Трегубов</a:t>
            </a:r>
            <a:r>
              <a:rPr kumimoji="0" lang="ru-RU" sz="1400" b="0" i="0" u="none" strike="noStrike" cap="none" normalizeH="0" baseline="0" dirty="0" smtClean="0">
                <a:ln>
                  <a:noFill/>
                </a:ln>
                <a:solidFill>
                  <a:schemeClr val="tx1"/>
                </a:solidFill>
                <a:effectLst/>
                <a:latin typeface="Times New Roman" pitchFamily="18" charset="0"/>
              </a:rPr>
              <a:t>. Валерий </a:t>
            </a:r>
            <a:r>
              <a:rPr kumimoji="0" lang="ru-RU" sz="1400" b="0" i="0" u="none" strike="noStrike" cap="none" normalizeH="0" baseline="0" dirty="0" err="1" smtClean="0">
                <a:ln>
                  <a:noFill/>
                </a:ln>
                <a:solidFill>
                  <a:schemeClr val="tx1"/>
                </a:solidFill>
                <a:effectLst/>
                <a:latin typeface="Times New Roman" pitchFamily="18" charset="0"/>
              </a:rPr>
              <a:t>Борчин</a:t>
            </a:r>
            <a:r>
              <a:rPr kumimoji="0" lang="ru-RU" sz="1400" b="0" i="0" u="none" strike="noStrike" cap="none" normalizeH="0" baseline="0" dirty="0" smtClean="0">
                <a:ln>
                  <a:noFill/>
                </a:ln>
                <a:solidFill>
                  <a:schemeClr val="tx1"/>
                </a:solidFill>
                <a:effectLst/>
                <a:latin typeface="Times New Roman" pitchFamily="18" charset="0"/>
              </a:rPr>
              <a:t> — Олимпийский Чемпион, двукратный чемпион мира по спортивной ходьбе, Андрей </a:t>
            </a:r>
            <a:r>
              <a:rPr kumimoji="0" lang="ru-RU" sz="1400" b="0" i="0" u="none" strike="noStrike" cap="none" normalizeH="0" baseline="0" dirty="0" err="1" smtClean="0">
                <a:ln>
                  <a:noFill/>
                </a:ln>
                <a:solidFill>
                  <a:schemeClr val="tx1"/>
                </a:solidFill>
                <a:effectLst/>
                <a:latin typeface="Times New Roman" pitchFamily="18" charset="0"/>
              </a:rPr>
              <a:t>Рузавин</a:t>
            </a:r>
            <a:r>
              <a:rPr kumimoji="0" lang="ru-RU" sz="1400" b="0" i="0" u="none" strike="noStrike" cap="none" normalizeH="0" baseline="0" dirty="0" smtClean="0">
                <a:ln>
                  <a:noFill/>
                </a:ln>
                <a:solidFill>
                  <a:schemeClr val="tx1"/>
                </a:solidFill>
                <a:effectLst/>
                <a:latin typeface="Times New Roman" pitchFamily="18" charset="0"/>
              </a:rPr>
              <a:t> — чемпион мира, чемпион Европы среди юниоров, Чемпион России среди взрослых на 20 км, участник Чемпионата Мира 2013 г., Михаил </a:t>
            </a:r>
            <a:r>
              <a:rPr kumimoji="0" lang="ru-RU" sz="1400" b="0" i="0" u="none" strike="noStrike" cap="none" normalizeH="0" baseline="0" dirty="0" err="1" smtClean="0">
                <a:ln>
                  <a:noFill/>
                </a:ln>
                <a:solidFill>
                  <a:schemeClr val="tx1"/>
                </a:solidFill>
                <a:effectLst/>
                <a:latin typeface="Times New Roman" pitchFamily="18" charset="0"/>
              </a:rPr>
              <a:t>Лемаев</a:t>
            </a:r>
            <a:r>
              <a:rPr kumimoji="0" lang="ru-RU" sz="1400" b="0" i="0" u="none" strike="noStrike" cap="none" normalizeH="0" baseline="0" dirty="0" smtClean="0">
                <a:ln>
                  <a:noFill/>
                </a:ln>
                <a:solidFill>
                  <a:schemeClr val="tx1"/>
                </a:solidFill>
                <a:effectLst/>
                <a:latin typeface="Times New Roman" pitchFamily="18" charset="0"/>
              </a:rPr>
              <a:t> — мастер спорта международного класса по марафонскому бегу, неоднократный чемпион России, участник Чемпионата Мира, </a:t>
            </a:r>
            <a:r>
              <a:rPr kumimoji="0" lang="ru-RU" sz="1400" b="0" i="0" u="none" strike="noStrike" cap="none" normalizeH="0" baseline="0" dirty="0" err="1" smtClean="0">
                <a:ln>
                  <a:noFill/>
                </a:ln>
                <a:solidFill>
                  <a:schemeClr val="tx1"/>
                </a:solidFill>
                <a:effectLst/>
                <a:latin typeface="Times New Roman" pitchFamily="18" charset="0"/>
              </a:rPr>
              <a:t>Кудашкина</a:t>
            </a:r>
            <a:r>
              <a:rPr kumimoji="0" lang="ru-RU" sz="1400" b="0" i="0" u="none" strike="noStrike" cap="none" normalizeH="0" baseline="0" dirty="0" smtClean="0">
                <a:ln>
                  <a:noFill/>
                </a:ln>
                <a:solidFill>
                  <a:schemeClr val="tx1"/>
                </a:solidFill>
                <a:effectLst/>
                <a:latin typeface="Times New Roman" pitchFamily="18" charset="0"/>
              </a:rPr>
              <a:t> Алена — воспитанница Заслуженного тренера России С. М. Климкина, Мастер спорта по легкой атлетике, рекордсменка России в беге на 5 000 м среди юниоров, бронзовый призер Чемпионата Европы 2013 г. в беге на 5 000 м в Италии.</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endParaRPr>
          </a:p>
        </p:txBody>
      </p:sp>
      <p:sp>
        <p:nvSpPr>
          <p:cNvPr id="17436" name="Text Box 28"/>
          <p:cNvSpPr txBox="1">
            <a:spLocks noChangeArrowheads="1"/>
          </p:cNvSpPr>
          <p:nvPr/>
        </p:nvSpPr>
        <p:spPr bwMode="auto">
          <a:xfrm>
            <a:off x="0" y="5143512"/>
            <a:ext cx="6143636" cy="171448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ts val="100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rPr>
              <a:t>Спортивные объекты — важная часть социальной инфраструктуры Дубенского муниципального района. В настоящее время на территории района функционируют 35 объектов спортивного назначения, из них 17 плоскостных спортивных сооружений, 17 спортивных залов, 1 хоккейный корт. В 2009 году в Дубенском муниципальном районе введены в эксплуатацию ФОК им. Олимпийского чемпиона В. </a:t>
            </a:r>
            <a:r>
              <a:rPr kumimoji="0" lang="ru-RU" sz="1400" b="0" i="0" u="none" strike="noStrike" cap="none" normalizeH="0" baseline="0" dirty="0" err="1" smtClean="0">
                <a:ln>
                  <a:noFill/>
                </a:ln>
                <a:solidFill>
                  <a:schemeClr val="tx1"/>
                </a:solidFill>
                <a:effectLst/>
                <a:latin typeface="Times New Roman" pitchFamily="18" charset="0"/>
              </a:rPr>
              <a:t>Борчина</a:t>
            </a:r>
            <a:r>
              <a:rPr kumimoji="0" lang="ru-RU" sz="1400" b="0" i="0" u="none" strike="noStrike" cap="none" normalizeH="0" baseline="0" dirty="0" smtClean="0">
                <a:ln>
                  <a:noFill/>
                </a:ln>
                <a:solidFill>
                  <a:schemeClr val="tx1"/>
                </a:solidFill>
                <a:effectLst/>
                <a:latin typeface="Times New Roman" pitchFamily="18" charset="0"/>
              </a:rPr>
              <a:t> и хоккейный корт, с 2014 года действует стадион с искусственным покрытием.</a:t>
            </a:r>
            <a:endParaRPr kumimoji="0" lang="ru-RU" sz="1400" b="0" i="0" u="none" strike="noStrike" cap="none" normalizeH="0" baseline="0" noProof="1" smtClean="0">
              <a:ln>
                <a:noFill/>
              </a:ln>
              <a:solidFill>
                <a:srgbClr val="000000"/>
              </a:solidFill>
              <a:effectLst/>
              <a:latin typeface="Times New Roman" pitchFamily="18" charset="0"/>
            </a:endParaRPr>
          </a:p>
          <a:p>
            <a:pPr marL="0" marR="0" lvl="0" indent="0" algn="just" defTabSz="914400" rtl="0" eaLnBrk="1" fontAlgn="base" latinLnBrk="0" hangingPunct="1">
              <a:lnSpc>
                <a:spcPct val="100000"/>
              </a:lnSpc>
              <a:spcBef>
                <a:spcPct val="0"/>
              </a:spcBef>
              <a:spcAft>
                <a:spcPts val="1000"/>
              </a:spcAft>
              <a:buClrTx/>
              <a:buSzTx/>
              <a:buFontTx/>
              <a:buNone/>
              <a:tabLst/>
            </a:pPr>
            <a:endParaRPr kumimoji="0" lang="ru-RU" sz="900" b="1" i="0" u="none" strike="noStrike" cap="none" normalizeH="0" baseline="0" noProof="1" smtClean="0">
              <a:ln>
                <a:noFill/>
              </a:ln>
              <a:solidFill>
                <a:srgbClr val="000000"/>
              </a:solidFill>
              <a:effectLst/>
              <a:latin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endParaRPr>
          </a:p>
        </p:txBody>
      </p:sp>
      <p:pic>
        <p:nvPicPr>
          <p:cNvPr id="17437" name="Рисунок 2" descr="C:\Documents and Settings\Admin\My Documents\Чаткина Т.В\ФОТО\ДЮСШ22\DSC00546.JPG"/>
          <p:cNvPicPr>
            <a:picLocks noChangeAspect="1" noChangeArrowheads="1"/>
          </p:cNvPicPr>
          <p:nvPr/>
        </p:nvPicPr>
        <p:blipFill>
          <a:blip r:embed="rId6"/>
          <a:srcRect/>
          <a:stretch>
            <a:fillRect/>
          </a:stretch>
        </p:blipFill>
        <p:spPr bwMode="auto">
          <a:xfrm>
            <a:off x="6221378" y="5286387"/>
            <a:ext cx="2922622" cy="1571613"/>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5" name="Picture 3" descr="IMG_1777"/>
          <p:cNvPicPr>
            <a:picLocks noChangeAspect="1" noChangeArrowheads="1"/>
          </p:cNvPicPr>
          <p:nvPr/>
        </p:nvPicPr>
        <p:blipFill>
          <a:blip r:embed="rId2" cstate="print"/>
          <a:srcRect/>
          <a:stretch>
            <a:fillRect/>
          </a:stretch>
        </p:blipFill>
        <p:spPr bwMode="auto">
          <a:xfrm>
            <a:off x="214282" y="0"/>
            <a:ext cx="2928926" cy="1071546"/>
          </a:xfrm>
          <a:prstGeom prst="rect">
            <a:avLst/>
          </a:prstGeom>
          <a:noFill/>
        </p:spPr>
      </p:pic>
      <p:pic>
        <p:nvPicPr>
          <p:cNvPr id="49154" name="Рисунок 7" descr="IMG_3453"/>
          <p:cNvPicPr>
            <a:picLocks noChangeAspect="1" noChangeArrowheads="1"/>
          </p:cNvPicPr>
          <p:nvPr/>
        </p:nvPicPr>
        <p:blipFill>
          <a:blip r:embed="rId3"/>
          <a:srcRect/>
          <a:stretch>
            <a:fillRect/>
          </a:stretch>
        </p:blipFill>
        <p:spPr bwMode="auto">
          <a:xfrm>
            <a:off x="3500430" y="0"/>
            <a:ext cx="2214578" cy="1114425"/>
          </a:xfrm>
          <a:prstGeom prst="rect">
            <a:avLst/>
          </a:prstGeom>
          <a:noFill/>
        </p:spPr>
      </p:pic>
      <p:pic>
        <p:nvPicPr>
          <p:cNvPr id="49153" name="Рисунок 13" descr="IMG_9125"/>
          <p:cNvPicPr>
            <a:picLocks noChangeAspect="1" noChangeArrowheads="1"/>
          </p:cNvPicPr>
          <p:nvPr/>
        </p:nvPicPr>
        <p:blipFill>
          <a:blip r:embed="rId4" cstate="print"/>
          <a:srcRect/>
          <a:stretch>
            <a:fillRect/>
          </a:stretch>
        </p:blipFill>
        <p:spPr bwMode="auto">
          <a:xfrm>
            <a:off x="6215074" y="0"/>
            <a:ext cx="2143140" cy="1152525"/>
          </a:xfrm>
          <a:prstGeom prst="rect">
            <a:avLst/>
          </a:prstGeom>
          <a:noFill/>
        </p:spPr>
      </p:pic>
      <p:sp>
        <p:nvSpPr>
          <p:cNvPr id="49156"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49157" name="Rectangle 5"/>
          <p:cNvSpPr>
            <a:spLocks noChangeArrowheads="1"/>
          </p:cNvSpPr>
          <p:nvPr/>
        </p:nvSpPr>
        <p:spPr bwMode="auto">
          <a:xfrm>
            <a:off x="0" y="1600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49158" name="Rectangle 6"/>
          <p:cNvSpPr>
            <a:spLocks noChangeArrowheads="1"/>
          </p:cNvSpPr>
          <p:nvPr/>
        </p:nvSpPr>
        <p:spPr bwMode="auto">
          <a:xfrm>
            <a:off x="0" y="386715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Calibri" pitchFamily="34" charset="0"/>
                <a:ea typeface="Times New Roman" pitchFamily="18" charset="0"/>
                <a:cs typeface="Times New Roman" pitchFamily="18" charset="0"/>
              </a:rPr>
              <a:t> </a:t>
            </a:r>
            <a:endParaRPr kumimoji="0" lang="ru-RU" sz="1800" b="0" i="0" u="none" strike="noStrike" cap="none" normalizeH="0" baseline="0" smtClean="0">
              <a:ln>
                <a:noFill/>
              </a:ln>
              <a:solidFill>
                <a:schemeClr val="tx1"/>
              </a:solidFill>
              <a:effectLst/>
              <a:latin typeface="Arial" pitchFamily="34" charset="0"/>
            </a:endParaRPr>
          </a:p>
        </p:txBody>
      </p:sp>
      <p:pic>
        <p:nvPicPr>
          <p:cNvPr id="49161" name="Picture 9" descr="DSC00273"/>
          <p:cNvPicPr>
            <a:picLocks noChangeAspect="1" noChangeArrowheads="1"/>
          </p:cNvPicPr>
          <p:nvPr/>
        </p:nvPicPr>
        <p:blipFill>
          <a:blip r:embed="rId5" cstate="print"/>
          <a:srcRect/>
          <a:stretch>
            <a:fillRect/>
          </a:stretch>
        </p:blipFill>
        <p:spPr bwMode="auto">
          <a:xfrm>
            <a:off x="3500430" y="2571744"/>
            <a:ext cx="1785950" cy="1143008"/>
          </a:xfrm>
          <a:prstGeom prst="rect">
            <a:avLst/>
          </a:prstGeom>
          <a:noFill/>
        </p:spPr>
      </p:pic>
      <p:pic>
        <p:nvPicPr>
          <p:cNvPr id="49160" name="Рисунок 10" descr="P1090644"/>
          <p:cNvPicPr>
            <a:picLocks noChangeAspect="1" noChangeArrowheads="1"/>
          </p:cNvPicPr>
          <p:nvPr/>
        </p:nvPicPr>
        <p:blipFill>
          <a:blip r:embed="rId6" cstate="print"/>
          <a:srcRect/>
          <a:stretch>
            <a:fillRect/>
          </a:stretch>
        </p:blipFill>
        <p:spPr bwMode="auto">
          <a:xfrm>
            <a:off x="5357818" y="2571744"/>
            <a:ext cx="1869341" cy="1100137"/>
          </a:xfrm>
          <a:prstGeom prst="rect">
            <a:avLst/>
          </a:prstGeom>
          <a:noFill/>
        </p:spPr>
      </p:pic>
      <p:pic>
        <p:nvPicPr>
          <p:cNvPr id="49159" name="Рисунок 1" descr="DSC00439"/>
          <p:cNvPicPr>
            <a:picLocks noChangeAspect="1" noChangeArrowheads="1"/>
          </p:cNvPicPr>
          <p:nvPr/>
        </p:nvPicPr>
        <p:blipFill>
          <a:blip r:embed="rId7" cstate="print"/>
          <a:srcRect/>
          <a:stretch>
            <a:fillRect/>
          </a:stretch>
        </p:blipFill>
        <p:spPr bwMode="auto">
          <a:xfrm>
            <a:off x="7286644" y="2571744"/>
            <a:ext cx="1705006" cy="1038225"/>
          </a:xfrm>
          <a:prstGeom prst="rect">
            <a:avLst/>
          </a:prstGeom>
          <a:noFill/>
        </p:spPr>
      </p:pic>
      <p:sp>
        <p:nvSpPr>
          <p:cNvPr id="49162" name="Rectangle 10"/>
          <p:cNvSpPr>
            <a:spLocks noChangeArrowheads="1"/>
          </p:cNvSpPr>
          <p:nvPr/>
        </p:nvSpPr>
        <p:spPr bwMode="auto">
          <a:xfrm>
            <a:off x="0" y="1142984"/>
            <a:ext cx="8858280"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Ежегодно  отдел по делам молодежи, физической культуры и спорта проводит множество различных спортивно-массовых мероприятий:  «День здоровья» - веселые старты для учителей школ, «Кросс нации» - осенний марафон среди учащихся и студентов, традиционный  командный легкоатлетический пробег   </a:t>
            </a:r>
            <a:r>
              <a:rPr kumimoji="0" lang="ru-RU" sz="1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Поводимово-Дубёнки</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посвящённый Дню Победы, традиционная смешанная  легкоатлетическая эстафета по кольцевой села Дубёнки, посвящённая  празднику  Весны и Труда, пробег в честь празднования «Дня народного единства» совместно с партией «Единая Россия», турниры по мини-футболу, волейболу на приз главы района. </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49163" name="Rectangle 11"/>
          <p:cNvSpPr>
            <a:spLocks noChangeArrowheads="1"/>
          </p:cNvSpPr>
          <p:nvPr/>
        </p:nvSpPr>
        <p:spPr bwMode="auto">
          <a:xfrm>
            <a:off x="0" y="16764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49166" name="Рисунок 6" descr="DSC00380"/>
          <p:cNvPicPr>
            <a:picLocks noChangeAspect="1" noChangeArrowheads="1"/>
          </p:cNvPicPr>
          <p:nvPr/>
        </p:nvPicPr>
        <p:blipFill>
          <a:blip r:embed="rId8" cstate="print"/>
          <a:srcRect/>
          <a:stretch>
            <a:fillRect/>
          </a:stretch>
        </p:blipFill>
        <p:spPr bwMode="auto">
          <a:xfrm>
            <a:off x="1785918" y="2571744"/>
            <a:ext cx="1633535" cy="1123950"/>
          </a:xfrm>
          <a:prstGeom prst="rect">
            <a:avLst/>
          </a:prstGeom>
          <a:noFill/>
        </p:spPr>
      </p:pic>
      <p:pic>
        <p:nvPicPr>
          <p:cNvPr id="49164" name="Рисунок 9" descr="IMG_3445"/>
          <p:cNvPicPr>
            <a:picLocks noChangeAspect="1" noChangeArrowheads="1"/>
          </p:cNvPicPr>
          <p:nvPr/>
        </p:nvPicPr>
        <p:blipFill>
          <a:blip r:embed="rId9" cstate="print"/>
          <a:srcRect/>
          <a:stretch>
            <a:fillRect/>
          </a:stretch>
        </p:blipFill>
        <p:spPr bwMode="auto">
          <a:xfrm>
            <a:off x="0" y="2571744"/>
            <a:ext cx="1714480" cy="1071570"/>
          </a:xfrm>
          <a:prstGeom prst="rect">
            <a:avLst/>
          </a:prstGeom>
          <a:noFill/>
        </p:spPr>
      </p:pic>
      <p:sp>
        <p:nvSpPr>
          <p:cNvPr id="49167" name="Rectangle 15"/>
          <p:cNvSpPr>
            <a:spLocks noChangeArrowheads="1"/>
          </p:cNvSpPr>
          <p:nvPr/>
        </p:nvSpPr>
        <p:spPr bwMode="auto">
          <a:xfrm>
            <a:off x="0" y="3643314"/>
            <a:ext cx="9144000" cy="181588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В МБУ ДО «Дубенская ДЮСШ» работают 8 штатных тренеров-преподавателей, 1 директор, 1 методист  и 11 совместителей, 1 заслуженный тренер РФ, 2 тренера с высшей категорией и 4 тренера с I категорией.   В МБУ ДОД «Дубенская ДЮСШ» функционируют отделения вольной борьбы, легкой атлетики и волейбола. Всего работает  40 секций с охватом 493 обучающихся по различным видам спорта (легкая атлетика, вольная борьба, лыжные гонки, футбол, хоккей, тяжелая атлетика, волейбол). Силами </a:t>
            </a:r>
            <a:r>
              <a:rPr kumimoji="0" lang="ru-RU" sz="1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тренерско</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–преподавательского состава ежегодно проводится более 30 внутрирайонных, 5 республиканских  соревнований по различным видам спорта. На базе ДЮСШ проведены муниципальные этапы общероссийских проектов «Мини-футбол в школу», и школьной баскетбольной лиги КЭС-БАСКЕТ. В 2015 г. подготовлено  217  спортсмена массовых разрядов, из них 2 — КМС. </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49168" name="Rectangle 16"/>
          <p:cNvSpPr>
            <a:spLocks noChangeArrowheads="1"/>
          </p:cNvSpPr>
          <p:nvPr/>
        </p:nvSpPr>
        <p:spPr bwMode="auto">
          <a:xfrm>
            <a:off x="0" y="34385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smtClean="0">
                <a:ln>
                  <a:noFill/>
                </a:ln>
                <a:solidFill>
                  <a:srgbClr val="000000"/>
                </a:solidFill>
                <a:effectLst/>
                <a:latin typeface="Arial" pitchFamily="34" charset="0"/>
                <a:ea typeface="Times New Roman" pitchFamily="18" charset="0"/>
              </a:rPr>
              <a:t> </a:t>
            </a:r>
            <a:r>
              <a:rPr kumimoji="0" lang="ru-RU" sz="1100" b="0" i="0" u="none" strike="noStrike" cap="none" normalizeH="0" baseline="0" smtClean="0">
                <a:ln>
                  <a:noFill/>
                </a:ln>
                <a:solidFill>
                  <a:schemeClr val="tx1"/>
                </a:solidFill>
                <a:effectLst/>
                <a:latin typeface="Arial" pitchFamily="34" charset="0"/>
              </a:rPr>
              <a:t> </a:t>
            </a:r>
            <a:endParaRPr kumimoji="0" lang="ru-RU" sz="1800" b="0" i="0" u="none" strike="noStrike" cap="none" normalizeH="0" baseline="0" smtClean="0">
              <a:ln>
                <a:noFill/>
              </a:ln>
              <a:solidFill>
                <a:schemeClr val="tx1"/>
              </a:solidFill>
              <a:effectLst/>
              <a:latin typeface="Arial" pitchFamily="34" charset="0"/>
            </a:endParaRPr>
          </a:p>
        </p:txBody>
      </p:sp>
      <p:sp>
        <p:nvSpPr>
          <p:cNvPr id="49169" name="Rectangle 17"/>
          <p:cNvSpPr>
            <a:spLocks noChangeArrowheads="1"/>
          </p:cNvSpPr>
          <p:nvPr/>
        </p:nvSpPr>
        <p:spPr bwMode="auto">
          <a:xfrm>
            <a:off x="0" y="5473005"/>
            <a:ext cx="9144000"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Воспитанники Дубенской ДЮСШ ежегодно участвуют во всех спортивных соревнованиях по линии Министерства образования РМ и частично на соревнованиях по линии Госкомитета по физической культуре спорту и Центра олимпийской подготовки. </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180975"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В 2015 г. Дубенский муниципальный район занял второе место по итогам смотра-конкурса на лучшую постановку физкультурно-оздоровительной и спортивной работы среди муниципальных районов Республики Мордовия и выиграл грант в размере 200000 рублей. </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txBox="1">
            <a:spLocks/>
          </p:cNvSpPr>
          <p:nvPr/>
        </p:nvSpPr>
        <p:spPr>
          <a:xfrm>
            <a:off x="500034" y="214290"/>
            <a:ext cx="8229600" cy="296866"/>
          </a:xfrm>
          <a:prstGeom prst="rect">
            <a:avLst/>
          </a:prstGeom>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1600" b="1" i="0" u="none" strike="noStrike" kern="1200" cap="none" spc="0" normalizeH="0" baseline="0" noProof="0" smtClean="0">
                <a:ln>
                  <a:noFill/>
                </a:ln>
                <a:solidFill>
                  <a:schemeClr val="tx1"/>
                </a:solidFill>
                <a:effectLst/>
                <a:uLnTx/>
                <a:uFillTx/>
                <a:latin typeface="Times New Roman" pitchFamily="18" charset="0"/>
                <a:ea typeface="+mn-ea"/>
                <a:cs typeface="Times New Roman" pitchFamily="18" charset="0"/>
              </a:rPr>
              <a:t>6. Меры социальной поддержки населения</a:t>
            </a:r>
            <a:endParaRPr kumimoji="0" lang="ru-RU" sz="1600" b="1" i="0" u="none" strike="noStrike" kern="1200" cap="none" spc="0" normalizeH="0" baseline="0" noProof="0" dirty="0">
              <a:ln>
                <a:noFill/>
              </a:ln>
              <a:solidFill>
                <a:schemeClr val="tx1"/>
              </a:solidFill>
              <a:effectLst/>
              <a:uLnTx/>
              <a:uFillTx/>
              <a:latin typeface="Times New Roman" pitchFamily="18" charset="0"/>
              <a:ea typeface="+mn-ea"/>
              <a:cs typeface="Times New Roman" pitchFamily="18" charset="0"/>
            </a:endParaRPr>
          </a:p>
        </p:txBody>
      </p:sp>
      <p:sp>
        <p:nvSpPr>
          <p:cNvPr id="5" name="Прямоугольник 4"/>
          <p:cNvSpPr/>
          <p:nvPr/>
        </p:nvSpPr>
        <p:spPr>
          <a:xfrm>
            <a:off x="214282" y="785794"/>
            <a:ext cx="3429024" cy="5909310"/>
          </a:xfrm>
          <a:prstGeom prst="rect">
            <a:avLst/>
          </a:prstGeom>
        </p:spPr>
        <p:txBody>
          <a:bodyPr wrap="square">
            <a:spAutoFit/>
          </a:bodyPr>
          <a:lstStyle/>
          <a:p>
            <a:pPr lvl="0" indent="288925" algn="just" fontAlgn="base">
              <a:spcBef>
                <a:spcPct val="0"/>
              </a:spcBef>
              <a:spcAft>
                <a:spcPct val="0"/>
              </a:spcAft>
              <a:tabLst>
                <a:tab pos="228600" algn="l"/>
                <a:tab pos="419100" algn="l"/>
              </a:tabLst>
            </a:pPr>
            <a:r>
              <a:rPr lang="ru-RU" sz="1400" dirty="0" smtClean="0">
                <a:latin typeface="Times New Roman" pitchFamily="18" charset="0"/>
                <a:cs typeface="Times New Roman" pitchFamily="18" charset="0"/>
              </a:rPr>
              <a:t>Основной задачей реализации политики социальной защиты населения является  оказание мер социальной поддержки гражданам, оказавшимся в трудной жизненной ситуации и нуждающимся в государственной поддержке.</a:t>
            </a:r>
          </a:p>
          <a:p>
            <a:pPr lvl="0" indent="288925" algn="just" fontAlgn="base">
              <a:spcBef>
                <a:spcPct val="0"/>
              </a:spcBef>
              <a:spcAft>
                <a:spcPct val="0"/>
              </a:spcAft>
              <a:tabLst>
                <a:tab pos="228600" algn="l"/>
                <a:tab pos="419100" algn="l"/>
              </a:tabLst>
            </a:pPr>
            <a:r>
              <a:rPr lang="ru-RU" sz="1400" dirty="0" smtClean="0">
                <a:latin typeface="Times New Roman" pitchFamily="18" charset="0"/>
                <a:cs typeface="Times New Roman" pitchFamily="18" charset="0"/>
              </a:rPr>
              <a:t>Сумма бюджетных обязательств составила 53 млн.руб. По состоянию на 1 января 2016 года ежемесячные денежные выплаты получают 3829 жителей Дубенского района. В том числе получающих ЕДВ за счет РБ – 3808 человек, за счет субвенций из ФБ – 21 человек.</a:t>
            </a:r>
          </a:p>
          <a:p>
            <a:pPr lvl="0" indent="288925" algn="just" fontAlgn="base">
              <a:spcBef>
                <a:spcPct val="0"/>
              </a:spcBef>
              <a:spcAft>
                <a:spcPct val="0"/>
              </a:spcAft>
              <a:tabLst>
                <a:tab pos="228600" algn="l"/>
                <a:tab pos="419100" algn="l"/>
              </a:tabLst>
            </a:pPr>
            <a:r>
              <a:rPr lang="ru-RU" sz="1400" dirty="0" smtClean="0">
                <a:latin typeface="Times New Roman" pitchFamily="18" charset="0"/>
                <a:cs typeface="Times New Roman" pitchFamily="18" charset="0"/>
              </a:rPr>
              <a:t>Число граждан получающих меры соц. поддержки по оплате жилья и коммунальных услуг получают 3033 человека. </a:t>
            </a:r>
          </a:p>
          <a:p>
            <a:pPr lvl="0" indent="288925" algn="just" fontAlgn="base">
              <a:spcBef>
                <a:spcPct val="0"/>
              </a:spcBef>
              <a:spcAft>
                <a:spcPct val="0"/>
              </a:spcAft>
              <a:tabLst>
                <a:tab pos="228600" algn="l"/>
                <a:tab pos="419100" algn="l"/>
              </a:tabLst>
            </a:pPr>
            <a:r>
              <a:rPr lang="ru-RU" sz="1400" dirty="0" smtClean="0">
                <a:latin typeface="Times New Roman" pitchFamily="18" charset="0"/>
                <a:cs typeface="Times New Roman" pitchFamily="18" charset="0"/>
              </a:rPr>
              <a:t>Благодаря  государственной поддержке в части реализации федеральных и региональных программ в сфере АПК и в социальной сфере с 2015 года  наблюдается положительная тенденция к росту рождаемости и снижению общей смертности.</a:t>
            </a:r>
          </a:p>
          <a:p>
            <a:pPr lvl="0" indent="288925" algn="just" fontAlgn="base">
              <a:spcBef>
                <a:spcPct val="0"/>
              </a:spcBef>
              <a:spcAft>
                <a:spcPct val="0"/>
              </a:spcAft>
              <a:tabLst>
                <a:tab pos="228600" algn="l"/>
                <a:tab pos="419100" algn="l"/>
              </a:tabLst>
            </a:pPr>
            <a:endParaRPr lang="ru-RU" sz="1400" dirty="0" smtClean="0">
              <a:latin typeface="Times New Roman" pitchFamily="18" charset="0"/>
              <a:cs typeface="Times New Roman" pitchFamily="18" charset="0"/>
            </a:endParaRPr>
          </a:p>
        </p:txBody>
      </p:sp>
      <p:graphicFrame>
        <p:nvGraphicFramePr>
          <p:cNvPr id="6" name="Диаграмма 5"/>
          <p:cNvGraphicFramePr/>
          <p:nvPr/>
        </p:nvGraphicFramePr>
        <p:xfrm>
          <a:off x="3786182" y="857232"/>
          <a:ext cx="5214974" cy="2928958"/>
        </p:xfrm>
        <a:graphic>
          <a:graphicData uri="http://schemas.openxmlformats.org/drawingml/2006/chart">
            <c:chart xmlns:c="http://schemas.openxmlformats.org/drawingml/2006/chart" xmlns:r="http://schemas.openxmlformats.org/officeDocument/2006/relationships" r:id="rId3"/>
          </a:graphicData>
        </a:graphic>
      </p:graphicFrame>
      <p:sp>
        <p:nvSpPr>
          <p:cNvPr id="8" name="Прямоугольник 7"/>
          <p:cNvSpPr/>
          <p:nvPr/>
        </p:nvSpPr>
        <p:spPr>
          <a:xfrm>
            <a:off x="3857620" y="3929066"/>
            <a:ext cx="5072098" cy="2246769"/>
          </a:xfrm>
          <a:prstGeom prst="rect">
            <a:avLst/>
          </a:prstGeom>
        </p:spPr>
        <p:txBody>
          <a:bodyPr wrap="square">
            <a:spAutoFit/>
          </a:bodyPr>
          <a:lstStyle/>
          <a:p>
            <a:pPr lvl="0" indent="288925" algn="just" fontAlgn="base">
              <a:spcBef>
                <a:spcPct val="0"/>
              </a:spcBef>
              <a:spcAft>
                <a:spcPct val="0"/>
              </a:spcAft>
              <a:tabLst>
                <a:tab pos="228600" algn="l"/>
                <a:tab pos="419100" algn="l"/>
              </a:tabLst>
            </a:pPr>
            <a:r>
              <a:rPr lang="ru-RU" sz="1400" dirty="0" smtClean="0">
                <a:latin typeface="Times New Roman" pitchFamily="18" charset="0"/>
                <a:cs typeface="Times New Roman" pitchFamily="18" charset="0"/>
              </a:rPr>
              <a:t>Совместно с администрацией района, отделом ЗАГС администрации района ведется работа, направленная на повышение в общественном сознании престижа семьи: учреждение участвует в организации мероприятий приуроченных ко Дню матери, Дню семьи, любви и верности. </a:t>
            </a:r>
          </a:p>
          <a:p>
            <a:pPr lvl="0" indent="288925" algn="just" fontAlgn="base">
              <a:spcBef>
                <a:spcPct val="0"/>
              </a:spcBef>
              <a:spcAft>
                <a:spcPct val="0"/>
              </a:spcAft>
              <a:tabLst>
                <a:tab pos="228600" algn="l"/>
                <a:tab pos="419100" algn="l"/>
              </a:tabLst>
            </a:pPr>
            <a:r>
              <a:rPr lang="ru-RU" sz="1400" dirty="0" smtClean="0">
                <a:latin typeface="Times New Roman" pitchFamily="18" charset="0"/>
                <a:cs typeface="Times New Roman" pitchFamily="18" charset="0"/>
              </a:rPr>
              <a:t>В районе в соответствии с Законом Республики Мордовия от 12.03.2009 г. №23-З «О регулировании земельных отношений на территории РМ» предусмотрено выделение земельных участков инвалидам, многодетным семьям при рождении третьего и последующих детей.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214290"/>
            <a:ext cx="8229600" cy="417530"/>
          </a:xfrm>
        </p:spPr>
        <p:style>
          <a:lnRef idx="3">
            <a:schemeClr val="lt1"/>
          </a:lnRef>
          <a:fillRef idx="1">
            <a:schemeClr val="accent5"/>
          </a:fillRef>
          <a:effectRef idx="1">
            <a:schemeClr val="accent5"/>
          </a:effectRef>
          <a:fontRef idx="minor">
            <a:schemeClr val="lt1"/>
          </a:fontRef>
        </p:style>
        <p:txBody>
          <a:bodyPr>
            <a:normAutofit/>
          </a:bodyPr>
          <a:lstStyle/>
          <a:p>
            <a:r>
              <a:rPr lang="ru-RU" sz="1600" b="1" dirty="0" smtClean="0">
                <a:solidFill>
                  <a:schemeClr val="tx1"/>
                </a:solidFill>
                <a:latin typeface="Times New Roman" pitchFamily="18" charset="0"/>
                <a:cs typeface="Times New Roman" pitchFamily="18" charset="0"/>
              </a:rPr>
              <a:t>7. Развитие жилищного строительства и обеспечения граждан жильем</a:t>
            </a:r>
            <a:endParaRPr lang="ru-RU" sz="1600" b="1" dirty="0">
              <a:solidFill>
                <a:schemeClr val="tx1"/>
              </a:solidFill>
              <a:latin typeface="Times New Roman" pitchFamily="18" charset="0"/>
              <a:cs typeface="Times New Roman" pitchFamily="18" charset="0"/>
            </a:endParaRPr>
          </a:p>
        </p:txBody>
      </p:sp>
      <p:sp>
        <p:nvSpPr>
          <p:cNvPr id="14337" name="Rectangle 1"/>
          <p:cNvSpPr>
            <a:spLocks noChangeArrowheads="1"/>
          </p:cNvSpPr>
          <p:nvPr/>
        </p:nvSpPr>
        <p:spPr bwMode="auto">
          <a:xfrm>
            <a:off x="214282" y="785794"/>
            <a:ext cx="8643998" cy="3539430"/>
          </a:xfrm>
          <a:prstGeom prst="rect">
            <a:avLst/>
          </a:prstGeom>
          <a:ln>
            <a:headEnd/>
            <a:tailEnd/>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pPr>
            <a:r>
              <a:rPr lang="ru-RU" sz="1400" dirty="0" smtClean="0">
                <a:latin typeface="Times New Roman" pitchFamily="18" charset="0"/>
                <a:ea typeface="Times New Roman" pitchFamily="18" charset="0"/>
                <a:cs typeface="Times New Roman" pitchFamily="18" charset="0"/>
              </a:rPr>
              <a:t>        </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Жилищный фонд Дубенского муниципального района составляет порядка 500 тыс. кв. метров общей площади. С 2011 года по 2015 год введено в эксплуатацию 21299 кв.м. благоустроенного жилья. За 5 лет жилищные условия улучшили</a:t>
            </a:r>
            <a:r>
              <a:rPr kumimoji="0" lang="ru-RU" sz="1400" b="0"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199</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семей. </a:t>
            </a:r>
            <a:r>
              <a:rPr lang="ru-RU" sz="1400" dirty="0" smtClean="0">
                <a:latin typeface="Times New Roman" pitchFamily="18" charset="0"/>
                <a:cs typeface="Times New Roman" pitchFamily="18" charset="0"/>
              </a:rPr>
              <a:t>Общая площадь жилых помещений приходящихся на 1 жителя  составляет 40,2 кв.м.</a:t>
            </a:r>
          </a:p>
          <a:p>
            <a:pPr algn="just" fontAlgn="base">
              <a:spcBef>
                <a:spcPct val="0"/>
              </a:spcBef>
              <a:spcAft>
                <a:spcPct val="0"/>
              </a:spcAft>
            </a:pP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С 2014 году действует программа «Устойчивое развитие сельских территорий на 2014-2017 гг. и период до 2020 г.» В рамках реализации данной программы в 2014-2015 гг.  получили субсидии 42 семьи (в т.ч. 8 семей работники социальной сферы и 34 семьи работники АПК), из них все субсидии направлены на строительство. Выделено субсидий на сумму 52557,117 тыс. руб. из них федеральный бюджет 29033,617 тыс. руб., республиканский бюджет – 22760,935 тыс. руб., местный бюджет – 762,565 тыс. руб. </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За 2014-2015 годы введено 7765 кв.м. жилья, из них 3219 кв.м в рамках программы «Устойчивое развитие сельских территорий на 2014-2017 гг. и период до 2020 г.», 166 кв.м – строительство домов для детей-сирот, 901 кв.м по программе «Переселение граждан из ветхого и аварийного жилья» в с. Дубенки.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В рамках реализации Указа Президента РФ 07.05.2008 г. №714 «Об обеспечении жильем ветеранов ВОВ 1941-1945 гг.» получено 239 </a:t>
            </a:r>
            <a:r>
              <a:rPr kumimoji="0" lang="ru-RU" sz="1400" b="0"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сертификатов на общую сумму 253 млн.руб. Построено первичное жилье на территории района 63 участникам программы, это 4 многоквартирных дома по 16 квартир и 4 индивидуальных жилых дома.</a:t>
            </a:r>
            <a:endParaRPr kumimoji="0" lang="ru-RU" sz="1400" b="0" i="0" u="none" strike="noStrike" cap="none" normalizeH="0" baseline="0" dirty="0" smtClean="0">
              <a:ln>
                <a:noFill/>
              </a:ln>
              <a:solidFill>
                <a:schemeClr val="tx1"/>
              </a:solidFill>
              <a:effectLst/>
              <a:latin typeface="Arial" pitchFamily="34" charset="0"/>
            </a:endParaRPr>
          </a:p>
        </p:txBody>
      </p:sp>
      <p:sp>
        <p:nvSpPr>
          <p:cNvPr id="5" name="Прямоугольник 4"/>
          <p:cNvSpPr/>
          <p:nvPr/>
        </p:nvSpPr>
        <p:spPr>
          <a:xfrm>
            <a:off x="357158" y="4286256"/>
            <a:ext cx="4286280" cy="1815882"/>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just"/>
            <a:r>
              <a:rPr lang="ru-RU" sz="1400" dirty="0" smtClean="0">
                <a:latin typeface="Times New Roman" pitchFamily="18" charset="0"/>
                <a:ea typeface="Times New Roman" pitchFamily="18" charset="0"/>
                <a:cs typeface="Times New Roman" pitchFamily="18" charset="0"/>
              </a:rPr>
              <a:t> Для целей малоэтажного жилищного строительства в Дубенском муниципальном районе сформированы и предоставлены 100 земельных участков для индивидуального жилищного строительства. Сформирован новый 5-й микрорайон в с. Дубенки на площади 53 га. Для многодетных семей земельные участки под строительство собственного дома предоставляются на льготных условиях.</a:t>
            </a:r>
            <a:endParaRPr lang="ru-RU" sz="1400" dirty="0"/>
          </a:p>
        </p:txBody>
      </p:sp>
      <p:pic>
        <p:nvPicPr>
          <p:cNvPr id="10" name="Picture 2"/>
          <p:cNvPicPr>
            <a:picLocks noChangeAspect="1" noChangeArrowheads="1"/>
          </p:cNvPicPr>
          <p:nvPr/>
        </p:nvPicPr>
        <p:blipFill>
          <a:blip r:embed="rId2"/>
          <a:srcRect/>
          <a:stretch>
            <a:fillRect/>
          </a:stretch>
        </p:blipFill>
        <p:spPr bwMode="auto">
          <a:xfrm>
            <a:off x="5000628" y="4357694"/>
            <a:ext cx="3571868" cy="2071702"/>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0"/>
            <a:ext cx="8229600" cy="285728"/>
          </a:xfrm>
        </p:spPr>
        <p:style>
          <a:lnRef idx="3">
            <a:schemeClr val="lt1"/>
          </a:lnRef>
          <a:fillRef idx="1">
            <a:schemeClr val="accent5"/>
          </a:fillRef>
          <a:effectRef idx="1">
            <a:schemeClr val="accent5"/>
          </a:effectRef>
          <a:fontRef idx="minor">
            <a:schemeClr val="lt1"/>
          </a:fontRef>
        </p:style>
        <p:txBody>
          <a:bodyPr>
            <a:normAutofit fontScale="90000"/>
          </a:bodyPr>
          <a:lstStyle/>
          <a:p>
            <a:r>
              <a:rPr lang="ru-RU" sz="1600" b="1" dirty="0" smtClean="0">
                <a:solidFill>
                  <a:schemeClr val="tx1"/>
                </a:solidFill>
                <a:latin typeface="Times New Roman" pitchFamily="18" charset="0"/>
                <a:cs typeface="Times New Roman" pitchFamily="18" charset="0"/>
              </a:rPr>
              <a:t>8.2. Транспортное обслуживание</a:t>
            </a:r>
            <a:endParaRPr lang="ru-RU" sz="1600" b="1" dirty="0">
              <a:solidFill>
                <a:schemeClr val="tx1"/>
              </a:solidFill>
              <a:latin typeface="Times New Roman" pitchFamily="18" charset="0"/>
              <a:cs typeface="Times New Roman" pitchFamily="18" charset="0"/>
            </a:endParaRPr>
          </a:p>
        </p:txBody>
      </p:sp>
      <p:sp>
        <p:nvSpPr>
          <p:cNvPr id="12289" name="Rectangle 1"/>
          <p:cNvSpPr>
            <a:spLocks noChangeArrowheads="1"/>
          </p:cNvSpPr>
          <p:nvPr/>
        </p:nvSpPr>
        <p:spPr bwMode="auto">
          <a:xfrm>
            <a:off x="0" y="357166"/>
            <a:ext cx="9144000" cy="954107"/>
          </a:xfrm>
          <a:prstGeom prst="rect">
            <a:avLst/>
          </a:prstGeom>
          <a:ln>
            <a:headEnd/>
            <a:tailEnd/>
          </a:ln>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307975"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Протяженность </a:t>
            </a:r>
            <a:r>
              <a:rPr lang="ru-RU" sz="1400" dirty="0" smtClean="0">
                <a:solidFill>
                  <a:schemeClr val="tx1"/>
                </a:solidFill>
                <a:latin typeface="Times New Roman" pitchFamily="18" charset="0"/>
                <a:ea typeface="Times New Roman" pitchFamily="18" charset="0"/>
                <a:cs typeface="Times New Roman" pitchFamily="18" charset="0"/>
              </a:rPr>
              <a:t> дорог  Дубенского района с</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оставляет 192,99 км, из них </a:t>
            </a:r>
            <a:r>
              <a:rPr lang="ru-RU" sz="1400" dirty="0" smtClean="0">
                <a:solidFill>
                  <a:schemeClr val="tx1"/>
                </a:solidFill>
                <a:latin typeface="Times New Roman" pitchFamily="18" charset="0"/>
                <a:ea typeface="Times New Roman" pitchFamily="18" charset="0"/>
                <a:cs typeface="Times New Roman" pitchFamily="18" charset="0"/>
              </a:rPr>
              <a:t>81,735</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км, или 43%%, имеют твердое покрытие.</a:t>
            </a:r>
            <a:r>
              <a:rPr kumimoji="0" lang="ru-RU" sz="1400" b="0"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Доля населенных пунктов, обеспеченных связями по автомобильным дорогам с твердым покрытием, составляет 100 % (1-е место среди районов республики). Все 30 населенных пунктов, находящихся на территории района, соединены дорогами.</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2290" name="Rectangle 2"/>
          <p:cNvSpPr>
            <a:spLocks noChangeArrowheads="1"/>
          </p:cNvSpPr>
          <p:nvPr/>
        </p:nvSpPr>
        <p:spPr bwMode="auto">
          <a:xfrm>
            <a:off x="1857356" y="1357298"/>
            <a:ext cx="7143768" cy="1169551"/>
          </a:xfrm>
          <a:prstGeom prst="rect">
            <a:avLst/>
          </a:prstGeom>
          <a:ln>
            <a:headEnd/>
            <a:tailEn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307975"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В 2014 г. осуществлен ремонт 2 км  дороги  «с. Дубенки — с. </a:t>
            </a:r>
            <a:r>
              <a:rPr kumimoji="0" lang="ru-RU" sz="1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Красино</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 с. </a:t>
            </a:r>
            <a:r>
              <a:rPr kumimoji="0" lang="ru-RU" sz="1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Ливадка</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Стоимость ремонтных работ составила 12,5 </a:t>
            </a:r>
            <a:r>
              <a:rPr kumimoji="0" lang="ru-RU" sz="1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млн</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руб. Также осуществлен ремонт 5 км дороги «г. Саранск — с. Сурское  —  г. Ульяновск — с. </a:t>
            </a:r>
            <a:r>
              <a:rPr kumimoji="0" lang="ru-RU" sz="1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Ломаты</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 с. Неклюдово». Профинансировано 51,8 млн.руб.Дата ввода 2015год. В 2013 году отремонтирована автодорога Атяшево-Дубенки(3,2 км).Профинансировано 21,7 млн.руб.</a:t>
            </a:r>
            <a:endParaRPr kumimoji="0" lang="ru-RU" sz="1800" b="0" i="0" u="none" strike="noStrike" cap="none" normalizeH="0" baseline="0" dirty="0" smtClean="0">
              <a:ln>
                <a:noFill/>
              </a:ln>
              <a:solidFill>
                <a:schemeClr val="tx1"/>
              </a:solidFill>
              <a:effectLst/>
              <a:latin typeface="Arial" pitchFamily="34" charset="0"/>
            </a:endParaRPr>
          </a:p>
        </p:txBody>
      </p:sp>
      <p:sp>
        <p:nvSpPr>
          <p:cNvPr id="12291" name="Rectangle 3"/>
          <p:cNvSpPr>
            <a:spLocks noChangeArrowheads="1"/>
          </p:cNvSpPr>
          <p:nvPr/>
        </p:nvSpPr>
        <p:spPr bwMode="auto">
          <a:xfrm>
            <a:off x="0" y="2571744"/>
            <a:ext cx="6286512" cy="1384995"/>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307975"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В 2014 г. осуществлено устройство барьерного ограждения вдоль дорог общего пользования регионального и межмуниципального значения на трассе «г. Саранск — с. Большие Березники — с. Дубенки». Стоимость работ составила 540 тыс. руб. Также изготовлен и устроен автопавильон на дороге «с. Дубенки — с. </a:t>
            </a:r>
            <a:r>
              <a:rPr kumimoji="0" lang="ru-RU" sz="1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Красино</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  с. </a:t>
            </a:r>
            <a:r>
              <a:rPr kumimoji="0" lang="ru-RU" sz="1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Ливадка</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Объем выполненных работ составил 100 тыс. руб.</a:t>
            </a:r>
            <a:endParaRPr kumimoji="0" lang="ru-RU" sz="1800" b="0" i="0" u="none" strike="noStrike" cap="none" normalizeH="0" baseline="0" dirty="0" smtClean="0">
              <a:ln>
                <a:noFill/>
              </a:ln>
              <a:solidFill>
                <a:schemeClr val="tx1"/>
              </a:solidFill>
              <a:effectLst/>
              <a:latin typeface="Arial" pitchFamily="34" charset="0"/>
            </a:endParaRPr>
          </a:p>
        </p:txBody>
      </p:sp>
      <p:pic>
        <p:nvPicPr>
          <p:cNvPr id="12293" name="Picture 5" descr="http://stolica-s.su/wp-content/uploads/2015/08/%D0%BB%D0%BE%D0%BC%D0%B0%D1%82%D1%8B.jpg"/>
          <p:cNvPicPr>
            <a:picLocks noChangeAspect="1" noChangeArrowheads="1"/>
          </p:cNvPicPr>
          <p:nvPr/>
        </p:nvPicPr>
        <p:blipFill>
          <a:blip r:embed="rId2" cstate="print"/>
          <a:srcRect/>
          <a:stretch>
            <a:fillRect/>
          </a:stretch>
        </p:blipFill>
        <p:spPr bwMode="auto">
          <a:xfrm>
            <a:off x="6357950" y="2571744"/>
            <a:ext cx="2571736" cy="1285884"/>
          </a:xfrm>
          <a:prstGeom prst="rect">
            <a:avLst/>
          </a:prstGeom>
          <a:noFill/>
        </p:spPr>
      </p:pic>
      <p:pic>
        <p:nvPicPr>
          <p:cNvPr id="8" name="Picture 5" descr="http://uprdor.e-mordovia.ru/img/mokshalei11/Pic2_s.jpg"/>
          <p:cNvPicPr>
            <a:picLocks noChangeAspect="1" noChangeArrowheads="1"/>
          </p:cNvPicPr>
          <p:nvPr/>
        </p:nvPicPr>
        <p:blipFill>
          <a:blip r:embed="rId3"/>
          <a:srcRect/>
          <a:stretch>
            <a:fillRect/>
          </a:stretch>
        </p:blipFill>
        <p:spPr bwMode="auto">
          <a:xfrm>
            <a:off x="0" y="1357298"/>
            <a:ext cx="1857356" cy="1285884"/>
          </a:xfrm>
          <a:prstGeom prst="rect">
            <a:avLst/>
          </a:prstGeom>
          <a:noFill/>
        </p:spPr>
      </p:pic>
      <p:sp>
        <p:nvSpPr>
          <p:cNvPr id="9" name="Rectangle 1"/>
          <p:cNvSpPr>
            <a:spLocks noChangeArrowheads="1"/>
          </p:cNvSpPr>
          <p:nvPr/>
        </p:nvSpPr>
        <p:spPr bwMode="auto">
          <a:xfrm>
            <a:off x="0" y="3929066"/>
            <a:ext cx="9144000" cy="1169551"/>
          </a:xfrm>
          <a:prstGeom prst="rect">
            <a:avLst/>
          </a:prstGeom>
          <a:ln>
            <a:headEnd/>
            <a:tailEn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anchor="ctr" anchorCtr="0" compatLnSpc="1">
            <a:prstTxWarp prst="textNoShape">
              <a:avLst/>
            </a:prstTxWarp>
            <a:spAutoFit/>
          </a:bodyPr>
          <a:lstStyle/>
          <a:p>
            <a:pPr indent="307975" algn="just" fontAlgn="base">
              <a:spcBef>
                <a:spcPct val="0"/>
              </a:spcBef>
              <a:spcAft>
                <a:spcPct val="0"/>
              </a:spcAf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За период 2011-2015гг. построено и реконструировано 4,995 км. Капитально отремонтировано 2км.дорог  общего пользования местного значения. За 2014-2015гг. из средств дорожного фонда района и сельских поселений  направлено около1 млн.руб.- на содержание и текущий ремонт дорог; на строительство дорог-1,9 млн.руб.; на капитальный ремонт моста 0,7 млн.руб.; на проектирование 0,7 млн.руб. </a:t>
            </a:r>
            <a:r>
              <a:rPr lang="ru-RU" sz="1400" dirty="0" smtClean="0">
                <a:solidFill>
                  <a:schemeClr val="tx1"/>
                </a:solidFill>
                <a:latin typeface="Times New Roman" pitchFamily="18" charset="0"/>
                <a:ea typeface="Times New Roman" pitchFamily="18" charset="0"/>
                <a:cs typeface="Times New Roman" pitchFamily="18" charset="0"/>
              </a:rPr>
              <a:t>В настоящее время 159,7 км дорог по улицам населенных пунктов района требуют благоустройства.</a:t>
            </a:r>
            <a:endParaRPr kumimoji="0" lang="ru-RU" sz="1800" b="0" i="0" u="none" strike="noStrike" cap="none" normalizeH="0" baseline="0" dirty="0" smtClean="0">
              <a:ln>
                <a:noFill/>
              </a:ln>
              <a:solidFill>
                <a:schemeClr val="tx1"/>
              </a:solidFill>
              <a:effectLst/>
              <a:latin typeface="Arial" pitchFamily="34" charset="0"/>
            </a:endParaRPr>
          </a:p>
        </p:txBody>
      </p:sp>
      <p:sp>
        <p:nvSpPr>
          <p:cNvPr id="10" name="Rectangle 2"/>
          <p:cNvSpPr>
            <a:spLocks noChangeArrowheads="1"/>
          </p:cNvSpPr>
          <p:nvPr/>
        </p:nvSpPr>
        <p:spPr bwMode="auto">
          <a:xfrm>
            <a:off x="0" y="5072074"/>
            <a:ext cx="4786314" cy="1384995"/>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307975"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Маршрутная сеть Дубенского муниципального района включает в себя 13</a:t>
            </a:r>
            <a:r>
              <a:rPr kumimoji="0" lang="en-US" sz="1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ru-RU" sz="1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маршрутов, в том числе 1 маршрут городского и 12 — пригородного сообщения. В Дубенском муниципальном районе 26 населенных пунктов охваченных движением пассажирского автотранспорта. Обслуживанием данных маршрутов занимается ОАО «</a:t>
            </a:r>
            <a:r>
              <a:rPr kumimoji="0" lang="ru-RU" sz="14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Дубенское</a:t>
            </a:r>
            <a:r>
              <a:rPr kumimoji="0" lang="ru-RU" sz="1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АТП».</a:t>
            </a:r>
            <a:endParaRPr kumimoji="0" lang="ru-RU" sz="1100" b="0" i="0" u="none" strike="noStrike" cap="none" normalizeH="0" baseline="0" dirty="0" smtClean="0">
              <a:ln>
                <a:noFill/>
              </a:ln>
              <a:solidFill>
                <a:schemeClr val="tx1"/>
              </a:solidFill>
              <a:effectLst/>
              <a:latin typeface="Arial" pitchFamily="34" charset="0"/>
            </a:endParaRPr>
          </a:p>
        </p:txBody>
      </p:sp>
      <p:sp>
        <p:nvSpPr>
          <p:cNvPr id="11" name="Rectangle 3"/>
          <p:cNvSpPr>
            <a:spLocks noChangeArrowheads="1"/>
          </p:cNvSpPr>
          <p:nvPr/>
        </p:nvSpPr>
        <p:spPr bwMode="auto">
          <a:xfrm>
            <a:off x="4786314" y="5072074"/>
            <a:ext cx="4357686" cy="1384995"/>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307975"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В 2016 году планируется строительство дорого по ул.Юбилейная</a:t>
            </a:r>
            <a:r>
              <a:rPr kumimoji="0" lang="ru-RU" sz="1400" b="0" i="0" u="none" strike="noStrike" cap="none" normalizeH="0" dirty="0" smtClean="0">
                <a:ln>
                  <a:noFill/>
                </a:ln>
                <a:solidFill>
                  <a:srgbClr val="000000"/>
                </a:solidFill>
                <a:effectLst/>
                <a:latin typeface="Times New Roman" pitchFamily="18" charset="0"/>
                <a:ea typeface="Times New Roman" pitchFamily="18" charset="0"/>
                <a:cs typeface="Times New Roman" pitchFamily="18" charset="0"/>
              </a:rPr>
              <a:t> 0,89 км., по ул. 70 лет Победы 1 км., </a:t>
            </a:r>
            <a:r>
              <a:rPr kumimoji="0" lang="ru-RU" sz="1400" b="0" i="0" u="none" strike="noStrike" cap="none" normalizeH="0" dirty="0" err="1" smtClean="0">
                <a:ln>
                  <a:noFill/>
                </a:ln>
                <a:solidFill>
                  <a:srgbClr val="000000"/>
                </a:solidFill>
                <a:effectLst/>
                <a:latin typeface="Times New Roman" pitchFamily="18" charset="0"/>
                <a:ea typeface="Times New Roman" pitchFamily="18" charset="0"/>
                <a:cs typeface="Times New Roman" pitchFamily="18" charset="0"/>
              </a:rPr>
              <a:t>с.Чиндяново</a:t>
            </a:r>
            <a:r>
              <a:rPr kumimoji="0" lang="ru-RU" sz="1400" b="0" i="0" u="none" strike="noStrike" cap="none" normalizeH="0" dirty="0" smtClean="0">
                <a:ln>
                  <a:noFill/>
                </a:ln>
                <a:solidFill>
                  <a:srgbClr val="000000"/>
                </a:solidFill>
                <a:effectLst/>
                <a:latin typeface="Times New Roman" pitchFamily="18" charset="0"/>
                <a:ea typeface="Times New Roman" pitchFamily="18" charset="0"/>
                <a:cs typeface="Times New Roman" pitchFamily="18" charset="0"/>
              </a:rPr>
              <a:t> – до кладбища 2,5 км. За счет дорожного фонда </a:t>
            </a:r>
            <a:r>
              <a:rPr kumimoji="0" lang="ru-RU" sz="1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реконструкция автомобильных дорог общего пользования местного значения.</a:t>
            </a:r>
            <a:r>
              <a:rPr kumimoji="0" lang="ru-RU" sz="1400" b="0" i="0" u="none" strike="noStrike" cap="none" normalizeH="0" dirty="0" smtClean="0">
                <a:ln>
                  <a:noFill/>
                </a:ln>
                <a:solidFill>
                  <a:srgbClr val="000000"/>
                </a:solidFill>
                <a:effectLst/>
                <a:latin typeface="Times New Roman" pitchFamily="18" charset="0"/>
                <a:ea typeface="Times New Roman" pitchFamily="18" charset="0"/>
                <a:cs typeface="Times New Roman" pitchFamily="18" charset="0"/>
              </a:rPr>
              <a:t>  </a:t>
            </a:r>
            <a:r>
              <a:rPr kumimoji="0" lang="ru-RU" sz="1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Капитальный ремонт Дубенского автовокзала (2,5 млн.руб.).</a:t>
            </a:r>
            <a:endParaRPr kumimoji="0" lang="ru-RU" sz="18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1472" y="214290"/>
            <a:ext cx="8229600" cy="511156"/>
          </a:xfrm>
        </p:spPr>
        <p:style>
          <a:lnRef idx="3">
            <a:schemeClr val="lt1"/>
          </a:lnRef>
          <a:fillRef idx="1">
            <a:schemeClr val="accent5"/>
          </a:fillRef>
          <a:effectRef idx="1">
            <a:schemeClr val="accent5"/>
          </a:effectRef>
          <a:fontRef idx="minor">
            <a:schemeClr val="lt1"/>
          </a:fontRef>
        </p:style>
        <p:txBody>
          <a:bodyPr>
            <a:normAutofit/>
          </a:bodyPr>
          <a:lstStyle/>
          <a:p>
            <a:r>
              <a:rPr lang="ru-RU" sz="1600" b="1" dirty="0" smtClean="0">
                <a:solidFill>
                  <a:schemeClr val="tx1"/>
                </a:solidFill>
                <a:latin typeface="Times New Roman" pitchFamily="18" charset="0"/>
                <a:cs typeface="Times New Roman" pitchFamily="18" charset="0"/>
              </a:rPr>
              <a:t>9. Развитие жилищно-коммунального хозяйства</a:t>
            </a:r>
            <a:endParaRPr lang="ru-RU" sz="1600" b="1" dirty="0">
              <a:solidFill>
                <a:schemeClr val="tx1"/>
              </a:solidFill>
              <a:latin typeface="Times New Roman" pitchFamily="18" charset="0"/>
              <a:cs typeface="Times New Roman" pitchFamily="18" charset="0"/>
            </a:endParaRPr>
          </a:p>
        </p:txBody>
      </p:sp>
      <p:sp>
        <p:nvSpPr>
          <p:cNvPr id="5" name="Заголовок 1"/>
          <p:cNvSpPr txBox="1">
            <a:spLocks/>
          </p:cNvSpPr>
          <p:nvPr/>
        </p:nvSpPr>
        <p:spPr>
          <a:xfrm>
            <a:off x="0" y="857232"/>
            <a:ext cx="6472254" cy="439718"/>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1600" b="1"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9.1. Переселение граждан из</a:t>
            </a:r>
            <a:r>
              <a:rPr kumimoji="0" lang="ru-RU" sz="1600" b="1" i="0" u="none" strike="noStrike" kern="1200" cap="none" spc="0" normalizeH="0" noProof="0" dirty="0" smtClean="0">
                <a:ln>
                  <a:noFill/>
                </a:ln>
                <a:solidFill>
                  <a:schemeClr val="tx1"/>
                </a:solidFill>
                <a:effectLst/>
                <a:uLnTx/>
                <a:uFillTx/>
                <a:latin typeface="Times New Roman" pitchFamily="18" charset="0"/>
                <a:ea typeface="+mj-ea"/>
                <a:cs typeface="Times New Roman" pitchFamily="18" charset="0"/>
              </a:rPr>
              <a:t> ветхого и аварийного жилья</a:t>
            </a:r>
            <a:endParaRPr kumimoji="0" lang="ru-RU" sz="1600" b="1"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endParaRPr>
          </a:p>
        </p:txBody>
      </p:sp>
      <p:sp>
        <p:nvSpPr>
          <p:cNvPr id="6" name="Rectangle 2"/>
          <p:cNvSpPr>
            <a:spLocks noChangeArrowheads="1"/>
          </p:cNvSpPr>
          <p:nvPr/>
        </p:nvSpPr>
        <p:spPr bwMode="auto">
          <a:xfrm>
            <a:off x="428596" y="1357298"/>
            <a:ext cx="8286808" cy="1815882"/>
          </a:xfrm>
          <a:prstGeom prst="rect">
            <a:avLst/>
          </a:prstGeom>
          <a:ln>
            <a:headEnd/>
            <a:tailEnd/>
          </a:ln>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По программе «Переселение граждан из ветхого и аварийного жилья» за 3 года было выделено субсидий на сумму 23981,949 тыс. руб. из республиканского (10221,295 тыс. руб.) и федерального бюджетов (12197,701 тыс. руб.) со средств местного бюджета израсходовано 1562,943 тыс. руб.  Построено 13 домо</a:t>
            </a:r>
            <a:r>
              <a:rPr kumimoji="0" lang="ru-RU" sz="1400" b="0"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в, из них - 1 трехквартирный и 12 двухквартирных. 4 дома построено в  Березовском, 9 домов - в Дубенском сельских </a:t>
            </a:r>
            <a:r>
              <a:rPr lang="ru-RU" sz="1400" dirty="0" smtClean="0">
                <a:solidFill>
                  <a:schemeClr val="tx1"/>
                </a:solidFill>
                <a:latin typeface="Times New Roman" pitchFamily="18" charset="0"/>
                <a:ea typeface="Calibri" pitchFamily="34" charset="0"/>
                <a:cs typeface="Times New Roman" pitchFamily="18" charset="0"/>
              </a:rPr>
              <a:t>поселениях. Переселено 42 человека. </a:t>
            </a:r>
            <a:r>
              <a:rPr kumimoji="0" lang="ru-RU" sz="1400" b="0"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Исполнение показателя составило – 100%. </a:t>
            </a:r>
            <a:r>
              <a:rPr lang="ru-RU" sz="1400" dirty="0" smtClean="0">
                <a:solidFill>
                  <a:schemeClr val="tx1"/>
                </a:solidFill>
                <a:latin typeface="Times New Roman" pitchFamily="18" charset="0"/>
                <a:ea typeface="Calibri" pitchFamily="34" charset="0"/>
                <a:cs typeface="Times New Roman" pitchFamily="18" charset="0"/>
              </a:rPr>
              <a:t>Стоимость строительства составила более 25 млн. руб. После </a:t>
            </a:r>
            <a:r>
              <a:rPr kumimoji="0" lang="ru-RU" sz="1400" b="0"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1 января 2012 г. по району признаны аварийными 9 жилых домов, 35 их жителей необходимо переселить. </a:t>
            </a:r>
            <a:r>
              <a:rPr lang="ru-RU" sz="1400" dirty="0" smtClean="0">
                <a:solidFill>
                  <a:schemeClr val="tx1"/>
                </a:solidFill>
                <a:latin typeface="Times New Roman" pitchFamily="18" charset="0"/>
                <a:ea typeface="Calibri" pitchFamily="34" charset="0"/>
                <a:cs typeface="Times New Roman" pitchFamily="18" charset="0"/>
              </a:rPr>
              <a:t>Построено 1 трехквартирный и 2 одноквартирных дома  детям сиротам  на общую сумму 5071 тыс. руб.</a:t>
            </a:r>
            <a:endParaRPr kumimoji="0" lang="ru-RU" sz="1800" b="0" i="0" u="none" strike="noStrike" cap="none" normalizeH="0" baseline="0" dirty="0" smtClean="0">
              <a:ln>
                <a:noFill/>
              </a:ln>
              <a:solidFill>
                <a:schemeClr val="tx1"/>
              </a:solidFill>
              <a:effectLst/>
              <a:latin typeface="Arial" pitchFamily="34" charset="0"/>
            </a:endParaRPr>
          </a:p>
        </p:txBody>
      </p:sp>
      <p:sp>
        <p:nvSpPr>
          <p:cNvPr id="7" name="Заголовок 1"/>
          <p:cNvSpPr txBox="1">
            <a:spLocks/>
          </p:cNvSpPr>
          <p:nvPr/>
        </p:nvSpPr>
        <p:spPr>
          <a:xfrm>
            <a:off x="1285852" y="3286124"/>
            <a:ext cx="6472254" cy="439718"/>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1600" b="1" i="0" u="none" strike="noStrike" kern="1200" cap="none" spc="0" normalizeH="0" baseline="0" noProof="0" smtClean="0">
                <a:ln>
                  <a:noFill/>
                </a:ln>
                <a:solidFill>
                  <a:schemeClr val="tx1"/>
                </a:solidFill>
                <a:effectLst/>
                <a:uLnTx/>
                <a:uFillTx/>
                <a:latin typeface="Times New Roman" pitchFamily="18" charset="0"/>
                <a:ea typeface="+mj-ea"/>
                <a:cs typeface="Times New Roman" pitchFamily="18" charset="0"/>
              </a:rPr>
              <a:t>9.2. Капитальный ремонт многоквартирных домов</a:t>
            </a:r>
            <a:endParaRPr kumimoji="0" lang="ru-RU" sz="1600" b="1"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endParaRPr>
          </a:p>
        </p:txBody>
      </p:sp>
      <p:sp>
        <p:nvSpPr>
          <p:cNvPr id="8" name="Rectangle 1"/>
          <p:cNvSpPr>
            <a:spLocks noChangeArrowheads="1"/>
          </p:cNvSpPr>
          <p:nvPr/>
        </p:nvSpPr>
        <p:spPr bwMode="auto">
          <a:xfrm>
            <a:off x="428596" y="3857628"/>
            <a:ext cx="4786346" cy="2893100"/>
          </a:xfrm>
          <a:prstGeom prst="rect">
            <a:avLst/>
          </a:prstGeom>
          <a:ln>
            <a:headEnd/>
            <a:tailEnd/>
          </a:ln>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За период действия программы «Проведение капитального ремонта многоквартирных домов» во всех 22 многоквартирных домах Дубенского муниципального района проведен капитальный ремонт. Были отремонтированы кровля, фасады и проведен ремонт внутридомовой инженерной инфраструктуры. На данные цели были затрачены средства порядка 50 млн. руб. из всех бюджетов в т.ч. внебюджетные источники. Все жители многоквартирных домов избрали в качестве способа управления домами управление ТСЖ. Уровень сборов взносов на капитальный ремонт по Дубенскому муниципальному району</a:t>
            </a:r>
            <a:r>
              <a:rPr kumimoji="0" lang="ru-RU" sz="1400" b="0"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составляет 59%. Из 2044,2 тыс.руб. собрано 1204,2 тыс.руб.</a:t>
            </a:r>
            <a:endParaRPr kumimoji="0" lang="ru-RU" sz="18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10241" name="Picture 1" descr="C:\Documents and Settings\Человек\Рабочий стол\Брошюра строит\08-04-2016_10-55-47\DSC_0058.JPG"/>
          <p:cNvPicPr>
            <a:picLocks noChangeAspect="1" noChangeArrowheads="1"/>
          </p:cNvPicPr>
          <p:nvPr/>
        </p:nvPicPr>
        <p:blipFill>
          <a:blip r:embed="rId2" cstate="print"/>
          <a:srcRect/>
          <a:stretch>
            <a:fillRect/>
          </a:stretch>
        </p:blipFill>
        <p:spPr bwMode="auto">
          <a:xfrm>
            <a:off x="5557311" y="3857628"/>
            <a:ext cx="3586689" cy="2401258"/>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214290"/>
            <a:ext cx="7143800" cy="488968"/>
          </a:xfrm>
        </p:spPr>
        <p:style>
          <a:lnRef idx="2">
            <a:schemeClr val="accent5">
              <a:shade val="50000"/>
            </a:schemeClr>
          </a:lnRef>
          <a:fillRef idx="1">
            <a:schemeClr val="accent5"/>
          </a:fillRef>
          <a:effectRef idx="0">
            <a:schemeClr val="accent5"/>
          </a:effectRef>
          <a:fontRef idx="minor">
            <a:schemeClr val="lt1"/>
          </a:fontRef>
        </p:style>
        <p:txBody>
          <a:bodyPr>
            <a:normAutofit/>
          </a:bodyPr>
          <a:lstStyle/>
          <a:p>
            <a:r>
              <a:rPr lang="ru-RU" sz="1600" b="1" dirty="0" smtClean="0">
                <a:solidFill>
                  <a:schemeClr val="tx1"/>
                </a:solidFill>
                <a:latin typeface="Times New Roman" pitchFamily="18" charset="0"/>
                <a:cs typeface="Times New Roman" pitchFamily="18" charset="0"/>
              </a:rPr>
              <a:t>9.3. Строительство и реконструкция коммунальных сетей </a:t>
            </a:r>
            <a:endParaRPr lang="ru-RU" sz="1600" b="1" dirty="0">
              <a:solidFill>
                <a:schemeClr val="tx1"/>
              </a:solidFill>
              <a:latin typeface="Times New Roman" pitchFamily="18" charset="0"/>
              <a:cs typeface="Times New Roman" pitchFamily="18" charset="0"/>
            </a:endParaRPr>
          </a:p>
        </p:txBody>
      </p:sp>
      <p:sp>
        <p:nvSpPr>
          <p:cNvPr id="7169" name="Rectangle 1"/>
          <p:cNvSpPr>
            <a:spLocks noChangeArrowheads="1"/>
          </p:cNvSpPr>
          <p:nvPr/>
        </p:nvSpPr>
        <p:spPr bwMode="auto">
          <a:xfrm>
            <a:off x="357158" y="3143248"/>
            <a:ext cx="4071966" cy="2693045"/>
          </a:xfrm>
          <a:prstGeom prst="rect">
            <a:avLst/>
          </a:prstGeom>
          <a:ln>
            <a:headEnd/>
            <a:tailEnd/>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pitchFamily="34" charset="0"/>
                <a:ea typeface="Times New Roman" pitchFamily="18" charset="0"/>
              </a:rPr>
              <a:t>   </a:t>
            </a:r>
            <a:endParaRPr lang="ru-RU" sz="1400" dirty="0" smtClean="0">
              <a:solidFill>
                <a:schemeClr val="tx1"/>
              </a:solidFill>
              <a:latin typeface="Times New Roman" pitchFamily="18"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Обеспеченность питьевой водой населения района на 1 января 2016 г. составила 46%. </a:t>
            </a:r>
          </a:p>
          <a:p>
            <a:pPr marL="0" marR="0" lvl="0" indent="0" algn="just" defTabSz="914400" rtl="0" eaLnBrk="1" fontAlgn="base" latinLnBrk="0" hangingPunct="1">
              <a:lnSpc>
                <a:spcPct val="100000"/>
              </a:lnSpc>
              <a:spcBef>
                <a:spcPct val="0"/>
              </a:spcBef>
              <a:spcAft>
                <a:spcPct val="0"/>
              </a:spcAft>
              <a:buClrTx/>
              <a:buSzTx/>
              <a:buFontTx/>
              <a:buNone/>
              <a:tabLst/>
            </a:pPr>
            <a:r>
              <a:rPr lang="ru-RU" sz="1400" dirty="0" smtClean="0">
                <a:solidFill>
                  <a:schemeClr val="tx1"/>
                </a:solidFill>
                <a:latin typeface="Times New Roman" pitchFamily="18" charset="0"/>
                <a:ea typeface="Times New Roman" pitchFamily="18" charset="0"/>
                <a:cs typeface="Times New Roman" pitchFamily="18" charset="0"/>
              </a:rPr>
              <a:t>Всего на территории района имеется 4 км. канализационных сетей, степень износа которых  превышает  80%. На перспективу планируется полная замена канализационных сетей, а также строительство очистных сооружений в с.Дубенки (сметная стоимость проекта составляет 100 млн.руб.).</a:t>
            </a:r>
            <a:endPar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ru-RU" sz="11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endParaRPr>
          </a:p>
        </p:txBody>
      </p:sp>
      <p:pic>
        <p:nvPicPr>
          <p:cNvPr id="4" name="Рисунок 3" descr="http://www.kizil74.ru/all_news/day_news/gazifikaciya-prodolzhitsya/image"/>
          <p:cNvPicPr/>
          <p:nvPr/>
        </p:nvPicPr>
        <p:blipFill>
          <a:blip r:embed="rId2"/>
          <a:srcRect/>
          <a:stretch>
            <a:fillRect/>
          </a:stretch>
        </p:blipFill>
        <p:spPr bwMode="auto">
          <a:xfrm>
            <a:off x="4643438" y="3714752"/>
            <a:ext cx="4184659" cy="2164671"/>
          </a:xfrm>
          <a:prstGeom prst="rect">
            <a:avLst/>
          </a:prstGeom>
          <a:noFill/>
          <a:ln w="9525">
            <a:noFill/>
            <a:miter lim="800000"/>
            <a:headEnd/>
            <a:tailEnd/>
          </a:ln>
        </p:spPr>
      </p:pic>
      <p:sp>
        <p:nvSpPr>
          <p:cNvPr id="5" name="Прямоугольник 4"/>
          <p:cNvSpPr/>
          <p:nvPr/>
        </p:nvSpPr>
        <p:spPr>
          <a:xfrm>
            <a:off x="642910" y="1071546"/>
            <a:ext cx="8001056" cy="1600438"/>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a:r>
              <a:rPr lang="ru-RU" sz="1400" dirty="0" smtClean="0">
                <a:latin typeface="Times New Roman" pitchFamily="18" charset="0"/>
                <a:ea typeface="Times New Roman" pitchFamily="18" charset="0"/>
                <a:cs typeface="Times New Roman" pitchFamily="18" charset="0"/>
              </a:rPr>
              <a:t>За период с 2008 по 2015 гг. по Дубенскому муниципальному району был выполнен большой объем работ по развитию системы водоснабжения в сельской местности. Проложены водопроводные сети в                       с. </a:t>
            </a:r>
            <a:r>
              <a:rPr lang="ru-RU" sz="1400" dirty="0" err="1" smtClean="0">
                <a:latin typeface="Times New Roman" pitchFamily="18" charset="0"/>
                <a:ea typeface="Times New Roman" pitchFamily="18" charset="0"/>
                <a:cs typeface="Times New Roman" pitchFamily="18" charset="0"/>
              </a:rPr>
              <a:t>Красино</a:t>
            </a:r>
            <a:r>
              <a:rPr lang="ru-RU" sz="1400" dirty="0" smtClean="0">
                <a:latin typeface="Times New Roman" pitchFamily="18" charset="0"/>
                <a:ea typeface="Times New Roman" pitchFamily="18" charset="0"/>
                <a:cs typeface="Times New Roman" pitchFamily="18" charset="0"/>
              </a:rPr>
              <a:t>, с. Николаевка, с. Петровка, с. Дубенки северная часть, с. </a:t>
            </a:r>
            <a:r>
              <a:rPr lang="ru-RU" sz="1400" dirty="0" err="1" smtClean="0">
                <a:latin typeface="Times New Roman" pitchFamily="18" charset="0"/>
                <a:ea typeface="Times New Roman" pitchFamily="18" charset="0"/>
                <a:cs typeface="Times New Roman" pitchFamily="18" charset="0"/>
              </a:rPr>
              <a:t>Ардатово</a:t>
            </a:r>
            <a:r>
              <a:rPr lang="ru-RU" sz="1400" dirty="0" smtClean="0">
                <a:latin typeface="Times New Roman" pitchFamily="18" charset="0"/>
                <a:ea typeface="Times New Roman" pitchFamily="18" charset="0"/>
                <a:cs typeface="Times New Roman" pitchFamily="18" charset="0"/>
              </a:rPr>
              <a:t>, с. </a:t>
            </a:r>
            <a:r>
              <a:rPr lang="ru-RU" sz="1400" dirty="0" err="1" smtClean="0">
                <a:latin typeface="Times New Roman" pitchFamily="18" charset="0"/>
                <a:ea typeface="Times New Roman" pitchFamily="18" charset="0"/>
                <a:cs typeface="Times New Roman" pitchFamily="18" charset="0"/>
              </a:rPr>
              <a:t>Кабаево</a:t>
            </a:r>
            <a:r>
              <a:rPr lang="ru-RU" sz="1400" dirty="0" smtClean="0">
                <a:latin typeface="Times New Roman" pitchFamily="18" charset="0"/>
                <a:ea typeface="Times New Roman" pitchFamily="18" charset="0"/>
                <a:cs typeface="Times New Roman" pitchFamily="18" charset="0"/>
              </a:rPr>
              <a:t>.  Общая протяженность построенных водопроводных сетей составила 46 км. Полностью обеспечены коммунальной и транспортной инфраструктурой земельные участки для жилищного строительства по ул.Сергея </a:t>
            </a:r>
            <a:r>
              <a:rPr lang="ru-RU" sz="1400" dirty="0" err="1" smtClean="0">
                <a:latin typeface="Times New Roman" pitchFamily="18" charset="0"/>
                <a:ea typeface="Times New Roman" pitchFamily="18" charset="0"/>
                <a:cs typeface="Times New Roman" pitchFamily="18" charset="0"/>
              </a:rPr>
              <a:t>Бурнаева</a:t>
            </a:r>
            <a:r>
              <a:rPr lang="ru-RU" sz="1400" dirty="0" smtClean="0">
                <a:latin typeface="Times New Roman" pitchFamily="18" charset="0"/>
                <a:ea typeface="Times New Roman" pitchFamily="18" charset="0"/>
                <a:cs typeface="Times New Roman" pitchFamily="18" charset="0"/>
              </a:rPr>
              <a:t> и ул. Юбилейная в с. Дубенки. По улице 70 лет Победы (5 микрорайон)  подведены все коммуникации  водоснабжение, электроснабжение, газоснабжение. </a:t>
            </a:r>
            <a:endParaRPr lang="ru-RU" sz="14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500166" y="285728"/>
            <a:ext cx="6500826" cy="646331"/>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lgn="ctr"/>
            <a:r>
              <a:rPr lang="ru-RU" b="1" dirty="0" smtClean="0">
                <a:solidFill>
                  <a:schemeClr val="accent1">
                    <a:lumMod val="75000"/>
                  </a:schemeClr>
                </a:solidFill>
                <a:latin typeface="Times New Roman" panose="02020603050405020304" pitchFamily="18" charset="0"/>
                <a:cs typeface="Times New Roman" panose="02020603050405020304" pitchFamily="18" charset="0"/>
              </a:rPr>
              <a:t>Нормативно-правовая</a:t>
            </a:r>
            <a:r>
              <a:rPr lang="ru-RU" b="1" dirty="0" smtClean="0">
                <a:solidFill>
                  <a:schemeClr val="accent1">
                    <a:lumMod val="75000"/>
                  </a:schemeClr>
                </a:solidFill>
              </a:rPr>
              <a:t> </a:t>
            </a:r>
            <a:r>
              <a:rPr lang="ru-RU" b="1" dirty="0" smtClean="0">
                <a:solidFill>
                  <a:schemeClr val="accent1">
                    <a:lumMod val="75000"/>
                  </a:schemeClr>
                </a:solidFill>
                <a:latin typeface="Times New Roman" panose="02020603050405020304" pitchFamily="18" charset="0"/>
                <a:cs typeface="Times New Roman" panose="02020603050405020304" pitchFamily="18" charset="0"/>
              </a:rPr>
              <a:t>основа</a:t>
            </a:r>
            <a:br>
              <a:rPr lang="ru-RU" b="1" dirty="0" smtClean="0">
                <a:solidFill>
                  <a:schemeClr val="accent1">
                    <a:lumMod val="75000"/>
                  </a:schemeClr>
                </a:solidFill>
                <a:latin typeface="Times New Roman" panose="02020603050405020304" pitchFamily="18" charset="0"/>
                <a:cs typeface="Times New Roman" panose="02020603050405020304" pitchFamily="18" charset="0"/>
              </a:rPr>
            </a:br>
            <a:r>
              <a:rPr lang="ru-RU" b="1" dirty="0" smtClean="0">
                <a:solidFill>
                  <a:schemeClr val="accent1">
                    <a:lumMod val="75000"/>
                  </a:schemeClr>
                </a:solidFill>
                <a:latin typeface="Times New Roman" panose="02020603050405020304" pitchFamily="18" charset="0"/>
                <a:cs typeface="Times New Roman" panose="02020603050405020304" pitchFamily="18" charset="0"/>
              </a:rPr>
              <a:t> утверждения тарифов на коммунальные услуги</a:t>
            </a:r>
            <a:endParaRPr lang="ru-RU" dirty="0"/>
          </a:p>
        </p:txBody>
      </p:sp>
      <p:sp>
        <p:nvSpPr>
          <p:cNvPr id="7" name="Прямоугольник 6"/>
          <p:cNvSpPr/>
          <p:nvPr/>
        </p:nvSpPr>
        <p:spPr>
          <a:xfrm>
            <a:off x="785786" y="1500174"/>
            <a:ext cx="8001056" cy="4308872"/>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just"/>
            <a:r>
              <a:rPr lang="ru-RU" sz="1400" dirty="0" smtClean="0">
                <a:solidFill>
                  <a:prstClr val="black"/>
                </a:solidFill>
                <a:latin typeface="Times New Roman" panose="02020603050405020304" pitchFamily="18" charset="0"/>
                <a:cs typeface="Times New Roman" panose="02020603050405020304" pitchFamily="18" charset="0"/>
              </a:rPr>
              <a:t>          Постановление Правительства Российской Федерации </a:t>
            </a:r>
            <a:r>
              <a:rPr lang="ru-RU" sz="1400" dirty="0" smtClean="0">
                <a:latin typeface="Times New Roman" panose="02020603050405020304" pitchFamily="18" charset="0"/>
                <a:cs typeface="Times New Roman" panose="02020603050405020304" pitchFamily="18" charset="0"/>
              </a:rPr>
              <a:t>от 6 мая 2011 г. № 354 «О предоставлении коммунальных услуг собственникам и пользователям помещений в многоквартирных домах и жилых домов» </a:t>
            </a:r>
          </a:p>
          <a:p>
            <a:pPr algn="just"/>
            <a:r>
              <a:rPr lang="ru-RU" sz="1400" dirty="0" smtClean="0">
                <a:latin typeface="Times New Roman" panose="02020603050405020304" pitchFamily="18" charset="0"/>
                <a:cs typeface="Times New Roman" panose="02020603050405020304" pitchFamily="18" charset="0"/>
              </a:rPr>
              <a:t>          Постановление Правительства Российской Федерации от 14.07.2008 г. № 520 «Об основах ценообразования и порядке регулирования тарифов, надбавок и предельных индексов в сфере деятельности организаций коммунального комплекса»</a:t>
            </a:r>
          </a:p>
          <a:p>
            <a:pPr algn="just"/>
            <a:r>
              <a:rPr lang="ru-RU" sz="1400" dirty="0" smtClean="0">
                <a:latin typeface="Times New Roman" panose="02020603050405020304" pitchFamily="18" charset="0"/>
                <a:cs typeface="Times New Roman" panose="02020603050405020304" pitchFamily="18" charset="0"/>
              </a:rPr>
              <a:t>          Указ Главы Республики Мордовия от 30.11.2015 № 380-УГ «Об утверждении предельных (максимальных) индексов изменения размера вносимой гражданами платы за коммунальные услуги в муниципальных образованиях в Республике Мордовия на 2016 год»</a:t>
            </a:r>
          </a:p>
          <a:p>
            <a:pPr algn="just"/>
            <a:r>
              <a:rPr lang="ru-RU" sz="1400" dirty="0" smtClean="0">
                <a:latin typeface="Times New Roman" panose="02020603050405020304" pitchFamily="18" charset="0"/>
                <a:cs typeface="Times New Roman" panose="02020603050405020304" pitchFamily="18" charset="0"/>
              </a:rPr>
              <a:t>          Постановление Правительства Республики Мордовия от 08.06.2015 г. № 328</a:t>
            </a:r>
          </a:p>
          <a:p>
            <a:pPr lvl="0" algn="just"/>
            <a:r>
              <a:rPr lang="ru-RU" sz="1400" dirty="0" smtClean="0">
                <a:latin typeface="Times New Roman" panose="02020603050405020304" pitchFamily="18" charset="0"/>
                <a:cs typeface="Times New Roman" panose="02020603050405020304" pitchFamily="18" charset="0"/>
              </a:rPr>
              <a:t>          «О розничных ценах на природный газ, реализуемый населению»</a:t>
            </a:r>
          </a:p>
          <a:p>
            <a:pPr lvl="0" algn="just"/>
            <a:r>
              <a:rPr lang="ru-RU" sz="1400" dirty="0" smtClean="0">
                <a:solidFill>
                  <a:prstClr val="black"/>
                </a:solidFill>
                <a:latin typeface="Times New Roman" panose="02020603050405020304" pitchFamily="18" charset="0"/>
                <a:cs typeface="Times New Roman" panose="02020603050405020304" pitchFamily="18" charset="0"/>
              </a:rPr>
              <a:t>          Приказ Минэнерго Республики Мордовия от 30.05.2014 г. №27 «О внесении изменений в приказ Минэнерго Республики Мордовия от 18 декабря 2013 г. №64 «Об установлении тарифов на товары и услуги организаций коммунального комплекса, оказывающих услуги в сфере захоронения твердых бытовых отходов»</a:t>
            </a:r>
          </a:p>
          <a:p>
            <a:pPr lvl="0" algn="just"/>
            <a:r>
              <a:rPr lang="ru-RU" sz="1400" dirty="0" smtClean="0">
                <a:latin typeface="Times New Roman" panose="02020603050405020304" pitchFamily="18" charset="0"/>
                <a:cs typeface="Times New Roman" panose="02020603050405020304" pitchFamily="18" charset="0"/>
              </a:rPr>
              <a:t>          Приказ Минэнерго Республики Мордовия от 30.11.2015 г. №130 «Об установлении тарифов для организаций, оказывающих услуги в сфере холодного водоснабжения и  водоотведения на 2016-2018 годы»</a:t>
            </a:r>
          </a:p>
          <a:p>
            <a:pPr lvl="0" algn="just"/>
            <a:r>
              <a:rPr lang="ru-RU" dirty="0" smtClean="0">
                <a:solidFill>
                  <a:srgbClr val="FF0000"/>
                </a:solidFill>
                <a:latin typeface="Times New Roman" panose="02020603050405020304" pitchFamily="18" charset="0"/>
                <a:cs typeface="Times New Roman" panose="02020603050405020304" pitchFamily="18" charset="0"/>
              </a:rPr>
              <a:t>	</a:t>
            </a:r>
            <a:endParaRPr lang="ru-RU" dirty="0">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785918" y="142852"/>
            <a:ext cx="5429288" cy="646331"/>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ru-RU" b="1" dirty="0" smtClean="0">
                <a:solidFill>
                  <a:schemeClr val="tx2"/>
                </a:solidFill>
                <a:latin typeface="Times New Roman" pitchFamily="18" charset="0"/>
                <a:cs typeface="Times New Roman" pitchFamily="18" charset="0"/>
              </a:rPr>
              <a:t>Дубенский муниципальный район </a:t>
            </a:r>
            <a:br>
              <a:rPr lang="ru-RU" b="1" dirty="0" smtClean="0">
                <a:solidFill>
                  <a:schemeClr val="tx2"/>
                </a:solidFill>
                <a:latin typeface="Times New Roman" pitchFamily="18" charset="0"/>
                <a:cs typeface="Times New Roman" pitchFamily="18" charset="0"/>
              </a:rPr>
            </a:br>
            <a:r>
              <a:rPr lang="ru-RU" b="1" dirty="0" smtClean="0">
                <a:solidFill>
                  <a:schemeClr val="tx2"/>
                </a:solidFill>
                <a:latin typeface="Times New Roman" pitchFamily="18" charset="0"/>
                <a:cs typeface="Times New Roman" pitchFamily="18" charset="0"/>
              </a:rPr>
              <a:t>тарифы на коммунальные услуги на 2016 год</a:t>
            </a:r>
            <a:endParaRPr lang="ru-RU" dirty="0">
              <a:latin typeface="Times New Roman" pitchFamily="18" charset="0"/>
              <a:cs typeface="Times New Roman" pitchFamily="18" charset="0"/>
            </a:endParaRPr>
          </a:p>
        </p:txBody>
      </p:sp>
      <p:graphicFrame>
        <p:nvGraphicFramePr>
          <p:cNvPr id="7" name="Объект 5"/>
          <p:cNvGraphicFramePr>
            <a:graphicFrameLocks noGrp="1"/>
          </p:cNvGraphicFramePr>
          <p:nvPr>
            <p:ph idx="1"/>
            <p:extLst>
              <p:ext uri="{D42A27DB-BD31-4B8C-83A1-F6EECF244321}">
                <p14:modId xmlns="" xmlns:p14="http://schemas.microsoft.com/office/powerpoint/2010/main" val="17368660"/>
              </p:ext>
            </p:extLst>
          </p:nvPr>
        </p:nvGraphicFramePr>
        <p:xfrm>
          <a:off x="0" y="857232"/>
          <a:ext cx="9001154" cy="1990197"/>
        </p:xfrm>
        <a:graphic>
          <a:graphicData uri="http://schemas.openxmlformats.org/drawingml/2006/table">
            <a:tbl>
              <a:tblPr>
                <a:tableStyleId>{35758FB7-9AC5-4552-8A53-C91805E547FA}</a:tableStyleId>
              </a:tblPr>
              <a:tblGrid>
                <a:gridCol w="1024523"/>
                <a:gridCol w="658621"/>
                <a:gridCol w="365901"/>
                <a:gridCol w="512261"/>
                <a:gridCol w="439058"/>
                <a:gridCol w="365924"/>
                <a:gridCol w="624923"/>
                <a:gridCol w="334925"/>
                <a:gridCol w="348883"/>
                <a:gridCol w="327948"/>
                <a:gridCol w="497727"/>
                <a:gridCol w="248881"/>
                <a:gridCol w="390748"/>
                <a:gridCol w="390748"/>
                <a:gridCol w="397726"/>
                <a:gridCol w="376793"/>
                <a:gridCol w="348883"/>
                <a:gridCol w="334925"/>
                <a:gridCol w="327948"/>
                <a:gridCol w="334925"/>
                <a:gridCol w="348883"/>
              </a:tblGrid>
              <a:tr h="797628">
                <a:tc rowSpan="3">
                  <a:txBody>
                    <a:bodyPr/>
                    <a:lstStyle/>
                    <a:p>
                      <a:pPr algn="ctr" fontAlgn="ctr"/>
                      <a:r>
                        <a:rPr lang="ru-RU" sz="1100" u="none" strike="noStrike" dirty="0" smtClean="0">
                          <a:effectLst/>
                          <a:latin typeface="Times New Roman" pitchFamily="18" charset="0"/>
                          <a:cs typeface="Times New Roman" pitchFamily="18" charset="0"/>
                        </a:rPr>
                        <a:t>Наименование организации</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ctr"/>
                </a:tc>
                <a:tc gridSpan="5">
                  <a:txBody>
                    <a:bodyPr/>
                    <a:lstStyle/>
                    <a:p>
                      <a:pPr algn="ctr" fontAlgn="b"/>
                      <a:r>
                        <a:rPr lang="ru-RU" sz="1100" u="none" strike="noStrike" dirty="0">
                          <a:effectLst/>
                          <a:latin typeface="Times New Roman" pitchFamily="18" charset="0"/>
                          <a:cs typeface="Times New Roman" pitchFamily="18" charset="0"/>
                        </a:rPr>
                        <a:t>Водоснабжение (руб./м3)</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gridSpan="5">
                  <a:txBody>
                    <a:bodyPr/>
                    <a:lstStyle/>
                    <a:p>
                      <a:pPr algn="ctr" fontAlgn="b"/>
                      <a:r>
                        <a:rPr lang="ru-RU" sz="1100" u="none" strike="noStrike" dirty="0">
                          <a:effectLst/>
                          <a:latin typeface="Times New Roman" pitchFamily="18" charset="0"/>
                          <a:cs typeface="Times New Roman" pitchFamily="18" charset="0"/>
                        </a:rPr>
                        <a:t>Водоотведение (руб./м3)</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gridSpan="5">
                  <a:txBody>
                    <a:bodyPr/>
                    <a:lstStyle/>
                    <a:p>
                      <a:pPr algn="ctr" fontAlgn="b"/>
                      <a:r>
                        <a:rPr lang="ru-RU" sz="1100" u="none" strike="noStrike" dirty="0">
                          <a:effectLst/>
                          <a:latin typeface="Times New Roman" pitchFamily="18" charset="0"/>
                          <a:cs typeface="Times New Roman" pitchFamily="18" charset="0"/>
                        </a:rPr>
                        <a:t>Тепловая энергия (руб. /Гкал)</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gridSpan="5">
                  <a:txBody>
                    <a:bodyPr/>
                    <a:lstStyle/>
                    <a:p>
                      <a:pPr algn="ctr" fontAlgn="b">
                        <a:tabLst/>
                      </a:pPr>
                      <a:r>
                        <a:rPr lang="ru-RU" sz="1100" u="none" strike="noStrike" dirty="0">
                          <a:effectLst/>
                          <a:latin typeface="Times New Roman" pitchFamily="18" charset="0"/>
                          <a:cs typeface="Times New Roman" pitchFamily="18" charset="0"/>
                        </a:rPr>
                        <a:t>Горячая вода (руб./м3)</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115620">
                <a:tc vMerge="1">
                  <a:txBody>
                    <a:bodyPr/>
                    <a:lstStyle/>
                    <a:p>
                      <a:endParaRPr lang="ru-RU"/>
                    </a:p>
                  </a:txBody>
                  <a:tcPr/>
                </a:tc>
                <a:tc gridSpan="2">
                  <a:txBody>
                    <a:bodyPr/>
                    <a:lstStyle/>
                    <a:p>
                      <a:pPr algn="ctr" fontAlgn="auto"/>
                      <a:r>
                        <a:rPr lang="ru-RU" sz="1100" u="none" strike="noStrike">
                          <a:effectLst/>
                          <a:latin typeface="Times New Roman" pitchFamily="18" charset="0"/>
                          <a:cs typeface="Times New Roman" pitchFamily="18" charset="0"/>
                        </a:rPr>
                        <a:t>с 01.01. по 30.06.</a:t>
                      </a:r>
                      <a:endParaRPr lang="ru-RU" sz="1100" b="0" i="0" u="none" strike="noStrike">
                        <a:solidFill>
                          <a:srgbClr val="000000"/>
                        </a:solidFill>
                        <a:effectLst/>
                        <a:latin typeface="Times New Roman" pitchFamily="18" charset="0"/>
                        <a:cs typeface="Times New Roman" pitchFamily="18" charset="0"/>
                      </a:endParaRPr>
                    </a:p>
                  </a:txBody>
                  <a:tcPr marL="6363" marR="6363" marT="6363" marB="0" anchor="b"/>
                </a:tc>
                <a:tc hMerge="1">
                  <a:txBody>
                    <a:bodyPr/>
                    <a:lstStyle/>
                    <a:p>
                      <a:endParaRPr lang="ru-RU"/>
                    </a:p>
                  </a:txBody>
                  <a:tcPr/>
                </a:tc>
                <a:tc gridSpan="2">
                  <a:txBody>
                    <a:bodyPr/>
                    <a:lstStyle/>
                    <a:p>
                      <a:pPr algn="ctr" fontAlgn="auto"/>
                      <a:r>
                        <a:rPr lang="ru-RU" sz="1100" u="none" strike="noStrike">
                          <a:effectLst/>
                          <a:latin typeface="Times New Roman" pitchFamily="18" charset="0"/>
                          <a:cs typeface="Times New Roman" pitchFamily="18" charset="0"/>
                        </a:rPr>
                        <a:t>с 01.07. по 31.12.</a:t>
                      </a:r>
                      <a:endParaRPr lang="ru-RU" sz="1100" b="0" i="0" u="none" strike="noStrike">
                        <a:solidFill>
                          <a:srgbClr val="000000"/>
                        </a:solidFill>
                        <a:effectLst/>
                        <a:latin typeface="Times New Roman" pitchFamily="18" charset="0"/>
                        <a:cs typeface="Times New Roman" pitchFamily="18" charset="0"/>
                      </a:endParaRPr>
                    </a:p>
                  </a:txBody>
                  <a:tcPr marL="6363" marR="6363" marT="6363" marB="0" anchor="b"/>
                </a:tc>
                <a:tc hMerge="1">
                  <a:txBody>
                    <a:bodyPr/>
                    <a:lstStyle/>
                    <a:p>
                      <a:endParaRPr lang="ru-RU"/>
                    </a:p>
                  </a:txBody>
                  <a:tcPr/>
                </a:tc>
                <a:tc rowSpan="2">
                  <a:txBody>
                    <a:bodyPr/>
                    <a:lstStyle/>
                    <a:p>
                      <a:pPr algn="dist" fontAlgn="ctr"/>
                      <a:r>
                        <a:rPr lang="ru-RU" sz="1100" u="none" strike="noStrike">
                          <a:effectLst/>
                          <a:latin typeface="Times New Roman" pitchFamily="18" charset="0"/>
                          <a:cs typeface="Times New Roman" pitchFamily="18" charset="0"/>
                        </a:rPr>
                        <a:t>%           роста для населения</a:t>
                      </a:r>
                      <a:endParaRPr lang="ru-RU" sz="1100" b="0" i="0" u="none" strike="noStrike">
                        <a:solidFill>
                          <a:srgbClr val="000000"/>
                        </a:solidFill>
                        <a:effectLst/>
                        <a:latin typeface="Times New Roman" pitchFamily="18" charset="0"/>
                        <a:cs typeface="Times New Roman" pitchFamily="18" charset="0"/>
                      </a:endParaRPr>
                    </a:p>
                  </a:txBody>
                  <a:tcPr marL="6363" marR="6363" marT="6363" marB="0" anchor="ctr"/>
                </a:tc>
                <a:tc gridSpan="2">
                  <a:txBody>
                    <a:bodyPr/>
                    <a:lstStyle/>
                    <a:p>
                      <a:pPr algn="ctr" fontAlgn="auto"/>
                      <a:r>
                        <a:rPr lang="ru-RU" sz="1100" u="none" strike="noStrike">
                          <a:effectLst/>
                          <a:latin typeface="Times New Roman" pitchFamily="18" charset="0"/>
                          <a:cs typeface="Times New Roman" pitchFamily="18" charset="0"/>
                        </a:rPr>
                        <a:t>с 01.01. по 30.06.</a:t>
                      </a:r>
                      <a:endParaRPr lang="ru-RU" sz="1100" b="0" i="0" u="none" strike="noStrike">
                        <a:solidFill>
                          <a:srgbClr val="000000"/>
                        </a:solidFill>
                        <a:effectLst/>
                        <a:latin typeface="Times New Roman" pitchFamily="18" charset="0"/>
                        <a:cs typeface="Times New Roman" pitchFamily="18" charset="0"/>
                      </a:endParaRPr>
                    </a:p>
                  </a:txBody>
                  <a:tcPr marL="6363" marR="6363" marT="6363" marB="0" anchor="b"/>
                </a:tc>
                <a:tc hMerge="1">
                  <a:txBody>
                    <a:bodyPr/>
                    <a:lstStyle/>
                    <a:p>
                      <a:endParaRPr lang="ru-RU"/>
                    </a:p>
                  </a:txBody>
                  <a:tcPr/>
                </a:tc>
                <a:tc gridSpan="2">
                  <a:txBody>
                    <a:bodyPr/>
                    <a:lstStyle/>
                    <a:p>
                      <a:pPr algn="ctr" fontAlgn="auto"/>
                      <a:r>
                        <a:rPr lang="ru-RU" sz="1100" u="none" strike="noStrike">
                          <a:effectLst/>
                          <a:latin typeface="Times New Roman" pitchFamily="18" charset="0"/>
                          <a:cs typeface="Times New Roman" pitchFamily="18" charset="0"/>
                        </a:rPr>
                        <a:t>с 01.07. по 31.12.</a:t>
                      </a:r>
                      <a:endParaRPr lang="ru-RU" sz="1100" b="0" i="0" u="none" strike="noStrike">
                        <a:solidFill>
                          <a:srgbClr val="000000"/>
                        </a:solidFill>
                        <a:effectLst/>
                        <a:latin typeface="Times New Roman" pitchFamily="18" charset="0"/>
                        <a:cs typeface="Times New Roman" pitchFamily="18" charset="0"/>
                      </a:endParaRPr>
                    </a:p>
                  </a:txBody>
                  <a:tcPr marL="6363" marR="6363" marT="6363" marB="0" anchor="b"/>
                </a:tc>
                <a:tc hMerge="1">
                  <a:txBody>
                    <a:bodyPr/>
                    <a:lstStyle/>
                    <a:p>
                      <a:endParaRPr lang="ru-RU"/>
                    </a:p>
                  </a:txBody>
                  <a:tcPr/>
                </a:tc>
                <a:tc rowSpan="2">
                  <a:txBody>
                    <a:bodyPr/>
                    <a:lstStyle/>
                    <a:p>
                      <a:pPr algn="dist" fontAlgn="ctr"/>
                      <a:r>
                        <a:rPr lang="ru-RU" sz="1100" u="none" strike="noStrike">
                          <a:effectLst/>
                          <a:latin typeface="Times New Roman" pitchFamily="18" charset="0"/>
                          <a:cs typeface="Times New Roman" pitchFamily="18" charset="0"/>
                        </a:rPr>
                        <a:t>%           роста для населения</a:t>
                      </a:r>
                      <a:endParaRPr lang="ru-RU" sz="1100" b="0" i="0" u="none" strike="noStrike">
                        <a:solidFill>
                          <a:srgbClr val="000000"/>
                        </a:solidFill>
                        <a:effectLst/>
                        <a:latin typeface="Times New Roman" pitchFamily="18" charset="0"/>
                        <a:cs typeface="Times New Roman" pitchFamily="18" charset="0"/>
                      </a:endParaRPr>
                    </a:p>
                  </a:txBody>
                  <a:tcPr marL="6363" marR="6363" marT="6363" marB="0" anchor="ctr"/>
                </a:tc>
                <a:tc gridSpan="2">
                  <a:txBody>
                    <a:bodyPr/>
                    <a:lstStyle/>
                    <a:p>
                      <a:pPr algn="ctr" fontAlgn="auto"/>
                      <a:r>
                        <a:rPr lang="ru-RU" sz="1100" u="none" strike="noStrike">
                          <a:effectLst/>
                          <a:latin typeface="Times New Roman" pitchFamily="18" charset="0"/>
                          <a:cs typeface="Times New Roman" pitchFamily="18" charset="0"/>
                        </a:rPr>
                        <a:t>с 01.01. по 30.06.</a:t>
                      </a:r>
                      <a:endParaRPr lang="ru-RU" sz="1100" b="0" i="0" u="none" strike="noStrike">
                        <a:solidFill>
                          <a:srgbClr val="000000"/>
                        </a:solidFill>
                        <a:effectLst/>
                        <a:latin typeface="Times New Roman" pitchFamily="18" charset="0"/>
                        <a:cs typeface="Times New Roman" pitchFamily="18" charset="0"/>
                      </a:endParaRPr>
                    </a:p>
                  </a:txBody>
                  <a:tcPr marL="6363" marR="6363" marT="6363" marB="0" anchor="b"/>
                </a:tc>
                <a:tc hMerge="1">
                  <a:txBody>
                    <a:bodyPr/>
                    <a:lstStyle/>
                    <a:p>
                      <a:endParaRPr lang="ru-RU"/>
                    </a:p>
                  </a:txBody>
                  <a:tcPr/>
                </a:tc>
                <a:tc gridSpan="2">
                  <a:txBody>
                    <a:bodyPr/>
                    <a:lstStyle/>
                    <a:p>
                      <a:pPr algn="ctr" fontAlgn="auto"/>
                      <a:r>
                        <a:rPr lang="ru-RU" sz="1100" u="none" strike="noStrike" dirty="0">
                          <a:effectLst/>
                          <a:latin typeface="Times New Roman" pitchFamily="18" charset="0"/>
                          <a:cs typeface="Times New Roman" pitchFamily="18" charset="0"/>
                        </a:rPr>
                        <a:t>с 01.07. по 31.12.</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hMerge="1">
                  <a:txBody>
                    <a:bodyPr/>
                    <a:lstStyle/>
                    <a:p>
                      <a:endParaRPr lang="ru-RU"/>
                    </a:p>
                  </a:txBody>
                  <a:tcPr/>
                </a:tc>
                <a:tc rowSpan="2">
                  <a:txBody>
                    <a:bodyPr/>
                    <a:lstStyle/>
                    <a:p>
                      <a:pPr algn="dist" fontAlgn="ctr"/>
                      <a:r>
                        <a:rPr lang="ru-RU" sz="1100" u="none" strike="noStrike" dirty="0">
                          <a:effectLst/>
                          <a:latin typeface="Times New Roman" pitchFamily="18" charset="0"/>
                          <a:cs typeface="Times New Roman" pitchFamily="18" charset="0"/>
                        </a:rPr>
                        <a:t>%           роста для населения</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ctr"/>
                </a:tc>
                <a:tc gridSpan="2">
                  <a:txBody>
                    <a:bodyPr/>
                    <a:lstStyle/>
                    <a:p>
                      <a:pPr algn="ctr" fontAlgn="auto"/>
                      <a:r>
                        <a:rPr lang="ru-RU" sz="1100" u="none" strike="noStrike" dirty="0">
                          <a:effectLst/>
                          <a:latin typeface="Times New Roman" pitchFamily="18" charset="0"/>
                          <a:cs typeface="Times New Roman" pitchFamily="18" charset="0"/>
                        </a:rPr>
                        <a:t>с 01.01. по 30.06.</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hMerge="1">
                  <a:txBody>
                    <a:bodyPr/>
                    <a:lstStyle/>
                    <a:p>
                      <a:endParaRPr lang="ru-RU"/>
                    </a:p>
                  </a:txBody>
                  <a:tcPr/>
                </a:tc>
                <a:tc gridSpan="2">
                  <a:txBody>
                    <a:bodyPr/>
                    <a:lstStyle/>
                    <a:p>
                      <a:pPr algn="l" fontAlgn="auto"/>
                      <a:r>
                        <a:rPr lang="ru-RU" sz="1100" u="none" strike="noStrike" dirty="0">
                          <a:effectLst/>
                          <a:latin typeface="Times New Roman" pitchFamily="18" charset="0"/>
                          <a:cs typeface="Times New Roman" pitchFamily="18" charset="0"/>
                        </a:rPr>
                        <a:t>с 01.07. по 31.12.</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hMerge="1">
                  <a:txBody>
                    <a:bodyPr/>
                    <a:lstStyle/>
                    <a:p>
                      <a:endParaRPr lang="ru-RU"/>
                    </a:p>
                  </a:txBody>
                  <a:tcPr/>
                </a:tc>
                <a:tc rowSpan="2">
                  <a:txBody>
                    <a:bodyPr/>
                    <a:lstStyle/>
                    <a:p>
                      <a:pPr algn="dist" fontAlgn="ctr"/>
                      <a:r>
                        <a:rPr lang="ru-RU" sz="1100" u="none" strike="noStrike" dirty="0">
                          <a:effectLst/>
                          <a:latin typeface="Times New Roman" pitchFamily="18" charset="0"/>
                          <a:cs typeface="Times New Roman" pitchFamily="18" charset="0"/>
                        </a:rPr>
                        <a:t>%           роста для населения</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ctr"/>
                </a:tc>
              </a:tr>
              <a:tr h="432365">
                <a:tc vMerge="1">
                  <a:txBody>
                    <a:bodyPr/>
                    <a:lstStyle/>
                    <a:p>
                      <a:endParaRPr lang="ru-RU"/>
                    </a:p>
                  </a:txBody>
                  <a:tcPr/>
                </a:tc>
                <a:tc>
                  <a:txBody>
                    <a:bodyPr/>
                    <a:lstStyle/>
                    <a:p>
                      <a:pPr algn="ctr" fontAlgn="auto"/>
                      <a:r>
                        <a:rPr lang="ru-RU" sz="1100" u="none" strike="noStrike" dirty="0">
                          <a:effectLst/>
                          <a:latin typeface="Times New Roman" pitchFamily="18" charset="0"/>
                          <a:cs typeface="Times New Roman" pitchFamily="18" charset="0"/>
                        </a:rPr>
                        <a:t>ЭОТ</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a:txBody>
                    <a:bodyPr/>
                    <a:lstStyle/>
                    <a:p>
                      <a:pPr algn="ctr" fontAlgn="auto"/>
                      <a:r>
                        <a:rPr lang="ru-RU" sz="1100" u="none" strike="noStrike" dirty="0">
                          <a:effectLst/>
                          <a:latin typeface="Times New Roman" pitchFamily="18" charset="0"/>
                          <a:cs typeface="Times New Roman" pitchFamily="18" charset="0"/>
                        </a:rPr>
                        <a:t>население</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a:txBody>
                    <a:bodyPr/>
                    <a:lstStyle/>
                    <a:p>
                      <a:pPr algn="ctr" fontAlgn="auto"/>
                      <a:r>
                        <a:rPr lang="ru-RU" sz="1100" u="none" strike="noStrike" dirty="0">
                          <a:effectLst/>
                          <a:latin typeface="Times New Roman" pitchFamily="18" charset="0"/>
                          <a:cs typeface="Times New Roman" pitchFamily="18" charset="0"/>
                        </a:rPr>
                        <a:t>ЭОТ</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a:txBody>
                    <a:bodyPr/>
                    <a:lstStyle/>
                    <a:p>
                      <a:pPr algn="ctr" fontAlgn="auto"/>
                      <a:r>
                        <a:rPr lang="ru-RU" sz="1100" u="none" strike="noStrike">
                          <a:effectLst/>
                          <a:latin typeface="Times New Roman" pitchFamily="18" charset="0"/>
                          <a:cs typeface="Times New Roman" pitchFamily="18" charset="0"/>
                        </a:rPr>
                        <a:t>население</a:t>
                      </a:r>
                      <a:endParaRPr lang="ru-RU" sz="1100" b="0" i="0" u="none" strike="noStrike">
                        <a:solidFill>
                          <a:srgbClr val="000000"/>
                        </a:solidFill>
                        <a:effectLst/>
                        <a:latin typeface="Times New Roman" pitchFamily="18" charset="0"/>
                        <a:cs typeface="Times New Roman" pitchFamily="18" charset="0"/>
                      </a:endParaRPr>
                    </a:p>
                  </a:txBody>
                  <a:tcPr marL="6363" marR="6363" marT="6363" marB="0" anchor="b"/>
                </a:tc>
                <a:tc vMerge="1">
                  <a:txBody>
                    <a:bodyPr/>
                    <a:lstStyle/>
                    <a:p>
                      <a:endParaRPr lang="ru-RU"/>
                    </a:p>
                  </a:txBody>
                  <a:tcPr/>
                </a:tc>
                <a:tc>
                  <a:txBody>
                    <a:bodyPr/>
                    <a:lstStyle/>
                    <a:p>
                      <a:pPr algn="ctr" fontAlgn="auto"/>
                      <a:r>
                        <a:rPr lang="ru-RU" sz="1100" u="none" strike="noStrike">
                          <a:effectLst/>
                          <a:latin typeface="Times New Roman" pitchFamily="18" charset="0"/>
                          <a:cs typeface="Times New Roman" pitchFamily="18" charset="0"/>
                        </a:rPr>
                        <a:t>ЭОТ</a:t>
                      </a:r>
                      <a:endParaRPr lang="ru-RU" sz="1100" b="0" i="0" u="none" strike="noStrike">
                        <a:solidFill>
                          <a:srgbClr val="000000"/>
                        </a:solidFill>
                        <a:effectLst/>
                        <a:latin typeface="Times New Roman" pitchFamily="18" charset="0"/>
                        <a:cs typeface="Times New Roman" pitchFamily="18" charset="0"/>
                      </a:endParaRPr>
                    </a:p>
                  </a:txBody>
                  <a:tcPr marL="6363" marR="6363" marT="6363" marB="0" anchor="b"/>
                </a:tc>
                <a:tc>
                  <a:txBody>
                    <a:bodyPr/>
                    <a:lstStyle/>
                    <a:p>
                      <a:pPr algn="ctr" fontAlgn="auto"/>
                      <a:r>
                        <a:rPr lang="ru-RU" sz="1100" u="none" strike="noStrike">
                          <a:effectLst/>
                          <a:latin typeface="Times New Roman" pitchFamily="18" charset="0"/>
                          <a:cs typeface="Times New Roman" pitchFamily="18" charset="0"/>
                        </a:rPr>
                        <a:t>население</a:t>
                      </a:r>
                      <a:endParaRPr lang="ru-RU" sz="1100" b="0" i="0" u="none" strike="noStrike">
                        <a:solidFill>
                          <a:srgbClr val="000000"/>
                        </a:solidFill>
                        <a:effectLst/>
                        <a:latin typeface="Times New Roman" pitchFamily="18" charset="0"/>
                        <a:cs typeface="Times New Roman" pitchFamily="18" charset="0"/>
                      </a:endParaRPr>
                    </a:p>
                  </a:txBody>
                  <a:tcPr marL="6363" marR="6363" marT="6363" marB="0" anchor="b"/>
                </a:tc>
                <a:tc>
                  <a:txBody>
                    <a:bodyPr/>
                    <a:lstStyle/>
                    <a:p>
                      <a:pPr algn="ctr" fontAlgn="auto"/>
                      <a:r>
                        <a:rPr lang="ru-RU" sz="1100" u="none" strike="noStrike" dirty="0">
                          <a:effectLst/>
                          <a:latin typeface="Times New Roman" pitchFamily="18" charset="0"/>
                          <a:cs typeface="Times New Roman" pitchFamily="18" charset="0"/>
                        </a:rPr>
                        <a:t>ЭОТ</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a:txBody>
                    <a:bodyPr/>
                    <a:lstStyle/>
                    <a:p>
                      <a:pPr algn="ctr" fontAlgn="auto"/>
                      <a:r>
                        <a:rPr lang="ru-RU" sz="1100" u="none" strike="noStrike">
                          <a:effectLst/>
                          <a:latin typeface="Times New Roman" pitchFamily="18" charset="0"/>
                          <a:cs typeface="Times New Roman" pitchFamily="18" charset="0"/>
                        </a:rPr>
                        <a:t>население</a:t>
                      </a:r>
                      <a:endParaRPr lang="ru-RU" sz="1100" b="0" i="0" u="none" strike="noStrike">
                        <a:solidFill>
                          <a:srgbClr val="000000"/>
                        </a:solidFill>
                        <a:effectLst/>
                        <a:latin typeface="Times New Roman" pitchFamily="18" charset="0"/>
                        <a:cs typeface="Times New Roman" pitchFamily="18" charset="0"/>
                      </a:endParaRPr>
                    </a:p>
                  </a:txBody>
                  <a:tcPr marL="6363" marR="6363" marT="6363" marB="0" anchor="b"/>
                </a:tc>
                <a:tc vMerge="1">
                  <a:txBody>
                    <a:bodyPr/>
                    <a:lstStyle/>
                    <a:p>
                      <a:endParaRPr lang="ru-RU"/>
                    </a:p>
                  </a:txBody>
                  <a:tcPr/>
                </a:tc>
                <a:tc>
                  <a:txBody>
                    <a:bodyPr/>
                    <a:lstStyle/>
                    <a:p>
                      <a:pPr algn="ctr" fontAlgn="auto"/>
                      <a:r>
                        <a:rPr lang="ru-RU" sz="1100" u="none" strike="noStrike">
                          <a:effectLst/>
                          <a:latin typeface="Times New Roman" pitchFamily="18" charset="0"/>
                          <a:cs typeface="Times New Roman" pitchFamily="18" charset="0"/>
                        </a:rPr>
                        <a:t>ЭОТ</a:t>
                      </a:r>
                      <a:endParaRPr lang="ru-RU" sz="1100" b="0" i="0" u="none" strike="noStrike">
                        <a:solidFill>
                          <a:srgbClr val="000000"/>
                        </a:solidFill>
                        <a:effectLst/>
                        <a:latin typeface="Times New Roman" pitchFamily="18" charset="0"/>
                        <a:cs typeface="Times New Roman" pitchFamily="18" charset="0"/>
                      </a:endParaRPr>
                    </a:p>
                  </a:txBody>
                  <a:tcPr marL="6363" marR="6363" marT="6363" marB="0" anchor="b"/>
                </a:tc>
                <a:tc>
                  <a:txBody>
                    <a:bodyPr/>
                    <a:lstStyle/>
                    <a:p>
                      <a:pPr algn="ctr" fontAlgn="auto"/>
                      <a:r>
                        <a:rPr lang="ru-RU" sz="1100" u="none" strike="noStrike">
                          <a:effectLst/>
                          <a:latin typeface="Times New Roman" pitchFamily="18" charset="0"/>
                          <a:cs typeface="Times New Roman" pitchFamily="18" charset="0"/>
                        </a:rPr>
                        <a:t>население</a:t>
                      </a:r>
                      <a:endParaRPr lang="ru-RU" sz="1100" b="0" i="0" u="none" strike="noStrike">
                        <a:solidFill>
                          <a:srgbClr val="000000"/>
                        </a:solidFill>
                        <a:effectLst/>
                        <a:latin typeface="Times New Roman" pitchFamily="18" charset="0"/>
                        <a:cs typeface="Times New Roman" pitchFamily="18" charset="0"/>
                      </a:endParaRPr>
                    </a:p>
                  </a:txBody>
                  <a:tcPr marL="6363" marR="6363" marT="6363" marB="0" anchor="b"/>
                </a:tc>
                <a:tc>
                  <a:txBody>
                    <a:bodyPr/>
                    <a:lstStyle/>
                    <a:p>
                      <a:pPr algn="ctr" fontAlgn="auto"/>
                      <a:r>
                        <a:rPr lang="ru-RU" sz="1100" u="none" strike="noStrike">
                          <a:effectLst/>
                          <a:latin typeface="Times New Roman" pitchFamily="18" charset="0"/>
                          <a:cs typeface="Times New Roman" pitchFamily="18" charset="0"/>
                        </a:rPr>
                        <a:t>ЭОТ</a:t>
                      </a:r>
                      <a:endParaRPr lang="ru-RU" sz="1100" b="0" i="0" u="none" strike="noStrike">
                        <a:solidFill>
                          <a:srgbClr val="000000"/>
                        </a:solidFill>
                        <a:effectLst/>
                        <a:latin typeface="Times New Roman" pitchFamily="18" charset="0"/>
                        <a:cs typeface="Times New Roman" pitchFamily="18" charset="0"/>
                      </a:endParaRPr>
                    </a:p>
                  </a:txBody>
                  <a:tcPr marL="6363" marR="6363" marT="6363" marB="0" anchor="b"/>
                </a:tc>
                <a:tc>
                  <a:txBody>
                    <a:bodyPr/>
                    <a:lstStyle/>
                    <a:p>
                      <a:pPr algn="ctr" fontAlgn="auto"/>
                      <a:r>
                        <a:rPr lang="ru-RU" sz="1100" u="none" strike="noStrike" dirty="0">
                          <a:effectLst/>
                          <a:latin typeface="Times New Roman" pitchFamily="18" charset="0"/>
                          <a:cs typeface="Times New Roman" pitchFamily="18" charset="0"/>
                        </a:rPr>
                        <a:t>население</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vMerge="1">
                  <a:txBody>
                    <a:bodyPr/>
                    <a:lstStyle/>
                    <a:p>
                      <a:endParaRPr lang="ru-RU"/>
                    </a:p>
                  </a:txBody>
                  <a:tcPr/>
                </a:tc>
                <a:tc>
                  <a:txBody>
                    <a:bodyPr/>
                    <a:lstStyle/>
                    <a:p>
                      <a:pPr algn="ctr" fontAlgn="auto"/>
                      <a:r>
                        <a:rPr lang="ru-RU" sz="1100" u="none" strike="noStrike" dirty="0">
                          <a:effectLst/>
                          <a:latin typeface="Times New Roman" pitchFamily="18" charset="0"/>
                          <a:cs typeface="Times New Roman" pitchFamily="18" charset="0"/>
                        </a:rPr>
                        <a:t>ЭОТ</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a:txBody>
                    <a:bodyPr/>
                    <a:lstStyle/>
                    <a:p>
                      <a:pPr algn="ctr" fontAlgn="auto"/>
                      <a:r>
                        <a:rPr lang="ru-RU" sz="1100" u="none" strike="noStrike" dirty="0">
                          <a:effectLst/>
                          <a:latin typeface="Times New Roman" pitchFamily="18" charset="0"/>
                          <a:cs typeface="Times New Roman" pitchFamily="18" charset="0"/>
                        </a:rPr>
                        <a:t>население</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a:txBody>
                    <a:bodyPr/>
                    <a:lstStyle/>
                    <a:p>
                      <a:pPr algn="ctr" fontAlgn="auto"/>
                      <a:r>
                        <a:rPr lang="ru-RU" sz="1100" u="none" strike="noStrike" dirty="0">
                          <a:effectLst/>
                          <a:latin typeface="Times New Roman" pitchFamily="18" charset="0"/>
                          <a:cs typeface="Times New Roman" pitchFamily="18" charset="0"/>
                        </a:rPr>
                        <a:t>ЭОТ</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a:txBody>
                    <a:bodyPr/>
                    <a:lstStyle/>
                    <a:p>
                      <a:pPr algn="ctr" fontAlgn="auto"/>
                      <a:r>
                        <a:rPr lang="ru-RU" sz="1100" u="none" strike="noStrike" dirty="0">
                          <a:effectLst/>
                          <a:latin typeface="Times New Roman" pitchFamily="18" charset="0"/>
                          <a:cs typeface="Times New Roman" pitchFamily="18" charset="0"/>
                        </a:rPr>
                        <a:t>население</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vMerge="1">
                  <a:txBody>
                    <a:bodyPr/>
                    <a:lstStyle/>
                    <a:p>
                      <a:endParaRPr lang="ru-RU"/>
                    </a:p>
                  </a:txBody>
                  <a:tcPr/>
                </a:tc>
              </a:tr>
              <a:tr h="142477">
                <a:tc>
                  <a:txBody>
                    <a:bodyPr/>
                    <a:lstStyle/>
                    <a:p>
                      <a:pPr algn="ctr" fontAlgn="ctr"/>
                      <a:r>
                        <a:rPr lang="ru-RU" sz="1100" b="0" i="0" u="none" strike="noStrike" dirty="0" smtClean="0">
                          <a:solidFill>
                            <a:srgbClr val="000000"/>
                          </a:solidFill>
                          <a:effectLst/>
                          <a:latin typeface="Times New Roman" pitchFamily="18" charset="0"/>
                          <a:cs typeface="Times New Roman" pitchFamily="18" charset="0"/>
                        </a:rPr>
                        <a:t>ООО РЭП «</a:t>
                      </a:r>
                      <a:r>
                        <a:rPr lang="ru-RU" sz="1100" b="0" i="0" u="none" strike="noStrike" dirty="0" err="1" smtClean="0">
                          <a:solidFill>
                            <a:srgbClr val="000000"/>
                          </a:solidFill>
                          <a:effectLst/>
                          <a:latin typeface="Times New Roman" pitchFamily="18" charset="0"/>
                          <a:cs typeface="Times New Roman" pitchFamily="18" charset="0"/>
                        </a:rPr>
                        <a:t>Дубенское</a:t>
                      </a:r>
                      <a:r>
                        <a:rPr lang="ru-RU" sz="1100" b="0" i="0" u="none" strike="noStrike" dirty="0" smtClean="0">
                          <a:solidFill>
                            <a:srgbClr val="000000"/>
                          </a:solidFill>
                          <a:effectLst/>
                          <a:latin typeface="Times New Roman" pitchFamily="18" charset="0"/>
                          <a:cs typeface="Times New Roman" pitchFamily="18" charset="0"/>
                        </a:rPr>
                        <a:t>»</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ctr"/>
                </a:tc>
                <a:tc>
                  <a:txBody>
                    <a:bodyPr/>
                    <a:lstStyle/>
                    <a:p>
                      <a:pPr algn="ctr" fontAlgn="auto"/>
                      <a:r>
                        <a:rPr lang="ru-RU" sz="1100" b="0" i="0" u="none" strike="noStrike" dirty="0" smtClean="0">
                          <a:solidFill>
                            <a:srgbClr val="000000"/>
                          </a:solidFill>
                          <a:effectLst/>
                          <a:latin typeface="Times New Roman" pitchFamily="18" charset="0"/>
                          <a:cs typeface="Times New Roman" pitchFamily="18" charset="0"/>
                        </a:rPr>
                        <a:t>26,89</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a:txBody>
                    <a:bodyPr/>
                    <a:lstStyle/>
                    <a:p>
                      <a:pPr algn="ctr" fontAlgn="auto"/>
                      <a:r>
                        <a:rPr lang="ru-RU" sz="1100" b="0" i="0" u="none" strike="noStrike" dirty="0" smtClean="0">
                          <a:solidFill>
                            <a:srgbClr val="000000"/>
                          </a:solidFill>
                          <a:effectLst/>
                          <a:latin typeface="Times New Roman" pitchFamily="18" charset="0"/>
                          <a:cs typeface="Times New Roman" pitchFamily="18" charset="0"/>
                        </a:rPr>
                        <a:t>26,89</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a:txBody>
                    <a:bodyPr/>
                    <a:lstStyle/>
                    <a:p>
                      <a:pPr algn="ctr" fontAlgn="auto"/>
                      <a:r>
                        <a:rPr lang="ru-RU" sz="1100" b="0" i="0" u="none" strike="noStrike" dirty="0" smtClean="0">
                          <a:solidFill>
                            <a:srgbClr val="000000"/>
                          </a:solidFill>
                          <a:effectLst/>
                          <a:latin typeface="Times New Roman" pitchFamily="18" charset="0"/>
                          <a:cs typeface="Times New Roman" pitchFamily="18" charset="0"/>
                        </a:rPr>
                        <a:t>28,61</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a:txBody>
                    <a:bodyPr/>
                    <a:lstStyle/>
                    <a:p>
                      <a:pPr algn="ctr" fontAlgn="auto"/>
                      <a:r>
                        <a:rPr lang="ru-RU" sz="1100" b="0" i="0" u="none" strike="noStrike" dirty="0" smtClean="0">
                          <a:solidFill>
                            <a:srgbClr val="000000"/>
                          </a:solidFill>
                          <a:effectLst/>
                          <a:latin typeface="Times New Roman" pitchFamily="18" charset="0"/>
                          <a:cs typeface="Times New Roman" pitchFamily="18" charset="0"/>
                        </a:rPr>
                        <a:t>28,61</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a:txBody>
                    <a:bodyPr/>
                    <a:lstStyle/>
                    <a:p>
                      <a:pPr algn="dist" fontAlgn="ctr"/>
                      <a:r>
                        <a:rPr lang="ru-RU" sz="1100" b="0" i="0" u="none" strike="noStrike" dirty="0" smtClean="0">
                          <a:solidFill>
                            <a:srgbClr val="000000"/>
                          </a:solidFill>
                          <a:effectLst/>
                          <a:latin typeface="Times New Roman" pitchFamily="18" charset="0"/>
                          <a:cs typeface="Times New Roman" pitchFamily="18" charset="0"/>
                        </a:rPr>
                        <a:t>106,40</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ctr"/>
                </a:tc>
                <a:tc>
                  <a:txBody>
                    <a:bodyPr/>
                    <a:lstStyle/>
                    <a:p>
                      <a:pPr algn="ctr" fontAlgn="auto"/>
                      <a:r>
                        <a:rPr lang="ru-RU" sz="1100" b="0" i="0" u="none" strike="noStrike" dirty="0" smtClean="0">
                          <a:solidFill>
                            <a:srgbClr val="000000"/>
                          </a:solidFill>
                          <a:effectLst/>
                          <a:latin typeface="Times New Roman" pitchFamily="18" charset="0"/>
                          <a:cs typeface="Times New Roman" pitchFamily="18" charset="0"/>
                        </a:rPr>
                        <a:t>13,65</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a:txBody>
                    <a:bodyPr/>
                    <a:lstStyle/>
                    <a:p>
                      <a:pPr algn="ctr" fontAlgn="auto"/>
                      <a:r>
                        <a:rPr lang="ru-RU" sz="1100" b="0" i="0" u="none" strike="noStrike" dirty="0" smtClean="0">
                          <a:solidFill>
                            <a:srgbClr val="000000"/>
                          </a:solidFill>
                          <a:effectLst/>
                          <a:latin typeface="Times New Roman" pitchFamily="18" charset="0"/>
                          <a:cs typeface="Times New Roman" pitchFamily="18" charset="0"/>
                        </a:rPr>
                        <a:t>13,65</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a:txBody>
                    <a:bodyPr/>
                    <a:lstStyle/>
                    <a:p>
                      <a:pPr algn="ctr" fontAlgn="auto"/>
                      <a:r>
                        <a:rPr lang="ru-RU" sz="1100" b="0" i="0" u="none" strike="noStrike" dirty="0" smtClean="0">
                          <a:solidFill>
                            <a:srgbClr val="000000"/>
                          </a:solidFill>
                          <a:effectLst/>
                          <a:latin typeface="Times New Roman" pitchFamily="18" charset="0"/>
                          <a:cs typeface="Times New Roman" pitchFamily="18" charset="0"/>
                        </a:rPr>
                        <a:t>14,31</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a:txBody>
                    <a:bodyPr/>
                    <a:lstStyle/>
                    <a:p>
                      <a:pPr algn="ctr" fontAlgn="auto"/>
                      <a:r>
                        <a:rPr lang="ru-RU" sz="1100" b="0" i="0" u="none" strike="noStrike" dirty="0" smtClean="0">
                          <a:solidFill>
                            <a:srgbClr val="000000"/>
                          </a:solidFill>
                          <a:effectLst/>
                          <a:latin typeface="Times New Roman" pitchFamily="18" charset="0"/>
                          <a:cs typeface="Times New Roman" pitchFamily="18" charset="0"/>
                        </a:rPr>
                        <a:t>14,31</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a:txBody>
                    <a:bodyPr/>
                    <a:lstStyle/>
                    <a:p>
                      <a:pPr algn="dist" fontAlgn="ctr"/>
                      <a:r>
                        <a:rPr lang="ru-RU" sz="1100" b="0" i="0" u="none" strike="noStrike" dirty="0" smtClean="0">
                          <a:solidFill>
                            <a:srgbClr val="000000"/>
                          </a:solidFill>
                          <a:effectLst/>
                          <a:latin typeface="Times New Roman" pitchFamily="18" charset="0"/>
                          <a:cs typeface="Times New Roman" pitchFamily="18" charset="0"/>
                        </a:rPr>
                        <a:t>104,84</a:t>
                      </a: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ctr"/>
                </a:tc>
                <a:tc>
                  <a:txBody>
                    <a:bodyPr/>
                    <a:lstStyle/>
                    <a:p>
                      <a:pPr algn="ctr" fontAlgn="auto"/>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a:txBody>
                    <a:bodyPr/>
                    <a:lstStyle/>
                    <a:p>
                      <a:pPr algn="ctr" fontAlgn="auto"/>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a:txBody>
                    <a:bodyPr/>
                    <a:lstStyle/>
                    <a:p>
                      <a:pPr algn="ctr" fontAlgn="auto"/>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a:txBody>
                    <a:bodyPr/>
                    <a:lstStyle/>
                    <a:p>
                      <a:pPr algn="ctr" fontAlgn="auto"/>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a:txBody>
                    <a:bodyPr/>
                    <a:lstStyle/>
                    <a:p>
                      <a:pPr algn="dist" fontAlgn="ct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ctr"/>
                </a:tc>
                <a:tc>
                  <a:txBody>
                    <a:bodyPr/>
                    <a:lstStyle/>
                    <a:p>
                      <a:pPr algn="ctr" fontAlgn="auto"/>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a:txBody>
                    <a:bodyPr/>
                    <a:lstStyle/>
                    <a:p>
                      <a:pPr algn="ctr" fontAlgn="auto"/>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a:txBody>
                    <a:bodyPr/>
                    <a:lstStyle/>
                    <a:p>
                      <a:pPr algn="ctr" fontAlgn="auto"/>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a:txBody>
                    <a:bodyPr/>
                    <a:lstStyle/>
                    <a:p>
                      <a:pPr algn="ctr" fontAlgn="auto"/>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b"/>
                </a:tc>
                <a:tc>
                  <a:txBody>
                    <a:bodyPr/>
                    <a:lstStyle/>
                    <a:p>
                      <a:pPr algn="dist" fontAlgn="ctr"/>
                      <a:endParaRPr lang="ru-RU" sz="1100" b="0" i="0" u="none" strike="noStrike" dirty="0">
                        <a:solidFill>
                          <a:srgbClr val="000000"/>
                        </a:solidFill>
                        <a:effectLst/>
                        <a:latin typeface="Times New Roman" pitchFamily="18" charset="0"/>
                        <a:cs typeface="Times New Roman" pitchFamily="18" charset="0"/>
                      </a:endParaRPr>
                    </a:p>
                  </a:txBody>
                  <a:tcPr marL="6363" marR="6363" marT="6363" marB="0" anchor="ctr"/>
                </a:tc>
              </a:tr>
            </a:tbl>
          </a:graphicData>
        </a:graphic>
      </p:graphicFrame>
      <p:sp>
        <p:nvSpPr>
          <p:cNvPr id="9" name="Прямоугольник 8"/>
          <p:cNvSpPr/>
          <p:nvPr/>
        </p:nvSpPr>
        <p:spPr>
          <a:xfrm>
            <a:off x="1571604" y="3214686"/>
            <a:ext cx="6572296" cy="369332"/>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ru-RU" b="1" dirty="0" smtClean="0">
                <a:solidFill>
                  <a:schemeClr val="tx2"/>
                </a:solidFill>
                <a:latin typeface="Times New Roman" pitchFamily="18" charset="0"/>
                <a:cs typeface="Times New Roman" pitchFamily="18" charset="0"/>
              </a:rPr>
              <a:t>Тарифы на электрическую энергию для населения </a:t>
            </a:r>
          </a:p>
        </p:txBody>
      </p:sp>
      <p:graphicFrame>
        <p:nvGraphicFramePr>
          <p:cNvPr id="10" name="Таблица 9"/>
          <p:cNvGraphicFramePr>
            <a:graphicFrameLocks noGrp="1"/>
          </p:cNvGraphicFramePr>
          <p:nvPr>
            <p:extLst>
              <p:ext uri="{D42A27DB-BD31-4B8C-83A1-F6EECF244321}">
                <p14:modId xmlns="" xmlns:p14="http://schemas.microsoft.com/office/powerpoint/2010/main" val="4059637771"/>
              </p:ext>
            </p:extLst>
          </p:nvPr>
        </p:nvGraphicFramePr>
        <p:xfrm>
          <a:off x="285720" y="3857628"/>
          <a:ext cx="8686811" cy="2252842"/>
        </p:xfrm>
        <a:graphic>
          <a:graphicData uri="http://schemas.openxmlformats.org/drawingml/2006/table">
            <a:tbl>
              <a:tblPr/>
              <a:tblGrid>
                <a:gridCol w="5366431"/>
                <a:gridCol w="933980"/>
                <a:gridCol w="902321"/>
                <a:gridCol w="819211"/>
                <a:gridCol w="664868"/>
              </a:tblGrid>
              <a:tr h="144598">
                <a:tc rowSpan="2">
                  <a:txBody>
                    <a:bodyPr/>
                    <a:lstStyle/>
                    <a:p>
                      <a:pPr algn="ctr" fontAlgn="ctr"/>
                      <a:r>
                        <a:rPr lang="ru-RU" sz="1200" b="0" i="0" u="none" strike="noStrike" dirty="0">
                          <a:solidFill>
                            <a:srgbClr val="000000"/>
                          </a:solidFill>
                          <a:effectLst/>
                          <a:latin typeface="Times New Roman"/>
                        </a:rPr>
                        <a:t>Наименование</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rowSpan="2">
                  <a:txBody>
                    <a:bodyPr/>
                    <a:lstStyle/>
                    <a:p>
                      <a:pPr algn="ctr" fontAlgn="ctr"/>
                      <a:r>
                        <a:rPr lang="ru-RU" sz="1200" b="0" i="0" u="none" strike="noStrike" dirty="0">
                          <a:solidFill>
                            <a:srgbClr val="000000"/>
                          </a:solidFill>
                          <a:effectLst/>
                          <a:latin typeface="Times New Roman"/>
                        </a:rPr>
                        <a:t>Ед. изм.</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gridSpan="3">
                  <a:txBody>
                    <a:bodyPr/>
                    <a:lstStyle/>
                    <a:p>
                      <a:pPr algn="ctr" fontAlgn="ctr"/>
                      <a:r>
                        <a:rPr lang="ru-RU" sz="1100" b="1" i="0" u="none" strike="noStrike">
                          <a:solidFill>
                            <a:srgbClr val="000000"/>
                          </a:solidFill>
                          <a:effectLst/>
                          <a:latin typeface="Times New Roman"/>
                        </a:rPr>
                        <a:t>2016 г.</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hMerge="1">
                  <a:txBody>
                    <a:bodyPr/>
                    <a:lstStyle/>
                    <a:p>
                      <a:endParaRPr lang="ru-RU"/>
                    </a:p>
                  </a:txBody>
                  <a:tcPr/>
                </a:tc>
                <a:tc hMerge="1">
                  <a:txBody>
                    <a:bodyPr/>
                    <a:lstStyle/>
                    <a:p>
                      <a:endParaRPr lang="ru-RU"/>
                    </a:p>
                  </a:txBody>
                  <a:tcPr/>
                </a:tc>
              </a:tr>
              <a:tr h="396478">
                <a:tc vMerge="1">
                  <a:txBody>
                    <a:bodyPr/>
                    <a:lstStyle/>
                    <a:p>
                      <a:endParaRPr lang="ru-RU"/>
                    </a:p>
                  </a:txBody>
                  <a:tcPr/>
                </a:tc>
                <a:tc vMerge="1">
                  <a:txBody>
                    <a:bodyPr/>
                    <a:lstStyle/>
                    <a:p>
                      <a:endParaRPr lang="ru-RU"/>
                    </a:p>
                  </a:txBody>
                  <a:tcPr/>
                </a:tc>
                <a:tc>
                  <a:txBody>
                    <a:bodyPr/>
                    <a:lstStyle/>
                    <a:p>
                      <a:pPr algn="ctr" fontAlgn="ctr"/>
                      <a:r>
                        <a:rPr lang="ru-RU" sz="1000" b="0" i="0" u="none" strike="noStrike" dirty="0">
                          <a:solidFill>
                            <a:srgbClr val="000000"/>
                          </a:solidFill>
                          <a:effectLst/>
                          <a:latin typeface="Times New Roman"/>
                        </a:rPr>
                        <a:t>с 1 января по 30 июня</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fontAlgn="ctr"/>
                      <a:r>
                        <a:rPr lang="ru-RU" sz="1000" b="0" i="0" u="none" strike="noStrike" dirty="0">
                          <a:solidFill>
                            <a:srgbClr val="000000"/>
                          </a:solidFill>
                          <a:effectLst/>
                          <a:latin typeface="Times New Roman"/>
                        </a:rPr>
                        <a:t>с 1 июля по 31 декабря</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fontAlgn="auto"/>
                      <a:r>
                        <a:rPr lang="ru-RU" sz="1000" b="0" i="0" u="none" strike="noStrike" dirty="0">
                          <a:solidFill>
                            <a:srgbClr val="000000"/>
                          </a:solidFill>
                          <a:effectLst/>
                          <a:latin typeface="Times New Roman"/>
                        </a:rPr>
                        <a:t>% роста</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r>
              <a:tr h="668570">
                <a:tc>
                  <a:txBody>
                    <a:bodyPr/>
                    <a:lstStyle/>
                    <a:p>
                      <a:pPr algn="l" fontAlgn="t"/>
                      <a:r>
                        <a:rPr lang="ru-RU" sz="1200" b="0" i="0" u="none" strike="noStrike">
                          <a:solidFill>
                            <a:srgbClr val="000000"/>
                          </a:solidFill>
                          <a:effectLst/>
                          <a:latin typeface="Times New Roman"/>
                        </a:rPr>
                        <a:t>Для населения, проживающего в городских населенных пунктах (кроме домов, оборудованных в установленном порядке стационарными электроплитами и электроотопительными установками)</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solidFill>
                            <a:srgbClr val="000000"/>
                          </a:solidFill>
                          <a:effectLst/>
                          <a:latin typeface="Times New Roman"/>
                        </a:rPr>
                        <a:t>коп./кВт.ч</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solidFill>
                            <a:srgbClr val="000000"/>
                          </a:solidFill>
                          <a:effectLst/>
                          <a:latin typeface="Times New Roman"/>
                        </a:rPr>
                        <a:t>312,00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solidFill>
                            <a:srgbClr val="000000"/>
                          </a:solidFill>
                          <a:effectLst/>
                          <a:latin typeface="Times New Roman"/>
                        </a:rPr>
                        <a:t>325,00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auto"/>
                      <a:r>
                        <a:rPr lang="ru-RU" sz="1200" b="0" i="0" u="none" strike="noStrike">
                          <a:solidFill>
                            <a:srgbClr val="000000"/>
                          </a:solidFill>
                          <a:effectLst/>
                          <a:latin typeface="Times New Roman"/>
                        </a:rPr>
                        <a:t>104,17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761859">
                <a:tc>
                  <a:txBody>
                    <a:bodyPr/>
                    <a:lstStyle/>
                    <a:p>
                      <a:pPr algn="l" fontAlgn="t"/>
                      <a:r>
                        <a:rPr lang="ru-RU" sz="1200" b="0" i="0" u="none" strike="noStrike" dirty="0">
                          <a:solidFill>
                            <a:srgbClr val="000000"/>
                          </a:solidFill>
                          <a:effectLst/>
                          <a:latin typeface="Times New Roman"/>
                        </a:rPr>
                        <a:t>Для населения, проживающего в городских населенных пунктах (в домах, оборудованных в установленном порядке стационарными электроплитами и электроотопительными установками), а также в сельских населенных пунктах</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dirty="0">
                          <a:solidFill>
                            <a:srgbClr val="000000"/>
                          </a:solidFill>
                          <a:effectLst/>
                          <a:latin typeface="Times New Roman"/>
                        </a:rPr>
                        <a:t>коп./</a:t>
                      </a:r>
                      <a:r>
                        <a:rPr lang="ru-RU" sz="1200" b="0" i="0" u="none" strike="noStrike" dirty="0" err="1">
                          <a:solidFill>
                            <a:srgbClr val="000000"/>
                          </a:solidFill>
                          <a:effectLst/>
                          <a:latin typeface="Times New Roman"/>
                        </a:rPr>
                        <a:t>кВт.ч</a:t>
                      </a:r>
                      <a:endParaRPr lang="ru-RU" sz="1200" b="0" i="0" u="none" strike="noStrike" dirty="0">
                        <a:solidFill>
                          <a:srgbClr val="000000"/>
                        </a:solidFill>
                        <a:effectLst/>
                        <a:latin typeface="Times New Roman"/>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dirty="0">
                          <a:solidFill>
                            <a:srgbClr val="000000"/>
                          </a:solidFill>
                          <a:effectLst/>
                          <a:latin typeface="Times New Roman"/>
                        </a:rPr>
                        <a:t>218,00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solidFill>
                            <a:srgbClr val="000000"/>
                          </a:solidFill>
                          <a:effectLst/>
                          <a:latin typeface="Times New Roman"/>
                        </a:rPr>
                        <a:t>233,00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auto"/>
                      <a:r>
                        <a:rPr lang="ru-RU" sz="1200" b="0" i="0" u="none" strike="noStrike">
                          <a:solidFill>
                            <a:srgbClr val="000000"/>
                          </a:solidFill>
                          <a:effectLst/>
                          <a:latin typeface="Times New Roman"/>
                        </a:rPr>
                        <a:t>106,88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48770">
                <a:tc>
                  <a:txBody>
                    <a:bodyPr/>
                    <a:lstStyle/>
                    <a:p>
                      <a:pPr algn="l" fontAlgn="ctr"/>
                      <a:r>
                        <a:rPr lang="ru-RU" sz="1200" b="0" i="0" u="none" strike="noStrike" dirty="0">
                          <a:solidFill>
                            <a:srgbClr val="000000"/>
                          </a:solidFill>
                          <a:effectLst/>
                          <a:latin typeface="Times New Roman"/>
                        </a:rPr>
                        <a:t>Потребители, приравненные к населению</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solidFill>
                            <a:srgbClr val="000000"/>
                          </a:solidFill>
                          <a:effectLst/>
                          <a:latin typeface="Times New Roman"/>
                        </a:rPr>
                        <a:t>коп./кВт.ч</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solidFill>
                            <a:srgbClr val="000000"/>
                          </a:solidFill>
                          <a:effectLst/>
                          <a:latin typeface="Times New Roman"/>
                        </a:rPr>
                        <a:t>312,00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solidFill>
                            <a:srgbClr val="000000"/>
                          </a:solidFill>
                          <a:effectLst/>
                          <a:latin typeface="Times New Roman"/>
                        </a:rPr>
                        <a:t>325,00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auto"/>
                      <a:r>
                        <a:rPr lang="ru-RU" sz="1200" b="0" i="0" u="none" strike="noStrike" dirty="0">
                          <a:solidFill>
                            <a:srgbClr val="000000"/>
                          </a:solidFill>
                          <a:effectLst/>
                          <a:latin typeface="Times New Roman"/>
                        </a:rPr>
                        <a:t>104,17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457200" y="274638"/>
            <a:ext cx="8229600" cy="562074"/>
          </a:xfrm>
        </p:spPr>
        <p:style>
          <a:lnRef idx="3">
            <a:schemeClr val="lt1"/>
          </a:lnRef>
          <a:fillRef idx="1">
            <a:schemeClr val="accent6"/>
          </a:fillRef>
          <a:effectRef idx="1">
            <a:schemeClr val="accent6"/>
          </a:effectRef>
          <a:fontRef idx="minor">
            <a:schemeClr val="lt1"/>
          </a:fontRef>
        </p:style>
        <p:txBody>
          <a:bodyPr>
            <a:normAutofit/>
          </a:bodyPr>
          <a:lstStyle/>
          <a:p>
            <a:r>
              <a:rPr lang="ru-RU" sz="1800" b="1" dirty="0" smtClean="0">
                <a:solidFill>
                  <a:schemeClr val="accent1">
                    <a:lumMod val="75000"/>
                  </a:schemeClr>
                </a:solidFill>
                <a:latin typeface="Times New Roman" pitchFamily="18" charset="0"/>
                <a:cs typeface="Times New Roman" pitchFamily="18" charset="0"/>
              </a:rPr>
              <a:t>Тарифы на газ для населения</a:t>
            </a:r>
            <a:endParaRPr lang="ru-RU" sz="1800" b="1" dirty="0">
              <a:solidFill>
                <a:schemeClr val="accent1">
                  <a:lumMod val="75000"/>
                </a:schemeClr>
              </a:solidFill>
              <a:latin typeface="Times New Roman" pitchFamily="18" charset="0"/>
              <a:cs typeface="Times New Roman" pitchFamily="18" charset="0"/>
            </a:endParaRPr>
          </a:p>
        </p:txBody>
      </p:sp>
      <p:graphicFrame>
        <p:nvGraphicFramePr>
          <p:cNvPr id="5" name="Объект 4"/>
          <p:cNvGraphicFramePr>
            <a:graphicFrameLocks noGrp="1"/>
          </p:cNvGraphicFramePr>
          <p:nvPr>
            <p:ph idx="1"/>
            <p:extLst>
              <p:ext uri="{D42A27DB-BD31-4B8C-83A1-F6EECF244321}">
                <p14:modId xmlns="" xmlns:p14="http://schemas.microsoft.com/office/powerpoint/2010/main" val="1725679041"/>
              </p:ext>
            </p:extLst>
          </p:nvPr>
        </p:nvGraphicFramePr>
        <p:xfrm>
          <a:off x="357158" y="1142984"/>
          <a:ext cx="8455032" cy="3819525"/>
        </p:xfrm>
        <a:graphic>
          <a:graphicData uri="http://schemas.openxmlformats.org/drawingml/2006/table">
            <a:tbl>
              <a:tblPr>
                <a:tableStyleId>{775DCB02-9BB8-47FD-8907-85C794F793BA}</a:tableStyleId>
              </a:tblPr>
              <a:tblGrid>
                <a:gridCol w="5170965"/>
                <a:gridCol w="934925"/>
                <a:gridCol w="847546"/>
                <a:gridCol w="853425"/>
                <a:gridCol w="648171"/>
              </a:tblGrid>
              <a:tr h="190500">
                <a:tc rowSpan="2">
                  <a:txBody>
                    <a:bodyPr/>
                    <a:lstStyle/>
                    <a:p>
                      <a:pPr algn="ctr" fontAlgn="ctr"/>
                      <a:r>
                        <a:rPr lang="ru-RU" sz="1200" u="none" strike="noStrike" baseline="0" dirty="0">
                          <a:effectLst/>
                          <a:latin typeface="Times New Roman" pitchFamily="18" charset="0"/>
                          <a:cs typeface="Times New Roman" pitchFamily="18" charset="0"/>
                        </a:rPr>
                        <a:t>Направления использования газа населением</a:t>
                      </a:r>
                      <a:endParaRPr lang="ru-RU" sz="1200" b="0" i="0" u="none" strike="noStrike" baseline="0" dirty="0">
                        <a:solidFill>
                          <a:srgbClr val="000000"/>
                        </a:solidFill>
                        <a:effectLst/>
                        <a:latin typeface="Times New Roman" pitchFamily="18" charset="0"/>
                        <a:cs typeface="Times New Roman" pitchFamily="18" charset="0"/>
                      </a:endParaRPr>
                    </a:p>
                  </a:txBody>
                  <a:tcPr marL="9525" marR="9525" marT="9525" marB="0" anchor="ctr"/>
                </a:tc>
                <a:tc rowSpan="2">
                  <a:txBody>
                    <a:bodyPr/>
                    <a:lstStyle/>
                    <a:p>
                      <a:pPr algn="ctr" fontAlgn="ctr"/>
                      <a:r>
                        <a:rPr lang="ru-RU" sz="1200" u="none" strike="noStrike" baseline="0" dirty="0">
                          <a:effectLst/>
                          <a:latin typeface="Times New Roman" pitchFamily="18" charset="0"/>
                          <a:cs typeface="Times New Roman" pitchFamily="18" charset="0"/>
                        </a:rPr>
                        <a:t>Ед. изм.</a:t>
                      </a:r>
                      <a:endParaRPr lang="ru-RU" sz="1200" b="0" i="0" u="none" strike="noStrike" baseline="0" dirty="0">
                        <a:solidFill>
                          <a:srgbClr val="000000"/>
                        </a:solidFill>
                        <a:effectLst/>
                        <a:latin typeface="Times New Roman" pitchFamily="18" charset="0"/>
                        <a:cs typeface="Times New Roman" pitchFamily="18" charset="0"/>
                      </a:endParaRPr>
                    </a:p>
                  </a:txBody>
                  <a:tcPr marL="9525" marR="9525" marT="9525" marB="0" anchor="ctr"/>
                </a:tc>
                <a:tc gridSpan="3">
                  <a:txBody>
                    <a:bodyPr/>
                    <a:lstStyle/>
                    <a:p>
                      <a:pPr algn="ctr" fontAlgn="b"/>
                      <a:r>
                        <a:rPr lang="ru-RU" sz="1200" u="none" strike="noStrike" dirty="0">
                          <a:effectLst/>
                          <a:latin typeface="Times New Roman" pitchFamily="18" charset="0"/>
                          <a:cs typeface="Times New Roman" pitchFamily="18" charset="0"/>
                        </a:rPr>
                        <a:t>2015 -2016 год</a:t>
                      </a:r>
                      <a:endParaRPr lang="ru-RU" sz="1200" b="0" i="0" u="none" strike="noStrike" dirty="0">
                        <a:solidFill>
                          <a:srgbClr val="000000"/>
                        </a:solidFill>
                        <a:effectLst/>
                        <a:latin typeface="Times New Roman" pitchFamily="18" charset="0"/>
                        <a:cs typeface="Times New Roman" pitchFamily="18" charset="0"/>
                      </a:endParaRPr>
                    </a:p>
                  </a:txBody>
                  <a:tcPr marL="9525" marR="9525" marT="9525" marB="0" anchor="b"/>
                </a:tc>
                <a:tc hMerge="1">
                  <a:txBody>
                    <a:bodyPr/>
                    <a:lstStyle/>
                    <a:p>
                      <a:endParaRPr lang="ru-RU"/>
                    </a:p>
                  </a:txBody>
                  <a:tcPr/>
                </a:tc>
                <a:tc hMerge="1">
                  <a:txBody>
                    <a:bodyPr/>
                    <a:lstStyle/>
                    <a:p>
                      <a:endParaRPr lang="ru-RU"/>
                    </a:p>
                  </a:txBody>
                  <a:tcPr/>
                </a:tc>
              </a:tr>
              <a:tr h="762000">
                <a:tc vMerge="1">
                  <a:txBody>
                    <a:bodyPr/>
                    <a:lstStyle/>
                    <a:p>
                      <a:endParaRPr lang="ru-RU"/>
                    </a:p>
                  </a:txBody>
                  <a:tcPr/>
                </a:tc>
                <a:tc vMerge="1">
                  <a:txBody>
                    <a:bodyPr/>
                    <a:lstStyle/>
                    <a:p>
                      <a:endParaRPr lang="ru-RU"/>
                    </a:p>
                  </a:txBody>
                  <a:tcPr/>
                </a:tc>
                <a:tc>
                  <a:txBody>
                    <a:bodyPr/>
                    <a:lstStyle/>
                    <a:p>
                      <a:pPr algn="ctr" fontAlgn="ctr"/>
                      <a:r>
                        <a:rPr lang="ru-RU" sz="1200" u="none" strike="noStrike" baseline="0" dirty="0">
                          <a:effectLst/>
                          <a:latin typeface="Times New Roman" pitchFamily="18" charset="0"/>
                          <a:cs typeface="Times New Roman" pitchFamily="18" charset="0"/>
                        </a:rPr>
                        <a:t>с 1 января по 30 июня 2015 г.</a:t>
                      </a:r>
                      <a:endParaRPr lang="ru-RU" sz="1200" b="0" i="0" u="none" strike="noStrike" baseline="0" dirty="0">
                        <a:solidFill>
                          <a:srgbClr val="000000"/>
                        </a:solidFill>
                        <a:effectLst/>
                        <a:latin typeface="Times New Roman" pitchFamily="18" charset="0"/>
                        <a:cs typeface="Times New Roman" pitchFamily="18" charset="0"/>
                      </a:endParaRPr>
                    </a:p>
                  </a:txBody>
                  <a:tcPr marL="9525" marR="9525" marT="9525" marB="0" anchor="ctr"/>
                </a:tc>
                <a:tc>
                  <a:txBody>
                    <a:bodyPr/>
                    <a:lstStyle/>
                    <a:p>
                      <a:pPr algn="ctr" fontAlgn="ctr"/>
                      <a:r>
                        <a:rPr lang="ru-RU" sz="1200" u="none" strike="noStrike" baseline="0" dirty="0">
                          <a:effectLst/>
                          <a:latin typeface="Times New Roman" pitchFamily="18" charset="0"/>
                          <a:cs typeface="Times New Roman" pitchFamily="18" charset="0"/>
                        </a:rPr>
                        <a:t>с 1 июля 2015  г. по 30 июня 2016 г.</a:t>
                      </a:r>
                      <a:endParaRPr lang="ru-RU" sz="1200" b="0" i="0" u="none" strike="noStrike" baseline="0" dirty="0">
                        <a:solidFill>
                          <a:srgbClr val="000000"/>
                        </a:solidFill>
                        <a:effectLst/>
                        <a:latin typeface="Times New Roman" pitchFamily="18" charset="0"/>
                        <a:cs typeface="Times New Roman" pitchFamily="18" charset="0"/>
                      </a:endParaRPr>
                    </a:p>
                  </a:txBody>
                  <a:tcPr marL="9525" marR="9525" marT="9525" marB="0" anchor="ctr"/>
                </a:tc>
                <a:tc>
                  <a:txBody>
                    <a:bodyPr/>
                    <a:lstStyle/>
                    <a:p>
                      <a:pPr algn="ctr" fontAlgn="auto"/>
                      <a:r>
                        <a:rPr lang="ru-RU" sz="1200" u="none" strike="noStrike" baseline="0" dirty="0">
                          <a:effectLst/>
                          <a:latin typeface="Times New Roman" pitchFamily="18" charset="0"/>
                          <a:cs typeface="Times New Roman" pitchFamily="18" charset="0"/>
                        </a:rPr>
                        <a:t>% роста</a:t>
                      </a:r>
                      <a:endParaRPr lang="ru-RU" sz="1200" b="0" i="0" u="none" strike="noStrike" baseline="0" dirty="0">
                        <a:solidFill>
                          <a:srgbClr val="000000"/>
                        </a:solidFill>
                        <a:effectLst/>
                        <a:latin typeface="Times New Roman" pitchFamily="18" charset="0"/>
                        <a:cs typeface="Times New Roman" pitchFamily="18" charset="0"/>
                      </a:endParaRPr>
                    </a:p>
                  </a:txBody>
                  <a:tcPr marL="9525" marR="9525" marT="9525" marB="0" anchor="b"/>
                </a:tc>
              </a:tr>
              <a:tr h="1343025">
                <a:tc>
                  <a:txBody>
                    <a:bodyPr/>
                    <a:lstStyle/>
                    <a:p>
                      <a:pPr algn="l" fontAlgn="ctr"/>
                      <a:r>
                        <a:rPr lang="ru-RU" sz="1200" u="none" strike="noStrike" baseline="0" dirty="0">
                          <a:effectLst/>
                          <a:latin typeface="Times New Roman" pitchFamily="18" charset="0"/>
                          <a:cs typeface="Times New Roman" pitchFamily="18" charset="0"/>
                        </a:rPr>
                        <a:t>1.1 Природный газ, используемый:                                                                                 для приготовления пищи и нагрева воды с использованием газовой </a:t>
                      </a:r>
                      <a:r>
                        <a:rPr lang="ru-RU" sz="1200" u="none" strike="noStrike" baseline="0" dirty="0" smtClean="0">
                          <a:effectLst/>
                          <a:latin typeface="Times New Roman" pitchFamily="18" charset="0"/>
                          <a:cs typeface="Times New Roman" pitchFamily="18" charset="0"/>
                        </a:rPr>
                        <a:t>плиты;  для </a:t>
                      </a:r>
                      <a:r>
                        <a:rPr lang="ru-RU" sz="1200" u="none" strike="noStrike" baseline="0" dirty="0">
                          <a:effectLst/>
                          <a:latin typeface="Times New Roman" pitchFamily="18" charset="0"/>
                          <a:cs typeface="Times New Roman" pitchFamily="18" charset="0"/>
                        </a:rPr>
                        <a:t>нагрева воды с использованием газового водонагревателя при отсутствии </a:t>
                      </a:r>
                      <a:r>
                        <a:rPr lang="ru-RU" sz="1200" u="none" strike="noStrike" baseline="0" dirty="0" smtClean="0">
                          <a:effectLst/>
                          <a:latin typeface="Times New Roman" pitchFamily="18" charset="0"/>
                          <a:cs typeface="Times New Roman" pitchFamily="18" charset="0"/>
                        </a:rPr>
                        <a:t>центрального </a:t>
                      </a:r>
                      <a:r>
                        <a:rPr lang="ru-RU" sz="1200" u="none" strike="noStrike" baseline="0" dirty="0">
                          <a:effectLst/>
                          <a:latin typeface="Times New Roman" pitchFamily="18" charset="0"/>
                          <a:cs typeface="Times New Roman" pitchFamily="18" charset="0"/>
                        </a:rPr>
                        <a:t>горячего водоснабжения;                                                                      для приготовления пищи и нагрева воды с </a:t>
                      </a:r>
                      <a:r>
                        <a:rPr lang="ru-RU" sz="1200" u="none" strike="noStrike" baseline="0" dirty="0" smtClean="0">
                          <a:effectLst/>
                          <a:latin typeface="Times New Roman" pitchFamily="18" charset="0"/>
                          <a:cs typeface="Times New Roman" pitchFamily="18" charset="0"/>
                        </a:rPr>
                        <a:t>использованием </a:t>
                      </a:r>
                      <a:r>
                        <a:rPr lang="ru-RU" sz="1200" u="none" strike="noStrike" baseline="0" dirty="0">
                          <a:effectLst/>
                          <a:latin typeface="Times New Roman" pitchFamily="18" charset="0"/>
                          <a:cs typeface="Times New Roman" pitchFamily="18" charset="0"/>
                        </a:rPr>
                        <a:t>газовой плиты и нагрева воды с использованием газового водонагревателя при отсутствии центрального горячего водоснабжения</a:t>
                      </a:r>
                      <a:endParaRPr lang="ru-RU" sz="1200" b="0" i="0" u="none" strike="noStrike" baseline="0" dirty="0">
                        <a:solidFill>
                          <a:srgbClr val="000000"/>
                        </a:solidFill>
                        <a:effectLst/>
                        <a:latin typeface="Times New Roman" pitchFamily="18" charset="0"/>
                        <a:cs typeface="Times New Roman" pitchFamily="18" charset="0"/>
                      </a:endParaRPr>
                    </a:p>
                  </a:txBody>
                  <a:tcPr marL="9525" marR="9525" marT="9525" marB="0" anchor="ctr"/>
                </a:tc>
                <a:tc>
                  <a:txBody>
                    <a:bodyPr/>
                    <a:lstStyle/>
                    <a:p>
                      <a:pPr algn="l" fontAlgn="ctr"/>
                      <a:r>
                        <a:rPr lang="ru-RU" sz="1200" u="none" strike="noStrike" baseline="0">
                          <a:effectLst/>
                          <a:latin typeface="Times New Roman" pitchFamily="18" charset="0"/>
                          <a:cs typeface="Times New Roman" pitchFamily="18" charset="0"/>
                        </a:rPr>
                        <a:t>руб./1 куб. метр</a:t>
                      </a:r>
                      <a:endParaRPr lang="ru-RU" sz="1200" b="0" i="0" u="none" strike="noStrike" baseline="0">
                        <a:solidFill>
                          <a:srgbClr val="000000"/>
                        </a:solidFill>
                        <a:effectLst/>
                        <a:latin typeface="Times New Roman" pitchFamily="18" charset="0"/>
                        <a:cs typeface="Times New Roman" pitchFamily="18" charset="0"/>
                      </a:endParaRPr>
                    </a:p>
                  </a:txBody>
                  <a:tcPr marL="9525" marR="9525" marT="9525" marB="0" anchor="ctr"/>
                </a:tc>
                <a:tc>
                  <a:txBody>
                    <a:bodyPr/>
                    <a:lstStyle/>
                    <a:p>
                      <a:pPr algn="ctr" fontAlgn="ctr"/>
                      <a:r>
                        <a:rPr lang="ru-RU" sz="1200" u="none" strike="noStrike" kern="600" baseline="0" dirty="0" smtClean="0">
                          <a:effectLst/>
                          <a:latin typeface="Times New Roman" pitchFamily="18" charset="0"/>
                          <a:cs typeface="Times New Roman" pitchFamily="18" charset="0"/>
                        </a:rPr>
                        <a:t>6,05</a:t>
                      </a:r>
                      <a:endParaRPr lang="ru-RU" sz="1200" b="0" i="0" u="none" strike="noStrike" kern="600" baseline="0" dirty="0">
                        <a:solidFill>
                          <a:srgbClr val="000000"/>
                        </a:solidFill>
                        <a:effectLst/>
                        <a:latin typeface="Times New Roman" pitchFamily="18" charset="0"/>
                        <a:cs typeface="Times New Roman" pitchFamily="18" charset="0"/>
                      </a:endParaRPr>
                    </a:p>
                  </a:txBody>
                  <a:tcPr marL="9525" marR="9525" marT="9525" marB="0" anchor="ctr"/>
                </a:tc>
                <a:tc>
                  <a:txBody>
                    <a:bodyPr/>
                    <a:lstStyle/>
                    <a:p>
                      <a:pPr algn="ctr" fontAlgn="ctr"/>
                      <a:r>
                        <a:rPr lang="ru-RU" sz="1200" u="none" strike="noStrike" baseline="0" dirty="0">
                          <a:effectLst/>
                          <a:latin typeface="Times New Roman" pitchFamily="18" charset="0"/>
                          <a:cs typeface="Times New Roman" pitchFamily="18" charset="0"/>
                        </a:rPr>
                        <a:t>6,48</a:t>
                      </a:r>
                      <a:endParaRPr lang="ru-RU" sz="1200" b="0" i="0" u="none" strike="noStrike" baseline="0" dirty="0">
                        <a:solidFill>
                          <a:srgbClr val="000000"/>
                        </a:solidFill>
                        <a:effectLst/>
                        <a:latin typeface="Times New Roman" pitchFamily="18" charset="0"/>
                        <a:cs typeface="Times New Roman" pitchFamily="18" charset="0"/>
                      </a:endParaRPr>
                    </a:p>
                  </a:txBody>
                  <a:tcPr marL="9525" marR="9525" marT="9525" marB="0" anchor="ctr"/>
                </a:tc>
                <a:tc>
                  <a:txBody>
                    <a:bodyPr/>
                    <a:lstStyle/>
                    <a:p>
                      <a:pPr algn="ctr" fontAlgn="ctr"/>
                      <a:r>
                        <a:rPr lang="ru-RU" sz="1200" u="none" strike="noStrike" baseline="0" dirty="0">
                          <a:effectLst/>
                          <a:latin typeface="Times New Roman" pitchFamily="18" charset="0"/>
                          <a:cs typeface="Times New Roman" pitchFamily="18" charset="0"/>
                        </a:rPr>
                        <a:t>107,11</a:t>
                      </a:r>
                      <a:endParaRPr lang="ru-RU" sz="1200" b="0" i="0" u="none" strike="noStrike" baseline="0" dirty="0">
                        <a:solidFill>
                          <a:srgbClr val="000000"/>
                        </a:solidFill>
                        <a:effectLst/>
                        <a:latin typeface="Times New Roman" pitchFamily="18" charset="0"/>
                        <a:cs typeface="Times New Roman" pitchFamily="18" charset="0"/>
                      </a:endParaRPr>
                    </a:p>
                  </a:txBody>
                  <a:tcPr marL="9525" marR="9525" marT="9525" marB="0" anchor="ctr"/>
                </a:tc>
              </a:tr>
              <a:tr h="390525">
                <a:tc>
                  <a:txBody>
                    <a:bodyPr/>
                    <a:lstStyle/>
                    <a:p>
                      <a:pPr algn="l" fontAlgn="ctr"/>
                      <a:r>
                        <a:rPr lang="ru-RU" sz="1200" u="none" strike="noStrike" baseline="0" dirty="0">
                          <a:effectLst/>
                          <a:latin typeface="Times New Roman" pitchFamily="18" charset="0"/>
                          <a:cs typeface="Times New Roman" pitchFamily="18" charset="0"/>
                        </a:rPr>
                        <a:t>1.2  Природный газ, используемый  для отопления жилых помещений</a:t>
                      </a:r>
                      <a:endParaRPr lang="ru-RU" sz="1200" b="0" i="0" u="none" strike="noStrike" baseline="0" dirty="0">
                        <a:solidFill>
                          <a:srgbClr val="000000"/>
                        </a:solidFill>
                        <a:effectLst/>
                        <a:latin typeface="Times New Roman" pitchFamily="18" charset="0"/>
                        <a:cs typeface="Times New Roman" pitchFamily="18" charset="0"/>
                      </a:endParaRPr>
                    </a:p>
                  </a:txBody>
                  <a:tcPr marL="9525" marR="9525" marT="9525" marB="0" anchor="ctr"/>
                </a:tc>
                <a:tc>
                  <a:txBody>
                    <a:bodyPr/>
                    <a:lstStyle/>
                    <a:p>
                      <a:pPr algn="l" fontAlgn="ctr"/>
                      <a:r>
                        <a:rPr lang="ru-RU" sz="1200" u="none" strike="noStrike" baseline="0">
                          <a:effectLst/>
                          <a:latin typeface="Times New Roman" pitchFamily="18" charset="0"/>
                          <a:cs typeface="Times New Roman" pitchFamily="18" charset="0"/>
                        </a:rPr>
                        <a:t>руб./1000 куб. метров</a:t>
                      </a:r>
                      <a:endParaRPr lang="ru-RU" sz="1200" b="0" i="0" u="none" strike="noStrike" baseline="0">
                        <a:solidFill>
                          <a:srgbClr val="000000"/>
                        </a:solidFill>
                        <a:effectLst/>
                        <a:latin typeface="Times New Roman" pitchFamily="18" charset="0"/>
                        <a:cs typeface="Times New Roman" pitchFamily="18" charset="0"/>
                      </a:endParaRPr>
                    </a:p>
                  </a:txBody>
                  <a:tcPr marL="9525" marR="9525" marT="9525" marB="0" anchor="ctr"/>
                </a:tc>
                <a:tc>
                  <a:txBody>
                    <a:bodyPr/>
                    <a:lstStyle/>
                    <a:p>
                      <a:pPr algn="ctr" fontAlgn="ctr"/>
                      <a:r>
                        <a:rPr lang="ru-RU" sz="1200" u="none" strike="noStrike" baseline="0" dirty="0">
                          <a:effectLst/>
                          <a:latin typeface="Times New Roman" pitchFamily="18" charset="0"/>
                          <a:cs typeface="Times New Roman" pitchFamily="18" charset="0"/>
                        </a:rPr>
                        <a:t>4060</a:t>
                      </a:r>
                      <a:endParaRPr lang="ru-RU" sz="1200" b="0" i="0" u="none" strike="noStrike" baseline="0" dirty="0">
                        <a:solidFill>
                          <a:srgbClr val="000000"/>
                        </a:solidFill>
                        <a:effectLst/>
                        <a:latin typeface="Times New Roman" pitchFamily="18" charset="0"/>
                        <a:cs typeface="Times New Roman" pitchFamily="18" charset="0"/>
                      </a:endParaRPr>
                    </a:p>
                  </a:txBody>
                  <a:tcPr marL="9525" marR="9525" marT="9525" marB="0" anchor="ctr"/>
                </a:tc>
                <a:tc>
                  <a:txBody>
                    <a:bodyPr/>
                    <a:lstStyle/>
                    <a:p>
                      <a:pPr algn="ctr" fontAlgn="ctr"/>
                      <a:r>
                        <a:rPr lang="ru-RU" sz="1200" u="none" strike="noStrike" baseline="0" dirty="0">
                          <a:effectLst/>
                          <a:latin typeface="Times New Roman" pitchFamily="18" charset="0"/>
                          <a:cs typeface="Times New Roman" pitchFamily="18" charset="0"/>
                        </a:rPr>
                        <a:t>4352</a:t>
                      </a:r>
                      <a:endParaRPr lang="ru-RU" sz="1200" b="0" i="0" u="none" strike="noStrike" baseline="0" dirty="0">
                        <a:solidFill>
                          <a:srgbClr val="000000"/>
                        </a:solidFill>
                        <a:effectLst/>
                        <a:latin typeface="Times New Roman" pitchFamily="18" charset="0"/>
                        <a:cs typeface="Times New Roman" pitchFamily="18" charset="0"/>
                      </a:endParaRPr>
                    </a:p>
                  </a:txBody>
                  <a:tcPr marL="9525" marR="9525" marT="9525" marB="0" anchor="ctr"/>
                </a:tc>
                <a:tc>
                  <a:txBody>
                    <a:bodyPr/>
                    <a:lstStyle/>
                    <a:p>
                      <a:pPr algn="ctr" fontAlgn="ctr"/>
                      <a:r>
                        <a:rPr lang="ru-RU" sz="1200" u="none" strike="noStrike" baseline="0" dirty="0">
                          <a:effectLst/>
                          <a:latin typeface="Times New Roman" pitchFamily="18" charset="0"/>
                          <a:cs typeface="Times New Roman" pitchFamily="18" charset="0"/>
                        </a:rPr>
                        <a:t>107,19</a:t>
                      </a:r>
                      <a:endParaRPr lang="ru-RU" sz="1200" b="0" i="0" u="none" strike="noStrike" baseline="0" dirty="0">
                        <a:solidFill>
                          <a:srgbClr val="000000"/>
                        </a:solidFill>
                        <a:effectLst/>
                        <a:latin typeface="Times New Roman" pitchFamily="18" charset="0"/>
                        <a:cs typeface="Times New Roman" pitchFamily="18" charset="0"/>
                      </a:endParaRPr>
                    </a:p>
                  </a:txBody>
                  <a:tcPr marL="9525" marR="9525" marT="9525" marB="0" anchor="ctr"/>
                </a:tc>
              </a:tr>
              <a:tr h="371475">
                <a:tc>
                  <a:txBody>
                    <a:bodyPr/>
                    <a:lstStyle/>
                    <a:p>
                      <a:pPr algn="l" fontAlgn="ctr"/>
                      <a:r>
                        <a:rPr lang="ru-RU" sz="1200" u="none" strike="noStrike" baseline="0" dirty="0">
                          <a:effectLst/>
                          <a:latin typeface="Times New Roman" pitchFamily="18" charset="0"/>
                          <a:cs typeface="Times New Roman" pitchFamily="18" charset="0"/>
                        </a:rPr>
                        <a:t>1.3  Природный газ, используемый  для отопления нежилых помещений (индивидуальных бань, гаражей, теплиц, оранжерей) </a:t>
                      </a:r>
                      <a:endParaRPr lang="ru-RU" sz="1200" b="0" i="0" u="none" strike="noStrike" baseline="0" dirty="0">
                        <a:solidFill>
                          <a:srgbClr val="000000"/>
                        </a:solidFill>
                        <a:effectLst/>
                        <a:latin typeface="Times New Roman" pitchFamily="18" charset="0"/>
                        <a:cs typeface="Times New Roman" pitchFamily="18" charset="0"/>
                      </a:endParaRPr>
                    </a:p>
                  </a:txBody>
                  <a:tcPr marL="9525" marR="9525" marT="9525" marB="0" anchor="ctr"/>
                </a:tc>
                <a:tc>
                  <a:txBody>
                    <a:bodyPr/>
                    <a:lstStyle/>
                    <a:p>
                      <a:pPr algn="l" fontAlgn="ctr"/>
                      <a:r>
                        <a:rPr lang="ru-RU" sz="1200" u="none" strike="noStrike" baseline="0">
                          <a:effectLst/>
                          <a:latin typeface="Times New Roman" pitchFamily="18" charset="0"/>
                          <a:cs typeface="Times New Roman" pitchFamily="18" charset="0"/>
                        </a:rPr>
                        <a:t>руб./1000 куб. метров</a:t>
                      </a:r>
                      <a:endParaRPr lang="ru-RU" sz="1200" b="0" i="0" u="none" strike="noStrike" baseline="0">
                        <a:solidFill>
                          <a:srgbClr val="000000"/>
                        </a:solidFill>
                        <a:effectLst/>
                        <a:latin typeface="Times New Roman" pitchFamily="18" charset="0"/>
                        <a:cs typeface="Times New Roman" pitchFamily="18" charset="0"/>
                      </a:endParaRPr>
                    </a:p>
                  </a:txBody>
                  <a:tcPr marL="9525" marR="9525" marT="9525" marB="0" anchor="ctr"/>
                </a:tc>
                <a:tc>
                  <a:txBody>
                    <a:bodyPr/>
                    <a:lstStyle/>
                    <a:p>
                      <a:pPr algn="ctr" fontAlgn="ctr"/>
                      <a:r>
                        <a:rPr lang="ru-RU" sz="1200" u="none" strike="noStrike" baseline="0" dirty="0" smtClean="0">
                          <a:effectLst/>
                          <a:latin typeface="Times New Roman" pitchFamily="18" charset="0"/>
                          <a:cs typeface="Times New Roman" pitchFamily="18" charset="0"/>
                        </a:rPr>
                        <a:t>5606</a:t>
                      </a:r>
                      <a:endParaRPr lang="ru-RU" sz="1200" b="0" i="0" u="none" strike="noStrike" baseline="0" dirty="0">
                        <a:solidFill>
                          <a:srgbClr val="000000"/>
                        </a:solidFill>
                        <a:effectLst/>
                        <a:latin typeface="Times New Roman" pitchFamily="18" charset="0"/>
                        <a:cs typeface="Times New Roman" pitchFamily="18" charset="0"/>
                      </a:endParaRPr>
                    </a:p>
                  </a:txBody>
                  <a:tcPr marL="9525" marR="9525" marT="9525" marB="0" anchor="ctr"/>
                </a:tc>
                <a:tc>
                  <a:txBody>
                    <a:bodyPr/>
                    <a:lstStyle/>
                    <a:p>
                      <a:pPr algn="ctr" fontAlgn="ctr"/>
                      <a:r>
                        <a:rPr lang="ru-RU" sz="1200" u="none" strike="noStrike" baseline="0" dirty="0">
                          <a:effectLst/>
                          <a:latin typeface="Times New Roman" pitchFamily="18" charset="0"/>
                          <a:cs typeface="Times New Roman" pitchFamily="18" charset="0"/>
                        </a:rPr>
                        <a:t>6010</a:t>
                      </a:r>
                      <a:endParaRPr lang="ru-RU" sz="1200" b="0" i="0" u="none" strike="noStrike" baseline="0" dirty="0">
                        <a:solidFill>
                          <a:srgbClr val="000000"/>
                        </a:solidFill>
                        <a:effectLst/>
                        <a:latin typeface="Times New Roman" pitchFamily="18" charset="0"/>
                        <a:cs typeface="Times New Roman" pitchFamily="18" charset="0"/>
                      </a:endParaRPr>
                    </a:p>
                  </a:txBody>
                  <a:tcPr marL="9525" marR="9525" marT="9525" marB="0" anchor="ctr"/>
                </a:tc>
                <a:tc>
                  <a:txBody>
                    <a:bodyPr/>
                    <a:lstStyle/>
                    <a:p>
                      <a:pPr algn="ctr" fontAlgn="ctr"/>
                      <a:r>
                        <a:rPr lang="ru-RU" sz="1200" u="none" strike="noStrike" baseline="0" dirty="0">
                          <a:effectLst/>
                          <a:latin typeface="Times New Roman" pitchFamily="18" charset="0"/>
                          <a:cs typeface="Times New Roman" pitchFamily="18" charset="0"/>
                        </a:rPr>
                        <a:t>107,21</a:t>
                      </a:r>
                      <a:endParaRPr lang="ru-RU" sz="1200" b="0" i="0" u="none" strike="noStrike" baseline="0" dirty="0">
                        <a:solidFill>
                          <a:srgbClr val="000000"/>
                        </a:solidFill>
                        <a:effectLst/>
                        <a:latin typeface="Times New Roman" pitchFamily="18" charset="0"/>
                        <a:cs typeface="Times New Roman" pitchFamily="18" charset="0"/>
                      </a:endParaRPr>
                    </a:p>
                  </a:txBody>
                  <a:tcPr marL="9525" marR="9525" marT="9525" marB="0" anchor="ctr"/>
                </a:tc>
              </a:tr>
              <a:tr h="381000">
                <a:tc>
                  <a:txBody>
                    <a:bodyPr/>
                    <a:lstStyle/>
                    <a:p>
                      <a:pPr algn="l" fontAlgn="ctr"/>
                      <a:r>
                        <a:rPr lang="ru-RU" sz="1200" u="none" strike="noStrike" baseline="0" dirty="0">
                          <a:effectLst/>
                          <a:latin typeface="Times New Roman" pitchFamily="18" charset="0"/>
                          <a:cs typeface="Times New Roman" pitchFamily="18" charset="0"/>
                        </a:rPr>
                        <a:t>1.4  Природный газ, используемый  для подогрева корма для скота</a:t>
                      </a:r>
                      <a:endParaRPr lang="ru-RU" sz="1200" b="0" i="0" u="none" strike="noStrike" baseline="0" dirty="0">
                        <a:solidFill>
                          <a:srgbClr val="000000"/>
                        </a:solidFill>
                        <a:effectLst/>
                        <a:latin typeface="Times New Roman" pitchFamily="18" charset="0"/>
                        <a:cs typeface="Times New Roman" pitchFamily="18" charset="0"/>
                      </a:endParaRPr>
                    </a:p>
                  </a:txBody>
                  <a:tcPr marL="9525" marR="9525" marT="9525" marB="0" anchor="ctr"/>
                </a:tc>
                <a:tc>
                  <a:txBody>
                    <a:bodyPr/>
                    <a:lstStyle/>
                    <a:p>
                      <a:pPr algn="l" fontAlgn="ctr"/>
                      <a:r>
                        <a:rPr lang="ru-RU" sz="1200" u="none" strike="noStrike" baseline="0" dirty="0">
                          <a:effectLst/>
                          <a:latin typeface="Times New Roman" pitchFamily="18" charset="0"/>
                          <a:cs typeface="Times New Roman" pitchFamily="18" charset="0"/>
                        </a:rPr>
                        <a:t>руб./1000 куб. метров</a:t>
                      </a:r>
                      <a:endParaRPr lang="ru-RU" sz="1200" b="0" i="0" u="none" strike="noStrike" baseline="0" dirty="0">
                        <a:solidFill>
                          <a:srgbClr val="000000"/>
                        </a:solidFill>
                        <a:effectLst/>
                        <a:latin typeface="Times New Roman" pitchFamily="18" charset="0"/>
                        <a:cs typeface="Times New Roman" pitchFamily="18" charset="0"/>
                      </a:endParaRPr>
                    </a:p>
                  </a:txBody>
                  <a:tcPr marL="9525" marR="9525" marT="9525" marB="0" anchor="ctr"/>
                </a:tc>
                <a:tc>
                  <a:txBody>
                    <a:bodyPr/>
                    <a:lstStyle/>
                    <a:p>
                      <a:pPr algn="ctr" fontAlgn="ctr"/>
                      <a:r>
                        <a:rPr lang="ru-RU" sz="1200" u="none" strike="noStrike" baseline="0" dirty="0">
                          <a:effectLst/>
                          <a:latin typeface="Times New Roman" pitchFamily="18" charset="0"/>
                          <a:cs typeface="Times New Roman" pitchFamily="18" charset="0"/>
                        </a:rPr>
                        <a:t>5204</a:t>
                      </a:r>
                      <a:endParaRPr lang="ru-RU" sz="1200" b="0" i="0" u="none" strike="noStrike" baseline="0" dirty="0">
                        <a:solidFill>
                          <a:srgbClr val="000000"/>
                        </a:solidFill>
                        <a:effectLst/>
                        <a:latin typeface="Times New Roman" pitchFamily="18" charset="0"/>
                        <a:cs typeface="Times New Roman" pitchFamily="18" charset="0"/>
                      </a:endParaRPr>
                    </a:p>
                  </a:txBody>
                  <a:tcPr marL="9525" marR="9525" marT="9525" marB="0" anchor="ctr"/>
                </a:tc>
                <a:tc>
                  <a:txBody>
                    <a:bodyPr/>
                    <a:lstStyle/>
                    <a:p>
                      <a:pPr algn="ctr" fontAlgn="ctr"/>
                      <a:r>
                        <a:rPr lang="ru-RU" sz="1200" u="none" strike="noStrike" baseline="0" dirty="0">
                          <a:effectLst/>
                          <a:latin typeface="Times New Roman" pitchFamily="18" charset="0"/>
                          <a:cs typeface="Times New Roman" pitchFamily="18" charset="0"/>
                        </a:rPr>
                        <a:t>5579</a:t>
                      </a:r>
                      <a:endParaRPr lang="ru-RU" sz="1200" b="0" i="0" u="none" strike="noStrike" baseline="0" dirty="0">
                        <a:solidFill>
                          <a:srgbClr val="000000"/>
                        </a:solidFill>
                        <a:effectLst/>
                        <a:latin typeface="Times New Roman" pitchFamily="18" charset="0"/>
                        <a:cs typeface="Times New Roman" pitchFamily="18" charset="0"/>
                      </a:endParaRPr>
                    </a:p>
                  </a:txBody>
                  <a:tcPr marL="9525" marR="9525" marT="9525" marB="0" anchor="ctr"/>
                </a:tc>
                <a:tc>
                  <a:txBody>
                    <a:bodyPr/>
                    <a:lstStyle/>
                    <a:p>
                      <a:pPr algn="ctr" fontAlgn="ctr"/>
                      <a:r>
                        <a:rPr lang="ru-RU" sz="1200" u="none" strike="noStrike" baseline="0" dirty="0">
                          <a:effectLst/>
                          <a:latin typeface="Times New Roman" pitchFamily="18" charset="0"/>
                          <a:cs typeface="Times New Roman" pitchFamily="18" charset="0"/>
                        </a:rPr>
                        <a:t>107,21</a:t>
                      </a:r>
                      <a:endParaRPr lang="ru-RU" sz="1200" b="0" i="0" u="none" strike="noStrike" baseline="0" dirty="0">
                        <a:solidFill>
                          <a:srgbClr val="000000"/>
                        </a:solidFill>
                        <a:effectLst/>
                        <a:latin typeface="Times New Roman" pitchFamily="18" charset="0"/>
                        <a:cs typeface="Times New Roman" pitchFamily="18" charset="0"/>
                      </a:endParaRPr>
                    </a:p>
                  </a:txBody>
                  <a:tcPr marL="9525" marR="9525" marT="9525" marB="0" anchor="ctr"/>
                </a:tc>
              </a:tr>
              <a:tr h="371475">
                <a:tc>
                  <a:txBody>
                    <a:bodyPr/>
                    <a:lstStyle/>
                    <a:p>
                      <a:pPr algn="l" fontAlgn="auto"/>
                      <a:r>
                        <a:rPr lang="ru-RU" sz="1200" u="none" strike="noStrike" baseline="0" dirty="0">
                          <a:effectLst/>
                          <a:latin typeface="Times New Roman" pitchFamily="18" charset="0"/>
                          <a:cs typeface="Times New Roman" pitchFamily="18" charset="0"/>
                        </a:rPr>
                        <a:t>2.  Природный газ для потребителей, оснащенных приборами учета расхода газа</a:t>
                      </a:r>
                      <a:endParaRPr lang="ru-RU" sz="1200" b="0" i="0" u="none" strike="noStrike" baseline="0" dirty="0">
                        <a:solidFill>
                          <a:srgbClr val="000000"/>
                        </a:solidFill>
                        <a:effectLst/>
                        <a:latin typeface="Times New Roman" pitchFamily="18" charset="0"/>
                        <a:cs typeface="Times New Roman" pitchFamily="18" charset="0"/>
                      </a:endParaRPr>
                    </a:p>
                  </a:txBody>
                  <a:tcPr marL="9525" marR="9525" marT="9525" marB="0" anchor="b"/>
                </a:tc>
                <a:tc>
                  <a:txBody>
                    <a:bodyPr/>
                    <a:lstStyle/>
                    <a:p>
                      <a:pPr algn="l" fontAlgn="ctr"/>
                      <a:r>
                        <a:rPr lang="ru-RU" sz="1200" u="none" strike="noStrike" baseline="0">
                          <a:effectLst/>
                          <a:latin typeface="Times New Roman" pitchFamily="18" charset="0"/>
                          <a:cs typeface="Times New Roman" pitchFamily="18" charset="0"/>
                        </a:rPr>
                        <a:t>руб./1000 куб. метров</a:t>
                      </a:r>
                      <a:endParaRPr lang="ru-RU" sz="1200" b="0" i="0" u="none" strike="noStrike" baseline="0">
                        <a:solidFill>
                          <a:srgbClr val="000000"/>
                        </a:solidFill>
                        <a:effectLst/>
                        <a:latin typeface="Times New Roman" pitchFamily="18" charset="0"/>
                        <a:cs typeface="Times New Roman" pitchFamily="18" charset="0"/>
                      </a:endParaRPr>
                    </a:p>
                  </a:txBody>
                  <a:tcPr marL="9525" marR="9525" marT="9525" marB="0" anchor="ctr"/>
                </a:tc>
                <a:tc>
                  <a:txBody>
                    <a:bodyPr/>
                    <a:lstStyle/>
                    <a:p>
                      <a:pPr algn="ctr" fontAlgn="ctr"/>
                      <a:r>
                        <a:rPr lang="ru-RU" sz="1200" u="none" strike="noStrike" baseline="0" dirty="0">
                          <a:effectLst/>
                          <a:latin typeface="Times New Roman" pitchFamily="18" charset="0"/>
                          <a:cs typeface="Times New Roman" pitchFamily="18" charset="0"/>
                        </a:rPr>
                        <a:t>4610</a:t>
                      </a:r>
                      <a:endParaRPr lang="ru-RU" sz="1200" b="0" i="0" u="none" strike="noStrike" baseline="0" dirty="0">
                        <a:solidFill>
                          <a:srgbClr val="000000"/>
                        </a:solidFill>
                        <a:effectLst/>
                        <a:latin typeface="Times New Roman" pitchFamily="18" charset="0"/>
                        <a:cs typeface="Times New Roman" pitchFamily="18" charset="0"/>
                      </a:endParaRPr>
                    </a:p>
                  </a:txBody>
                  <a:tcPr marL="9525" marR="9525" marT="9525" marB="0" anchor="ctr"/>
                </a:tc>
                <a:tc>
                  <a:txBody>
                    <a:bodyPr/>
                    <a:lstStyle/>
                    <a:p>
                      <a:pPr algn="ctr" fontAlgn="ctr"/>
                      <a:r>
                        <a:rPr lang="ru-RU" sz="1200" u="none" strike="noStrike" baseline="0" dirty="0">
                          <a:effectLst/>
                          <a:latin typeface="Times New Roman" pitchFamily="18" charset="0"/>
                          <a:cs typeface="Times New Roman" pitchFamily="18" charset="0"/>
                        </a:rPr>
                        <a:t>4942</a:t>
                      </a:r>
                      <a:endParaRPr lang="ru-RU" sz="1200" b="0" i="0" u="none" strike="noStrike" baseline="0" dirty="0">
                        <a:solidFill>
                          <a:srgbClr val="000000"/>
                        </a:solidFill>
                        <a:effectLst/>
                        <a:latin typeface="Times New Roman" pitchFamily="18" charset="0"/>
                        <a:cs typeface="Times New Roman" pitchFamily="18" charset="0"/>
                      </a:endParaRPr>
                    </a:p>
                  </a:txBody>
                  <a:tcPr marL="9525" marR="9525" marT="9525" marB="0" anchor="ctr"/>
                </a:tc>
                <a:tc>
                  <a:txBody>
                    <a:bodyPr/>
                    <a:lstStyle/>
                    <a:p>
                      <a:pPr algn="ctr" fontAlgn="ctr"/>
                      <a:r>
                        <a:rPr lang="ru-RU" sz="1200" u="none" strike="noStrike" baseline="0" dirty="0">
                          <a:effectLst/>
                          <a:latin typeface="Times New Roman" pitchFamily="18" charset="0"/>
                          <a:cs typeface="Times New Roman" pitchFamily="18" charset="0"/>
                        </a:rPr>
                        <a:t>107,20</a:t>
                      </a:r>
                      <a:endParaRPr lang="ru-RU" sz="1200" b="0" i="0" u="none" strike="noStrike" baseline="0" dirty="0">
                        <a:solidFill>
                          <a:srgbClr val="000000"/>
                        </a:solidFill>
                        <a:effectLst/>
                        <a:latin typeface="Times New Roman" pitchFamily="18" charset="0"/>
                        <a:cs typeface="Times New Roman" pitchFamily="18" charset="0"/>
                      </a:endParaRPr>
                    </a:p>
                  </a:txBody>
                  <a:tcPr marL="9525" marR="9525" marT="9525" marB="0" anchor="ctr"/>
                </a:tc>
              </a:tr>
            </a:tbl>
          </a:graphicData>
        </a:graphic>
      </p:graphicFrame>
      <p:graphicFrame>
        <p:nvGraphicFramePr>
          <p:cNvPr id="6" name="Таблица 5"/>
          <p:cNvGraphicFramePr>
            <a:graphicFrameLocks noGrp="1"/>
          </p:cNvGraphicFramePr>
          <p:nvPr>
            <p:extLst>
              <p:ext uri="{D42A27DB-BD31-4B8C-83A1-F6EECF244321}">
                <p14:modId xmlns="" xmlns:p14="http://schemas.microsoft.com/office/powerpoint/2010/main" val="3824768150"/>
              </p:ext>
            </p:extLst>
          </p:nvPr>
        </p:nvGraphicFramePr>
        <p:xfrm>
          <a:off x="428596" y="5143512"/>
          <a:ext cx="8429684" cy="1076325"/>
        </p:xfrm>
        <a:graphic>
          <a:graphicData uri="http://schemas.openxmlformats.org/drawingml/2006/table">
            <a:tbl>
              <a:tblPr/>
              <a:tblGrid>
                <a:gridCol w="8429684"/>
              </a:tblGrid>
              <a:tr h="837211">
                <a:tc>
                  <a:txBody>
                    <a:bodyPr/>
                    <a:lstStyle/>
                    <a:p>
                      <a:pPr algn="ctr" fontAlgn="ctr"/>
                      <a:r>
                        <a:rPr lang="ru-RU" sz="1400" b="0" i="0" u="none" strike="noStrike" dirty="0" err="1">
                          <a:solidFill>
                            <a:srgbClr val="000000"/>
                          </a:solidFill>
                          <a:effectLst/>
                          <a:latin typeface="Times New Roman"/>
                        </a:rPr>
                        <a:t>Справочно</a:t>
                      </a:r>
                      <a:r>
                        <a:rPr lang="ru-RU" sz="1400" b="0" i="0" u="none" strike="noStrike" dirty="0">
                          <a:solidFill>
                            <a:srgbClr val="000000"/>
                          </a:solidFill>
                          <a:effectLst/>
                          <a:latin typeface="Times New Roman"/>
                        </a:rPr>
                        <a:t>:                                                                                                                          </a:t>
                      </a:r>
                      <a:r>
                        <a:rPr lang="ru-RU" sz="1400" b="0" i="0" u="none" strike="noStrike" dirty="0" smtClean="0">
                          <a:solidFill>
                            <a:srgbClr val="000000"/>
                          </a:solidFill>
                          <a:effectLst/>
                          <a:latin typeface="Times New Roman"/>
                        </a:rPr>
                        <a:t>                                                                               </a:t>
                      </a:r>
                      <a:r>
                        <a:rPr lang="ru-RU" sz="1400" b="0" i="0" u="none" strike="noStrike" dirty="0">
                          <a:solidFill>
                            <a:srgbClr val="000000"/>
                          </a:solidFill>
                          <a:effectLst/>
                          <a:latin typeface="Times New Roman"/>
                        </a:rPr>
                        <a:t>В соответствии с действующими на 1.01.2016 г. сценарными условиями функционирования экономики Российской Федерации и основными параметрами прогноза социально-экономического развития Российской Федерации на 2016 год и плановый период 2017 и 2018 годов рост цен на газ для населения с июля 2016 года планируется в размере – 2,0%.</a:t>
                      </a:r>
                    </a:p>
                  </a:txBody>
                  <a:tcPr marL="9525" marR="9525" marT="9525" marB="0" anchor="ctr">
                    <a:lnL>
                      <a:noFill/>
                    </a:lnL>
                    <a:lnR>
                      <a:noFill/>
                    </a:lnR>
                    <a:lnT>
                      <a:noFill/>
                    </a:lnT>
                    <a:lnB>
                      <a:noFill/>
                    </a:lnB>
                  </a:tcPr>
                </a:tc>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C:\Documents and Settings\Человек\Рабочий стол\природа\IMG_2303.jpg"/>
          <p:cNvPicPr>
            <a:picLocks noChangeAspect="1" noChangeArrowheads="1"/>
          </p:cNvPicPr>
          <p:nvPr/>
        </p:nvPicPr>
        <p:blipFill>
          <a:blip r:embed="rId2" cstate="print"/>
          <a:srcRect/>
          <a:stretch>
            <a:fillRect/>
          </a:stretch>
        </p:blipFill>
        <p:spPr bwMode="auto">
          <a:xfrm>
            <a:off x="0" y="1785926"/>
            <a:ext cx="2571736" cy="1714512"/>
          </a:xfrm>
          <a:prstGeom prst="rect">
            <a:avLst/>
          </a:prstGeom>
          <a:noFill/>
        </p:spPr>
      </p:pic>
      <p:pic>
        <p:nvPicPr>
          <p:cNvPr id="5125" name="Picture 5" descr="C:\Documents and Settings\Человек\Рабочий стол\природа\Лес Победы в Чеберчино_IMG_20150422_110601.JPG"/>
          <p:cNvPicPr>
            <a:picLocks noChangeAspect="1" noChangeArrowheads="1"/>
          </p:cNvPicPr>
          <p:nvPr/>
        </p:nvPicPr>
        <p:blipFill>
          <a:blip r:embed="rId3" cstate="print"/>
          <a:srcRect/>
          <a:stretch>
            <a:fillRect/>
          </a:stretch>
        </p:blipFill>
        <p:spPr bwMode="auto">
          <a:xfrm>
            <a:off x="5500694" y="357166"/>
            <a:ext cx="3643306" cy="1994946"/>
          </a:xfrm>
          <a:prstGeom prst="rect">
            <a:avLst/>
          </a:prstGeom>
          <a:noFill/>
        </p:spPr>
      </p:pic>
      <p:sp>
        <p:nvSpPr>
          <p:cNvPr id="2" name="Заголовок 1"/>
          <p:cNvSpPr>
            <a:spLocks noGrp="1"/>
          </p:cNvSpPr>
          <p:nvPr>
            <p:ph type="title"/>
          </p:nvPr>
        </p:nvSpPr>
        <p:spPr>
          <a:xfrm>
            <a:off x="0" y="428604"/>
            <a:ext cx="3686172" cy="368280"/>
          </a:xfrm>
        </p:spPr>
        <p:txBody>
          <a:bodyPr>
            <a:normAutofit/>
          </a:bodyPr>
          <a:lstStyle/>
          <a:p>
            <a:r>
              <a:rPr lang="ru-RU" sz="1600" b="1" dirty="0" smtClean="0">
                <a:latin typeface="Times New Roman" pitchFamily="18" charset="0"/>
                <a:cs typeface="Times New Roman" pitchFamily="18" charset="0"/>
              </a:rPr>
              <a:t>10.1.  Озеленение, сбор и вывоз ТБО</a:t>
            </a:r>
            <a:endParaRPr lang="ru-RU" sz="1600" b="1" dirty="0">
              <a:latin typeface="Times New Roman" pitchFamily="18" charset="0"/>
              <a:cs typeface="Times New Roman" pitchFamily="18" charset="0"/>
            </a:endParaRPr>
          </a:p>
        </p:txBody>
      </p:sp>
      <p:sp>
        <p:nvSpPr>
          <p:cNvPr id="5121" name="Rectangle 1"/>
          <p:cNvSpPr>
            <a:spLocks noChangeArrowheads="1"/>
          </p:cNvSpPr>
          <p:nvPr/>
        </p:nvSpPr>
        <p:spPr bwMode="auto">
          <a:xfrm>
            <a:off x="0" y="3643314"/>
            <a:ext cx="9144000" cy="1600438"/>
          </a:xfrm>
          <a:prstGeom prst="rect">
            <a:avLst/>
          </a:prstGeom>
          <a:ln>
            <a:headEnd/>
            <a:tailEnd/>
          </a:ln>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С 2014 года администрация Дубенского муниципального района совместно с сельскими поселениями района и  ООО «</a:t>
            </a:r>
            <a:r>
              <a:rPr kumimoji="0" lang="ru-RU" sz="1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Спецавтохозяйством</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ведет активную работу по сбору и вывозу ТБО. Данной услугой охвачено 62% населения.</a:t>
            </a:r>
            <a:r>
              <a:rPr kumimoji="0" lang="ru-RU" sz="1400" b="0"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К 2018 году данный показатель  планируется довести до 76%.</a:t>
            </a:r>
            <a:r>
              <a:rPr lang="ru-RU" sz="1400" dirty="0" smtClean="0">
                <a:latin typeface="Times New Roman" pitchFamily="18" charset="0"/>
                <a:ea typeface="Times New Roman" pitchFamily="18" charset="0"/>
                <a:cs typeface="Times New Roman" pitchFamily="18" charset="0"/>
              </a:rPr>
              <a:t> Необходимо осуществить </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установку контейнеров.</a:t>
            </a:r>
          </a:p>
          <a:p>
            <a:pPr algn="just" fontAlgn="base">
              <a:spcBef>
                <a:spcPct val="0"/>
              </a:spcBef>
              <a:spcAft>
                <a:spcPct val="0"/>
              </a:spcAft>
            </a:pP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Значительной</a:t>
            </a:r>
            <a:r>
              <a:rPr kumimoji="0" lang="ru-RU" sz="1400" b="0" i="0" u="none" strike="noStrike" cap="none" normalizeH="0" dirty="0" smtClean="0">
                <a:ln>
                  <a:noFill/>
                </a:ln>
                <a:solidFill>
                  <a:schemeClr val="tx1"/>
                </a:solidFill>
                <a:effectLst/>
                <a:latin typeface="Times New Roman" pitchFamily="18" charset="0"/>
                <a:cs typeface="Times New Roman" pitchFamily="18" charset="0"/>
              </a:rPr>
              <a:t> проблемой  в районе является утилизация  и переработка  ТБО . На перспективу планируется создание межмуниципального полигона в </a:t>
            </a:r>
            <a:r>
              <a:rPr kumimoji="0" lang="ru-RU" sz="1400" b="0" i="0" u="none" strike="noStrike" cap="none" normalizeH="0" dirty="0" err="1" smtClean="0">
                <a:ln>
                  <a:noFill/>
                </a:ln>
                <a:solidFill>
                  <a:schemeClr val="tx1"/>
                </a:solidFill>
                <a:effectLst/>
                <a:latin typeface="Times New Roman" pitchFamily="18" charset="0"/>
                <a:cs typeface="Times New Roman" pitchFamily="18" charset="0"/>
              </a:rPr>
              <a:t>Чамзинском</a:t>
            </a:r>
            <a:r>
              <a:rPr kumimoji="0" lang="ru-RU" sz="1400" b="0" i="0" u="none" strike="noStrike" cap="none" normalizeH="0" dirty="0" smtClean="0">
                <a:ln>
                  <a:noFill/>
                </a:ln>
                <a:solidFill>
                  <a:schemeClr val="tx1"/>
                </a:solidFill>
                <a:effectLst/>
                <a:latin typeface="Times New Roman" pitchFamily="18" charset="0"/>
                <a:cs typeface="Times New Roman" pitchFamily="18" charset="0"/>
              </a:rPr>
              <a:t> муниципальном районе, который </a:t>
            </a:r>
            <a:r>
              <a:rPr lang="ru-RU" sz="1400" dirty="0" smtClean="0">
                <a:latin typeface="Times New Roman" pitchFamily="18" charset="0"/>
                <a:cs typeface="Times New Roman" pitchFamily="18" charset="0"/>
              </a:rPr>
              <a:t>решит проблему по утилизации ТБО  в нескольких муниципальных районах, в том числе и в Дубенском. Также планируется рекультивация свалки, которая расположена на 6 км. трассы «г. Саранск- с.Большие Березники – с.Дубенки» .</a:t>
            </a:r>
            <a:endParaRPr kumimoji="0" lang="ru-RU" sz="1800" b="0" i="0" u="none" strike="noStrike" cap="none" normalizeH="0" baseline="0" dirty="0" smtClean="0">
              <a:ln>
                <a:noFill/>
              </a:ln>
              <a:solidFill>
                <a:schemeClr val="tx1"/>
              </a:solidFill>
              <a:effectLst/>
              <a:latin typeface="Times New Roman" pitchFamily="18" charset="0"/>
              <a:cs typeface="Times New Roman" pitchFamily="18" charset="0"/>
            </a:endParaRPr>
          </a:p>
        </p:txBody>
      </p:sp>
      <p:graphicFrame>
        <p:nvGraphicFramePr>
          <p:cNvPr id="14" name="Схема 13"/>
          <p:cNvGraphicFramePr/>
          <p:nvPr/>
        </p:nvGraphicFramePr>
        <p:xfrm>
          <a:off x="857224" y="0"/>
          <a:ext cx="8001024" cy="42860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Прямоугольник 8"/>
          <p:cNvSpPr/>
          <p:nvPr/>
        </p:nvSpPr>
        <p:spPr>
          <a:xfrm>
            <a:off x="0" y="714356"/>
            <a:ext cx="5429256" cy="1169551"/>
          </a:xfrm>
          <a:prstGeom prst="rect">
            <a:avLst/>
          </a:prstGeom>
        </p:spPr>
        <p:txBody>
          <a:bodyPr wrap="square">
            <a:spAutoFit/>
          </a:bodyPr>
          <a:lstStyle/>
          <a:p>
            <a:pPr algn="just"/>
            <a:r>
              <a:rPr lang="ru-RU" sz="1400" dirty="0" smtClean="0">
                <a:latin typeface="Times New Roman" pitchFamily="18" charset="0"/>
                <a:cs typeface="Times New Roman" pitchFamily="18" charset="0"/>
              </a:rPr>
              <a:t>В Дубенском  муниципальном  районе  по распоряжению  Правительства  РМ  № 22-р от 19.01.2015г.  была  проведена  акция  «Лес Победы», была проведена акция приуроченная  к  70-й  годовщине  Победы  в Великой Отечественной  войне 1941- 1945 годов. </a:t>
            </a:r>
            <a:endParaRPr lang="ru-RU" sz="1400" dirty="0">
              <a:latin typeface="Times New Roman" pitchFamily="18" charset="0"/>
              <a:cs typeface="Times New Roman" pitchFamily="18" charset="0"/>
            </a:endParaRPr>
          </a:p>
        </p:txBody>
      </p:sp>
      <p:sp>
        <p:nvSpPr>
          <p:cNvPr id="11" name="Прямоугольник 10"/>
          <p:cNvSpPr/>
          <p:nvPr/>
        </p:nvSpPr>
        <p:spPr>
          <a:xfrm>
            <a:off x="2571736" y="2357430"/>
            <a:ext cx="6572264" cy="1214446"/>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just"/>
            <a:endParaRPr lang="ru-RU" sz="1400" b="1" dirty="0" smtClean="0">
              <a:solidFill>
                <a:schemeClr val="tx1"/>
              </a:solidFill>
              <a:latin typeface="Times New Roman" pitchFamily="18" charset="0"/>
              <a:cs typeface="Times New Roman" pitchFamily="18" charset="0"/>
            </a:endParaRPr>
          </a:p>
          <a:p>
            <a:pPr algn="just"/>
            <a:r>
              <a:rPr lang="ru-RU" sz="1400" b="1" dirty="0" smtClean="0">
                <a:solidFill>
                  <a:schemeClr val="tx1"/>
                </a:solidFill>
                <a:latin typeface="Times New Roman" pitchFamily="18" charset="0"/>
                <a:cs typeface="Times New Roman" pitchFamily="18" charset="0"/>
              </a:rPr>
              <a:t>Участниками всероссийской акции  «Лес Победы» на территории Дубенского муниципального района посажено 7 тысяч  саженцев по числу погибших в годы  Великой  Отечественной войны. В этой акции приняли участие  школьники, учителя, работники бюджетных учреждений,  организации и предприятия всех форм собственности.</a:t>
            </a:r>
          </a:p>
          <a:p>
            <a:pPr algn="just"/>
            <a:endParaRPr lang="ru-RU" sz="1400" b="1" dirty="0">
              <a:solidFill>
                <a:schemeClr val="tx1"/>
              </a:solidFill>
              <a:latin typeface="Times New Roman" pitchFamily="18" charset="0"/>
              <a:cs typeface="Times New Roman" pitchFamily="18" charset="0"/>
            </a:endParaRPr>
          </a:p>
        </p:txBody>
      </p:sp>
      <p:sp>
        <p:nvSpPr>
          <p:cNvPr id="10" name="Прямоугольник 9"/>
          <p:cNvSpPr/>
          <p:nvPr/>
        </p:nvSpPr>
        <p:spPr>
          <a:xfrm>
            <a:off x="214282" y="5500702"/>
            <a:ext cx="8072462" cy="954107"/>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just" fontAlgn="base">
              <a:spcBef>
                <a:spcPct val="0"/>
              </a:spcBef>
              <a:spcAft>
                <a:spcPct val="0"/>
              </a:spcAft>
            </a:pPr>
            <a:r>
              <a:rPr lang="ru-RU" sz="1400" b="1" dirty="0" smtClean="0">
                <a:latin typeface="Times New Roman" pitchFamily="18" charset="0"/>
                <a:cs typeface="Times New Roman" pitchFamily="18" charset="0"/>
              </a:rPr>
              <a:t>За 3 года в Дубенском районе отремонтировано 4 гидротехнических сооружения. В </a:t>
            </a:r>
            <a:r>
              <a:rPr lang="ru-RU" sz="1400" b="1" dirty="0" err="1" smtClean="0">
                <a:latin typeface="Times New Roman" pitchFamily="18" charset="0"/>
                <a:cs typeface="Times New Roman" pitchFamily="18" charset="0"/>
              </a:rPr>
              <a:t>Моргинском</a:t>
            </a:r>
            <a:r>
              <a:rPr lang="ru-RU" sz="1400" b="1" dirty="0" smtClean="0">
                <a:latin typeface="Times New Roman" pitchFamily="18" charset="0"/>
                <a:cs typeface="Times New Roman" pitchFamily="18" charset="0"/>
              </a:rPr>
              <a:t>, Петровском, Березовском и </a:t>
            </a:r>
            <a:r>
              <a:rPr lang="ru-RU" sz="1400" b="1" dirty="0" err="1" smtClean="0">
                <a:latin typeface="Times New Roman" pitchFamily="18" charset="0"/>
                <a:cs typeface="Times New Roman" pitchFamily="18" charset="0"/>
              </a:rPr>
              <a:t>Кабаевском</a:t>
            </a:r>
            <a:r>
              <a:rPr lang="ru-RU" sz="1400" b="1" dirty="0" smtClean="0">
                <a:latin typeface="Times New Roman" pitchFamily="18" charset="0"/>
                <a:cs typeface="Times New Roman" pitchFamily="18" charset="0"/>
              </a:rPr>
              <a:t>  сельских поселениях на общую сумму 52,1 млн.руб. В 2016 году планируется ремонт ГТС в </a:t>
            </a:r>
            <a:r>
              <a:rPr lang="ru-RU" sz="1400" b="1" dirty="0" err="1" smtClean="0">
                <a:latin typeface="Times New Roman" pitchFamily="18" charset="0"/>
                <a:cs typeface="Times New Roman" pitchFamily="18" charset="0"/>
              </a:rPr>
              <a:t>Поводимовском</a:t>
            </a:r>
            <a:r>
              <a:rPr lang="ru-RU" sz="1400" b="1" dirty="0" smtClean="0">
                <a:latin typeface="Times New Roman" pitchFamily="18" charset="0"/>
                <a:cs typeface="Times New Roman" pitchFamily="18" charset="0"/>
              </a:rPr>
              <a:t> сельском поселении на сумму 8,6 </a:t>
            </a:r>
            <a:r>
              <a:rPr lang="ru-RU" sz="1400" b="1" dirty="0" err="1" smtClean="0">
                <a:latin typeface="Times New Roman" pitchFamily="18" charset="0"/>
                <a:cs typeface="Times New Roman" pitchFamily="18" charset="0"/>
              </a:rPr>
              <a:t>млн.руб</a:t>
            </a:r>
            <a:r>
              <a:rPr lang="ru-RU" sz="1400" b="1" dirty="0" smtClean="0">
                <a:latin typeface="Times New Roman" pitchFamily="18" charset="0"/>
                <a:cs typeface="Times New Roman" pitchFamily="18" charset="0"/>
              </a:rPr>
              <a:t>, в Дубенском сельском поселении на сумму 10,0 млн.руб.</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descr="C:\Documents and Settings\Человек\Рабочий стол\SAM_0110.JPG"/>
          <p:cNvPicPr>
            <a:picLocks noChangeAspect="1" noChangeArrowheads="1"/>
          </p:cNvPicPr>
          <p:nvPr/>
        </p:nvPicPr>
        <p:blipFill>
          <a:blip r:embed="rId2" cstate="print"/>
          <a:srcRect/>
          <a:stretch>
            <a:fillRect/>
          </a:stretch>
        </p:blipFill>
        <p:spPr bwMode="auto">
          <a:xfrm>
            <a:off x="0" y="3286124"/>
            <a:ext cx="3633658" cy="2725244"/>
          </a:xfrm>
          <a:prstGeom prst="rect">
            <a:avLst/>
          </a:prstGeom>
          <a:noFill/>
        </p:spPr>
      </p:pic>
      <p:pic>
        <p:nvPicPr>
          <p:cNvPr id="4100" name="Picture 4" descr="C:\Documents and Settings\Человек\Рабочий стол\Брошюра строит\08-04-2016_10-55-47\DSC_0048.JPG"/>
          <p:cNvPicPr>
            <a:picLocks noChangeAspect="1" noChangeArrowheads="1"/>
          </p:cNvPicPr>
          <p:nvPr/>
        </p:nvPicPr>
        <p:blipFill>
          <a:blip r:embed="rId3" cstate="print"/>
          <a:srcRect/>
          <a:stretch>
            <a:fillRect/>
          </a:stretch>
        </p:blipFill>
        <p:spPr bwMode="auto">
          <a:xfrm>
            <a:off x="3071802" y="4357694"/>
            <a:ext cx="3429024" cy="230821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099" name="Picture 3" descr="C:\Documents and Settings\Человек\Рабочий стол\Брошюра строит\08-04-2016_10-55-47\DSC_0030.JPG"/>
          <p:cNvPicPr>
            <a:picLocks noChangeAspect="1" noChangeArrowheads="1"/>
          </p:cNvPicPr>
          <p:nvPr/>
        </p:nvPicPr>
        <p:blipFill>
          <a:blip r:embed="rId4" cstate="print"/>
          <a:srcRect/>
          <a:stretch>
            <a:fillRect/>
          </a:stretch>
        </p:blipFill>
        <p:spPr bwMode="auto">
          <a:xfrm>
            <a:off x="6072166" y="4500570"/>
            <a:ext cx="3071834" cy="235743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1" name="Прямоугольник 10"/>
          <p:cNvSpPr/>
          <p:nvPr/>
        </p:nvSpPr>
        <p:spPr>
          <a:xfrm>
            <a:off x="0" y="5929306"/>
            <a:ext cx="6286512" cy="92869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just"/>
            <a:r>
              <a:rPr lang="ru-RU" sz="1400" dirty="0" smtClean="0">
                <a:solidFill>
                  <a:schemeClr val="tx1"/>
                </a:solidFill>
                <a:latin typeface="Times New Roman" pitchFamily="18" charset="0"/>
                <a:ea typeface="Times New Roman" pitchFamily="18" charset="0"/>
                <a:cs typeface="Times New Roman" pitchFamily="18" charset="0"/>
              </a:rPr>
              <a:t>В с. Дубенки были обустроены придомовые территории многоквартирных домов, благоустроена парковая зона, капитально отремонтирован мемориальный комплекс павшим войнам в Великой Отечественной Войне 1941-1945 гг. </a:t>
            </a:r>
            <a:endParaRPr lang="ru-RU" sz="1400" dirty="0"/>
          </a:p>
        </p:txBody>
      </p:sp>
      <p:sp>
        <p:nvSpPr>
          <p:cNvPr id="12" name="Прямоугольник 11"/>
          <p:cNvSpPr/>
          <p:nvPr/>
        </p:nvSpPr>
        <p:spPr>
          <a:xfrm>
            <a:off x="0" y="2071678"/>
            <a:ext cx="3428992" cy="1500198"/>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just"/>
            <a:r>
              <a:rPr lang="ru-RU" sz="1400" dirty="0" smtClean="0">
                <a:solidFill>
                  <a:schemeClr val="tx1"/>
                </a:solidFill>
                <a:latin typeface="Times New Roman" pitchFamily="18" charset="0"/>
                <a:ea typeface="Times New Roman" pitchFamily="18" charset="0"/>
                <a:cs typeface="Times New Roman" pitchFamily="18" charset="0"/>
              </a:rPr>
              <a:t>Администрация Дубенского сельского поселения 2 раза становилась призером Всероссийского конкурса на звание «Самое благоустроенное сельское (городское)  поселение», победителем аналогичного конкурса Республики Мордовия.</a:t>
            </a:r>
            <a:endParaRPr lang="ru-RU" sz="1400" dirty="0"/>
          </a:p>
        </p:txBody>
      </p:sp>
      <p:sp>
        <p:nvSpPr>
          <p:cNvPr id="14" name="Прямоугольник 13"/>
          <p:cNvSpPr/>
          <p:nvPr/>
        </p:nvSpPr>
        <p:spPr>
          <a:xfrm>
            <a:off x="3428992" y="2285992"/>
            <a:ext cx="3214710" cy="2143140"/>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lvl="0" algn="just" fontAlgn="base">
              <a:spcBef>
                <a:spcPct val="0"/>
              </a:spcBef>
              <a:spcAft>
                <a:spcPct val="0"/>
              </a:spcAft>
            </a:pPr>
            <a:r>
              <a:rPr lang="ru-RU" sz="1400" dirty="0" smtClean="0">
                <a:solidFill>
                  <a:schemeClr val="tx1"/>
                </a:solidFill>
                <a:latin typeface="Times New Roman" pitchFamily="18" charset="0"/>
                <a:ea typeface="Times New Roman" pitchFamily="18" charset="0"/>
                <a:cs typeface="Times New Roman" pitchFamily="18" charset="0"/>
              </a:rPr>
              <a:t>Администрации сельских поселений активно ведут работу по благоустройству территорий. В 2014 году было проведено  благоустройство парковой зоны в с. </a:t>
            </a:r>
            <a:r>
              <a:rPr lang="ru-RU" sz="1400" dirty="0" err="1" smtClean="0">
                <a:solidFill>
                  <a:schemeClr val="tx1"/>
                </a:solidFill>
                <a:latin typeface="Times New Roman" pitchFamily="18" charset="0"/>
                <a:ea typeface="Times New Roman" pitchFamily="18" charset="0"/>
                <a:cs typeface="Times New Roman" pitchFamily="18" charset="0"/>
              </a:rPr>
              <a:t>Поводимово</a:t>
            </a:r>
            <a:r>
              <a:rPr lang="ru-RU" sz="1400" dirty="0" smtClean="0">
                <a:solidFill>
                  <a:schemeClr val="tx1"/>
                </a:solidFill>
                <a:latin typeface="Times New Roman" pitchFamily="18" charset="0"/>
                <a:ea typeface="Times New Roman" pitchFamily="18" charset="0"/>
                <a:cs typeface="Times New Roman" pitchFamily="18" charset="0"/>
              </a:rPr>
              <a:t> с возведением мемориального комплекса посвященного павшим войнам в Великой Отечественной Войне 1941-1945 гг. </a:t>
            </a:r>
            <a:endParaRPr lang="ru-RU" dirty="0" smtClean="0">
              <a:solidFill>
                <a:schemeClr val="tx1"/>
              </a:solidFill>
              <a:latin typeface="Times New Roman" pitchFamily="18" charset="0"/>
              <a:cs typeface="Times New Roman" pitchFamily="18" charset="0"/>
            </a:endParaRPr>
          </a:p>
        </p:txBody>
      </p:sp>
      <p:sp>
        <p:nvSpPr>
          <p:cNvPr id="15" name="Прямоугольник 14"/>
          <p:cNvSpPr/>
          <p:nvPr/>
        </p:nvSpPr>
        <p:spPr>
          <a:xfrm>
            <a:off x="3643306" y="0"/>
            <a:ext cx="5072098" cy="438152"/>
          </a:xfrm>
          <a:prstGeom prst="rect">
            <a:avLst/>
          </a:prstGeom>
        </p:spPr>
        <p:style>
          <a:lnRef idx="3">
            <a:schemeClr val="lt1"/>
          </a:lnRef>
          <a:fillRef idx="1">
            <a:schemeClr val="accent6"/>
          </a:fillRef>
          <a:effectRef idx="1">
            <a:schemeClr val="accent6"/>
          </a:effectRef>
          <a:fontRef idx="minor">
            <a:schemeClr val="lt1"/>
          </a:fontRef>
        </p:style>
        <p:txBody>
          <a:bodyPr rtlCol="0" anchor="ctr"/>
          <a:lstStyle/>
          <a:p>
            <a:pPr lvl="0" algn="ctr">
              <a:spcBef>
                <a:spcPct val="0"/>
              </a:spcBef>
              <a:defRPr/>
            </a:pPr>
            <a:r>
              <a:rPr lang="ru-RU" b="1" dirty="0" smtClean="0">
                <a:solidFill>
                  <a:schemeClr val="tx1"/>
                </a:solidFill>
                <a:latin typeface="Times New Roman" pitchFamily="18" charset="0"/>
                <a:cs typeface="Times New Roman" pitchFamily="18" charset="0"/>
              </a:rPr>
              <a:t>10.2. Благоустройство дворов </a:t>
            </a:r>
            <a:endParaRPr lang="ru-RU" b="1" dirty="0">
              <a:solidFill>
                <a:schemeClr val="tx1"/>
              </a:solidFill>
              <a:latin typeface="Times New Roman" pitchFamily="18" charset="0"/>
              <a:cs typeface="Times New Roman" pitchFamily="18" charset="0"/>
            </a:endParaRPr>
          </a:p>
        </p:txBody>
      </p:sp>
      <p:pic>
        <p:nvPicPr>
          <p:cNvPr id="4101" name="Picture 5"/>
          <p:cNvPicPr>
            <a:picLocks noChangeAspect="1" noChangeArrowheads="1"/>
          </p:cNvPicPr>
          <p:nvPr/>
        </p:nvPicPr>
        <p:blipFill>
          <a:blip r:embed="rId5" cstate="print"/>
          <a:srcRect/>
          <a:stretch>
            <a:fillRect/>
          </a:stretch>
        </p:blipFill>
        <p:spPr bwMode="auto">
          <a:xfrm>
            <a:off x="0" y="0"/>
            <a:ext cx="3214678" cy="207167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4102" name="Picture 6" descr="C:\Documents and Settings\Человек\Рабочий стол\Брошюра строит\image (3).jpg"/>
          <p:cNvPicPr>
            <a:picLocks noChangeAspect="1" noChangeArrowheads="1"/>
          </p:cNvPicPr>
          <p:nvPr/>
        </p:nvPicPr>
        <p:blipFill>
          <a:blip r:embed="rId6" cstate="print"/>
          <a:srcRect/>
          <a:stretch>
            <a:fillRect/>
          </a:stretch>
        </p:blipFill>
        <p:spPr bwMode="auto">
          <a:xfrm>
            <a:off x="6715140" y="2357430"/>
            <a:ext cx="2571736" cy="214314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20" name="Скругленный прямоугольник 19"/>
          <p:cNvSpPr/>
          <p:nvPr/>
        </p:nvSpPr>
        <p:spPr>
          <a:xfrm>
            <a:off x="3214678" y="500042"/>
            <a:ext cx="5929322" cy="1857388"/>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endParaRPr lang="ru-RU" sz="1300" b="1" dirty="0" smtClean="0">
              <a:solidFill>
                <a:schemeClr val="tx1"/>
              </a:solidFill>
              <a:latin typeface="Times New Roman" pitchFamily="18" charset="0"/>
              <a:cs typeface="Times New Roman" pitchFamily="18" charset="0"/>
            </a:endParaRPr>
          </a:p>
          <a:p>
            <a:r>
              <a:rPr lang="ru-RU" sz="1300" b="1" dirty="0" smtClean="0">
                <a:solidFill>
                  <a:schemeClr val="tx1"/>
                </a:solidFill>
                <a:latin typeface="Times New Roman" pitchFamily="18" charset="0"/>
                <a:cs typeface="Times New Roman" pitchFamily="18" charset="0"/>
              </a:rPr>
              <a:t>В 2016 году планируется создание спортивной и детской игровой площадок в с. </a:t>
            </a:r>
            <a:r>
              <a:rPr lang="ru-RU" sz="1300" b="1" dirty="0" err="1" smtClean="0">
                <a:solidFill>
                  <a:schemeClr val="tx1"/>
                </a:solidFill>
                <a:latin typeface="Times New Roman" pitchFamily="18" charset="0"/>
                <a:cs typeface="Times New Roman" pitchFamily="18" charset="0"/>
              </a:rPr>
              <a:t>Поводимово</a:t>
            </a:r>
            <a:r>
              <a:rPr lang="ru-RU" sz="1300" b="1" dirty="0" smtClean="0">
                <a:solidFill>
                  <a:schemeClr val="tx1"/>
                </a:solidFill>
                <a:latin typeface="Times New Roman" pitchFamily="18" charset="0"/>
                <a:cs typeface="Times New Roman" pitchFamily="18" charset="0"/>
              </a:rPr>
              <a:t> Дубенского муниципального района Республики Мордовия в рамках мероприятий по </a:t>
            </a:r>
            <a:r>
              <a:rPr lang="ru-RU" sz="1300" b="1" dirty="0" err="1" smtClean="0">
                <a:solidFill>
                  <a:schemeClr val="tx1"/>
                </a:solidFill>
                <a:latin typeface="Times New Roman" pitchFamily="18" charset="0"/>
                <a:cs typeface="Times New Roman" pitchFamily="18" charset="0"/>
              </a:rPr>
              <a:t>грантовой</a:t>
            </a:r>
            <a:r>
              <a:rPr lang="ru-RU" sz="1300" b="1" dirty="0" smtClean="0">
                <a:solidFill>
                  <a:schemeClr val="tx1"/>
                </a:solidFill>
                <a:latin typeface="Times New Roman" pitchFamily="18" charset="0"/>
                <a:cs typeface="Times New Roman" pitchFamily="18" charset="0"/>
              </a:rPr>
              <a:t> поддержке местных инициатив граждан, проживающих в сельской местности  по программе «Устойчивое развитие сельских территорий на 2014-2017 гг. и период до 2020 г.». На данный объект будут выделены средства из федерального бюджета в размере 1002,8 тыс. руб., республиканского бюджета – 429,8 тыс. руб., местного бюджета 338,2 тыс. руб. и внебюджетные источники – 616,9 тыс. руб.</a:t>
            </a:r>
          </a:p>
          <a:p>
            <a:r>
              <a:rPr lang="ru-RU" sz="1300" b="1" dirty="0" smtClean="0">
                <a:solidFill>
                  <a:schemeClr val="tx1"/>
                </a:solidFill>
                <a:latin typeface="Times New Roman" pitchFamily="18" charset="0"/>
                <a:cs typeface="Times New Roman" pitchFamily="18" charset="0"/>
              </a:rPr>
              <a:t> </a:t>
            </a:r>
            <a:endParaRPr lang="ru-RU" sz="1300" b="1" dirty="0">
              <a:solidFill>
                <a:schemeClr val="tx1"/>
              </a:solidFill>
              <a:latin typeface="Times New Roman" pitchFamily="18" charset="0"/>
              <a:cs typeface="Times New Roman" pitchFamily="18" charset="0"/>
            </a:endParaRPr>
          </a:p>
        </p:txBody>
      </p:sp>
      <p:sp>
        <p:nvSpPr>
          <p:cNvPr id="5122" name="AutoShape 2" descr="https://apf.mail.ru/cgi-bin/readmsg/SAM_0110.JPG?id=14610475080000000053%3B0%3B1&amp;x-email=ecdbn%40mail.ru&amp;exif=1&amp;bs=2632&amp;bl=3534424&amp;ct=image%2Fjpeg&amp;cn=SAM_0110.JPG&amp;cte=binar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124" name="AutoShape 4" descr="https://apf.mail.ru/cgi-bin/readmsg/SAM_0106.JPG?id=14610475080000000053%3B0%3B2&amp;x-email=ecdbn%40mail.ru&amp;exif=1&amp;bs=3476658&amp;bl=3607517&amp;ct=image%2Fjpeg&amp;cn=SAM_0106.JPG&amp;cte=binar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214290"/>
            <a:ext cx="8229600" cy="296842"/>
          </a:xfrm>
        </p:spPr>
        <p:style>
          <a:lnRef idx="1">
            <a:schemeClr val="accent2"/>
          </a:lnRef>
          <a:fillRef idx="2">
            <a:schemeClr val="accent2"/>
          </a:fillRef>
          <a:effectRef idx="1">
            <a:schemeClr val="accent2"/>
          </a:effectRef>
          <a:fontRef idx="minor">
            <a:schemeClr val="dk1"/>
          </a:fontRef>
        </p:style>
        <p:txBody>
          <a:bodyPr>
            <a:noAutofit/>
          </a:bodyPr>
          <a:lstStyle/>
          <a:p>
            <a:r>
              <a:rPr lang="ru-RU" sz="1600" b="1" dirty="0" smtClean="0">
                <a:solidFill>
                  <a:schemeClr val="tx1"/>
                </a:solidFill>
                <a:latin typeface="Times New Roman" pitchFamily="18" charset="0"/>
                <a:cs typeface="Times New Roman" pitchFamily="18" charset="0"/>
              </a:rPr>
              <a:t>11. Повышение эффективности деятельности органов местного самоуправления</a:t>
            </a:r>
            <a:endParaRPr lang="ru-RU" sz="1600" b="1" dirty="0">
              <a:solidFill>
                <a:schemeClr val="tx1"/>
              </a:solidFill>
              <a:latin typeface="Times New Roman" pitchFamily="18" charset="0"/>
              <a:cs typeface="Times New Roman" pitchFamily="18" charset="0"/>
            </a:endParaRPr>
          </a:p>
        </p:txBody>
      </p:sp>
      <p:sp>
        <p:nvSpPr>
          <p:cNvPr id="3073" name="Rectangle 1"/>
          <p:cNvSpPr>
            <a:spLocks noChangeArrowheads="1"/>
          </p:cNvSpPr>
          <p:nvPr/>
        </p:nvSpPr>
        <p:spPr bwMode="auto">
          <a:xfrm>
            <a:off x="214282" y="714356"/>
            <a:ext cx="8715436" cy="1600438"/>
          </a:xfrm>
          <a:prstGeom prst="rect">
            <a:avLst/>
          </a:prstGeom>
          <a:ln>
            <a:headEnd/>
            <a:tailEn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В 2016 году вводится новая информационная система по обеспечению приема, учета и передачи информации между администраторами доходов бюджета Государственная информационная система о государственных и муниципальных платежах.</a:t>
            </a:r>
            <a:endParaRPr kumimoji="0" lang="ru-RU" sz="1100" b="0" i="0" u="none" strike="noStrike" cap="none" normalizeH="0" baseline="0" dirty="0" smtClean="0">
              <a:ln>
                <a:noFill/>
              </a:ln>
              <a:solidFill>
                <a:schemeClr val="tx1"/>
              </a:solidFill>
              <a:effectLst/>
              <a:latin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Внедрена в работу муниципальных служащих района программа АРМ НПА </a:t>
            </a:r>
            <a:r>
              <a:rPr kumimoji="0" lang="ru-RU" sz="14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автоматизированное рабочее место </a:t>
            </a:r>
            <a:r>
              <a:rPr kumimoji="0" lang="ru-RU" sz="14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Нормативные правовые акты</a:t>
            </a:r>
            <a:r>
              <a:rPr kumimoji="0" lang="ru-RU" sz="14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p>
          <a:p>
            <a:pPr lvl="0" indent="449263" algn="just" eaLnBrk="0" fontAlgn="base" hangingPunct="0">
              <a:spcBef>
                <a:spcPct val="0"/>
              </a:spcBef>
              <a:spcAft>
                <a:spcPct val="0"/>
              </a:spcAft>
            </a:pPr>
            <a:r>
              <a:rPr lang="ru-RU" sz="1400" dirty="0" smtClean="0">
                <a:latin typeface="Times New Roman" pitchFamily="18" charset="0"/>
                <a:cs typeface="Times New Roman" pitchFamily="18" charset="0"/>
              </a:rPr>
              <a:t>Муниципальные служащие Дубенского муниципального района работают с программным продуктом «Система электронного документооборота». </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074" name="Rectangle 2"/>
          <p:cNvSpPr>
            <a:spLocks noChangeArrowheads="1"/>
          </p:cNvSpPr>
          <p:nvPr/>
        </p:nvSpPr>
        <p:spPr bwMode="auto">
          <a:xfrm>
            <a:off x="214282" y="2357430"/>
            <a:ext cx="8715436" cy="1600438"/>
          </a:xfrm>
          <a:prstGeom prst="rect">
            <a:avLst/>
          </a:prstGeom>
          <a:ln>
            <a:headEnd/>
            <a:tailEnd/>
          </a:ln>
        </p:spPr>
        <p:style>
          <a:lnRef idx="2">
            <a:schemeClr val="accent5"/>
          </a:lnRef>
          <a:fillRef idx="1">
            <a:schemeClr val="lt1"/>
          </a:fillRef>
          <a:effectRef idx="0">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Администрация Дубенского муниципального района обеспечивает работу официального сайта муниципального образования. Муниципальные служащие осуществляют наполнение сайта, ведут новостную ленту, обеспечивают информирование граждан о работе администрации Дубенского муниципального района, Совета депутатов района. На сайте размещаются проекты нормативно-правовых актов муниципального района, уже принятые документы, размещены сведения </a:t>
            </a:r>
            <a:r>
              <a:rPr kumimoji="0" lang="ru-RU" sz="1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антикоррупционной</a:t>
            </a: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направленности и многое другое. Согласно мониторингу официальных сайтов муниципальных образований Республики Мордовия по вопросу открытости органов местного самоуправления, сайт нашего района входит в 5 лучших. </a:t>
            </a:r>
            <a:endParaRPr kumimoji="0" lang="ru-RU" sz="1800" b="0" i="0" u="none" strike="noStrike" cap="none" normalizeH="0" baseline="0" dirty="0" smtClean="0">
              <a:ln>
                <a:noFill/>
              </a:ln>
              <a:solidFill>
                <a:schemeClr val="tx1"/>
              </a:solidFill>
              <a:effectLst/>
              <a:latin typeface="Arial" pitchFamily="34" charset="0"/>
            </a:endParaRPr>
          </a:p>
        </p:txBody>
      </p:sp>
      <p:sp>
        <p:nvSpPr>
          <p:cNvPr id="6" name="Прямоугольник 5"/>
          <p:cNvSpPr/>
          <p:nvPr/>
        </p:nvSpPr>
        <p:spPr>
          <a:xfrm>
            <a:off x="285720" y="4071942"/>
            <a:ext cx="4286280" cy="2677656"/>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just"/>
            <a:r>
              <a:rPr lang="ru-RU" sz="1400" dirty="0" smtClean="0">
                <a:latin typeface="Times New Roman" pitchFamily="18" charset="0"/>
                <a:cs typeface="Times New Roman" pitchFamily="18" charset="0"/>
              </a:rPr>
              <a:t>Муниципальные служащие Дубенского муниципального района регулярно повышают свою квалификацию в высших образовательных учреждениях Приволжского федерального округа. Администрацией Дубенского муниципального района утверждена муниципальная программа «Развитие муниципальной службы в администрации Дубенского муниципального района Республики Мордовия на 2015-2016 гг.». В соответствии с указанной программой повышение квалификации проходят не менее 5 муниципальных служащих ежегодно. </a:t>
            </a:r>
            <a:endParaRPr lang="ru-RU" sz="1400" dirty="0">
              <a:latin typeface="Times New Roman" pitchFamily="18" charset="0"/>
              <a:cs typeface="Times New Roman" pitchFamily="18" charset="0"/>
            </a:endParaRPr>
          </a:p>
        </p:txBody>
      </p:sp>
      <p:graphicFrame>
        <p:nvGraphicFramePr>
          <p:cNvPr id="8" name="Диаграмма 7"/>
          <p:cNvGraphicFramePr/>
          <p:nvPr/>
        </p:nvGraphicFramePr>
        <p:xfrm>
          <a:off x="4643438" y="4000504"/>
          <a:ext cx="4286280" cy="2857496"/>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0"/>
            <a:ext cx="8229600" cy="488968"/>
          </a:xfrm>
        </p:spPr>
        <p:txBody>
          <a:bodyPr>
            <a:noAutofit/>
          </a:bodyPr>
          <a:lstStyle/>
          <a:p>
            <a:r>
              <a:rPr lang="ru-RU" sz="1500" b="1" dirty="0" smtClean="0">
                <a:latin typeface="Times New Roman" pitchFamily="18" charset="0"/>
                <a:cs typeface="Times New Roman" pitchFamily="18" charset="0"/>
              </a:rPr>
              <a:t>11.1. Открытие и развитие многофункциональных центров предоставления государственных и муниципальных услуг, удаленных рабочих мест.</a:t>
            </a:r>
            <a:endParaRPr lang="ru-RU" sz="1500" b="1" dirty="0">
              <a:latin typeface="Times New Roman" pitchFamily="18" charset="0"/>
              <a:cs typeface="Times New Roman" pitchFamily="18" charset="0"/>
            </a:endParaRPr>
          </a:p>
        </p:txBody>
      </p:sp>
      <p:sp>
        <p:nvSpPr>
          <p:cNvPr id="4" name="Прямоугольник 3"/>
          <p:cNvSpPr/>
          <p:nvPr/>
        </p:nvSpPr>
        <p:spPr>
          <a:xfrm>
            <a:off x="0" y="3000372"/>
            <a:ext cx="9001156" cy="1015663"/>
          </a:xfrm>
          <a:prstGeom prst="rect">
            <a:avLst/>
          </a:prstGeom>
        </p:spPr>
        <p:txBody>
          <a:bodyPr wrap="square">
            <a:spAutoFit/>
          </a:bodyPr>
          <a:lstStyle/>
          <a:p>
            <a:pPr algn="just"/>
            <a:r>
              <a:rPr lang="ru-RU" dirty="0" smtClean="0"/>
              <a:t> </a:t>
            </a:r>
            <a:r>
              <a:rPr lang="ru-RU" sz="1400" dirty="0" smtClean="0">
                <a:latin typeface="Times New Roman" pitchFamily="18" charset="0"/>
                <a:cs typeface="Times New Roman" pitchFamily="18" charset="0"/>
              </a:rPr>
              <a:t>Среднее время ожидания для подачи и получения документов на предоставление государственных (муниципальных) услуг составляет 10 минут.  Для удобства посетителей  имеется возможность оплаты услуг через терминал Сбербанка в здании МФЦ, возможность предварительной записи по телефону 8 (83447) 2-14-77 или  по электронной почте - </a:t>
            </a:r>
            <a:r>
              <a:rPr lang="en-US" sz="1400" dirty="0" smtClean="0">
                <a:latin typeface="Times New Roman" pitchFamily="18" charset="0"/>
                <a:cs typeface="Times New Roman" pitchFamily="18" charset="0"/>
              </a:rPr>
              <a:t>mfc013@mail.ru</a:t>
            </a:r>
            <a:r>
              <a:rPr lang="ru-RU" sz="140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p:txBody>
      </p:sp>
      <p:graphicFrame>
        <p:nvGraphicFramePr>
          <p:cNvPr id="8" name="Схема 7"/>
          <p:cNvGraphicFramePr/>
          <p:nvPr/>
        </p:nvGraphicFramePr>
        <p:xfrm>
          <a:off x="0" y="3929066"/>
          <a:ext cx="4572000" cy="29289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Прямоугольник 6"/>
          <p:cNvSpPr/>
          <p:nvPr/>
        </p:nvSpPr>
        <p:spPr>
          <a:xfrm>
            <a:off x="214282" y="500042"/>
            <a:ext cx="8643998" cy="2893100"/>
          </a:xfrm>
          <a:prstGeom prst="rect">
            <a:avLst/>
          </a:prstGeom>
        </p:spPr>
        <p:txBody>
          <a:bodyPr wrap="square">
            <a:spAutoFit/>
          </a:bodyPr>
          <a:lstStyle/>
          <a:p>
            <a:pPr algn="just">
              <a:buNone/>
            </a:pPr>
            <a:r>
              <a:rPr lang="ru-RU" sz="1400" dirty="0" smtClean="0">
                <a:latin typeface="Times New Roman" pitchFamily="18" charset="0"/>
                <a:cs typeface="Times New Roman" pitchFamily="18" charset="0"/>
              </a:rPr>
              <a:t>        Многофункциональный центр предоставления государственных и муниципальных услуг в Дубенском муниципальном районе создан одним из первых среди районов РМ, после города Саранска и </a:t>
            </a:r>
            <a:r>
              <a:rPr lang="ru-RU" sz="1400" dirty="0" err="1" smtClean="0">
                <a:latin typeface="Times New Roman" pitchFamily="18" charset="0"/>
                <a:cs typeface="Times New Roman" pitchFamily="18" charset="0"/>
              </a:rPr>
              <a:t>Рузаевского</a:t>
            </a:r>
            <a:r>
              <a:rPr lang="ru-RU" sz="1400" dirty="0" smtClean="0">
                <a:latin typeface="Times New Roman" pitchFamily="18" charset="0"/>
                <a:cs typeface="Times New Roman" pitchFamily="18" charset="0"/>
              </a:rPr>
              <a:t> муниципального района. В Дубенском муниципальном районе в 2015 году по программе «Повышение качества Государственных и муниципальных услуг в Дубенском муниципальном районе Республики Мордовия на 2015-2018 годы» дополнительно были открыты подразделения МФЦ в </a:t>
            </a:r>
            <a:r>
              <a:rPr lang="ru-RU" sz="1400" dirty="0" err="1" smtClean="0">
                <a:latin typeface="Times New Roman" pitchFamily="18" charset="0"/>
                <a:cs typeface="Times New Roman" pitchFamily="18" charset="0"/>
              </a:rPr>
              <a:t>Ардатовском</a:t>
            </a:r>
            <a:r>
              <a:rPr lang="ru-RU" sz="1400" dirty="0" smtClean="0">
                <a:latin typeface="Times New Roman" pitchFamily="18" charset="0"/>
                <a:cs typeface="Times New Roman" pitchFamily="18" charset="0"/>
              </a:rPr>
              <a:t> сельском поселении и в </a:t>
            </a:r>
            <a:r>
              <a:rPr lang="ru-RU" sz="1400" dirty="0" err="1" smtClean="0">
                <a:latin typeface="Times New Roman" pitchFamily="18" charset="0"/>
                <a:cs typeface="Times New Roman" pitchFamily="18" charset="0"/>
              </a:rPr>
              <a:t>Поводимовском</a:t>
            </a:r>
            <a:r>
              <a:rPr lang="ru-RU" sz="1400" dirty="0" smtClean="0">
                <a:latin typeface="Times New Roman" pitchFamily="18" charset="0"/>
                <a:cs typeface="Times New Roman" pitchFamily="18" charset="0"/>
              </a:rPr>
              <a:t> сельском поселении. За 2015 год МБУ «МФЦ Дубенского муниципального  района» зарегистрировало более десяти тысяч обращений. Уровень удовлетворенности граждан качеством предоставления муниципальных услуг составил 80%. Показатель доля граждан, имеющих доступ к получению муниципальных услуг по принципу «одного окна» достигнут на 40%. До 2018 года значение данного показателя должно составить 90%. </a:t>
            </a:r>
          </a:p>
          <a:p>
            <a:pPr algn="just">
              <a:buNone/>
            </a:pPr>
            <a:r>
              <a:rPr lang="ru-RU" sz="1400" dirty="0" smtClean="0">
                <a:latin typeface="Times New Roman" pitchFamily="18" charset="0"/>
                <a:cs typeface="Times New Roman" pitchFamily="18" charset="0"/>
              </a:rPr>
              <a:t>        На базе МФЦ предоставляется 41 муниципальная услуга. Также МФЦ оказывает 20 услуг федеральных органов власти, 21 услуга внебюджетных фондов и 31 услуга исполнительных органов власти. </a:t>
            </a:r>
          </a:p>
          <a:p>
            <a:endParaRPr lang="ru-RU" sz="1400" dirty="0">
              <a:latin typeface="Times New Roman" pitchFamily="18" charset="0"/>
              <a:cs typeface="Times New Roman" pitchFamily="18" charset="0"/>
            </a:endParaRPr>
          </a:p>
        </p:txBody>
      </p:sp>
      <p:pic>
        <p:nvPicPr>
          <p:cNvPr id="9" name="Picture 1"/>
          <p:cNvPicPr>
            <a:picLocks noGrp="1" noChangeAspect="1" noChangeArrowheads="1"/>
          </p:cNvPicPr>
          <p:nvPr>
            <p:ph idx="1"/>
          </p:nvPr>
        </p:nvPicPr>
        <p:blipFill>
          <a:blip r:embed="rId6" cstate="print"/>
          <a:srcRect/>
          <a:stretch>
            <a:fillRect/>
          </a:stretch>
        </p:blipFill>
        <p:spPr bwMode="auto">
          <a:xfrm>
            <a:off x="6659232" y="5429264"/>
            <a:ext cx="2484767" cy="1428736"/>
          </a:xfrm>
          <a:prstGeom prst="rect">
            <a:avLst/>
          </a:prstGeom>
          <a:noFill/>
          <a:ln w="9525">
            <a:noFill/>
            <a:miter lim="800000"/>
            <a:headEnd/>
            <a:tailEnd/>
          </a:ln>
          <a:effectLst/>
        </p:spPr>
      </p:pic>
      <p:pic>
        <p:nvPicPr>
          <p:cNvPr id="13" name="Picture 2"/>
          <p:cNvPicPr>
            <a:picLocks noChangeAspect="1" noChangeArrowheads="1"/>
          </p:cNvPicPr>
          <p:nvPr/>
        </p:nvPicPr>
        <p:blipFill>
          <a:blip r:embed="rId7" cstate="print"/>
          <a:srcRect/>
          <a:stretch>
            <a:fillRect/>
          </a:stretch>
        </p:blipFill>
        <p:spPr bwMode="auto">
          <a:xfrm>
            <a:off x="4500562" y="5429264"/>
            <a:ext cx="2214546" cy="1428736"/>
          </a:xfrm>
          <a:prstGeom prst="rect">
            <a:avLst/>
          </a:prstGeom>
          <a:noFill/>
          <a:ln w="9525">
            <a:noFill/>
            <a:miter lim="800000"/>
            <a:headEnd/>
            <a:tailEnd/>
          </a:ln>
          <a:effectLst/>
        </p:spPr>
      </p:pic>
      <p:sp>
        <p:nvSpPr>
          <p:cNvPr id="6145" name="Rectangle 1"/>
          <p:cNvSpPr>
            <a:spLocks noChangeArrowheads="1"/>
          </p:cNvSpPr>
          <p:nvPr/>
        </p:nvSpPr>
        <p:spPr bwMode="auto">
          <a:xfrm>
            <a:off x="4714876" y="4000504"/>
            <a:ext cx="3500430" cy="1169551"/>
          </a:xfrm>
          <a:prstGeom prst="rect">
            <a:avLst/>
          </a:prstGeom>
          <a:ln>
            <a:headEnd/>
            <a:tailEnd/>
          </a:ln>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График работы МБУ «МФЦ»:</a:t>
            </a:r>
            <a:endParaRPr kumimoji="0" lang="ru-RU" sz="14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Понедельник – пятница 08.30 -17.30 </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Суббота 09.30 -14.00</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Воскресенье выходной день;</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Перерыв 13.00 - 14.00.</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nvGraphicFramePr>
        <p:xfrm>
          <a:off x="0" y="471879"/>
          <a:ext cx="4786314" cy="6386121"/>
        </p:xfrm>
        <a:graphic>
          <a:graphicData uri="http://schemas.openxmlformats.org/drawingml/2006/table">
            <a:tbl>
              <a:tblPr>
                <a:tableStyleId>{284E427A-3D55-4303-BF80-6455036E1DE7}</a:tableStyleId>
              </a:tblPr>
              <a:tblGrid>
                <a:gridCol w="3235700"/>
                <a:gridCol w="1550614"/>
              </a:tblGrid>
              <a:tr h="258157">
                <a:tc>
                  <a:txBody>
                    <a:bodyPr/>
                    <a:lstStyle/>
                    <a:p>
                      <a:pPr algn="just">
                        <a:lnSpc>
                          <a:spcPct val="115000"/>
                        </a:lnSpc>
                        <a:spcAft>
                          <a:spcPts val="0"/>
                        </a:spcAft>
                      </a:pPr>
                      <a:r>
                        <a:rPr lang="ru-RU" sz="1200" dirty="0">
                          <a:latin typeface="Times New Roman" pitchFamily="18" charset="0"/>
                          <a:cs typeface="Times New Roman" pitchFamily="18" charset="0"/>
                        </a:rPr>
                        <a:t>Должностное лицо, осуществляющее прием граждан</a:t>
                      </a:r>
                      <a:endParaRPr lang="ru-RU" sz="1200" dirty="0">
                        <a:latin typeface="Times New Roman" pitchFamily="18" charset="0"/>
                        <a:ea typeface="Calibri"/>
                        <a:cs typeface="Times New Roman" pitchFamily="18" charset="0"/>
                      </a:endParaRPr>
                    </a:p>
                  </a:txBody>
                  <a:tcPr marL="63106" marR="63106" marT="0" marB="0"/>
                </a:tc>
                <a:tc>
                  <a:txBody>
                    <a:bodyPr/>
                    <a:lstStyle/>
                    <a:p>
                      <a:pPr algn="just">
                        <a:lnSpc>
                          <a:spcPct val="115000"/>
                        </a:lnSpc>
                        <a:spcAft>
                          <a:spcPts val="0"/>
                        </a:spcAft>
                      </a:pPr>
                      <a:r>
                        <a:rPr lang="ru-RU" sz="1200" dirty="0">
                          <a:latin typeface="Times New Roman" pitchFamily="18" charset="0"/>
                          <a:cs typeface="Times New Roman" pitchFamily="18" charset="0"/>
                        </a:rPr>
                        <a:t>Время приема </a:t>
                      </a:r>
                      <a:endParaRPr lang="ru-RU" sz="1200" dirty="0">
                        <a:latin typeface="Times New Roman" pitchFamily="18" charset="0"/>
                        <a:ea typeface="Calibri"/>
                        <a:cs typeface="Times New Roman" pitchFamily="18" charset="0"/>
                      </a:endParaRPr>
                    </a:p>
                  </a:txBody>
                  <a:tcPr marL="63106" marR="63106" marT="0" marB="0"/>
                </a:tc>
              </a:tr>
              <a:tr h="516315">
                <a:tc>
                  <a:txBody>
                    <a:bodyPr/>
                    <a:lstStyle/>
                    <a:p>
                      <a:pPr algn="just">
                        <a:lnSpc>
                          <a:spcPct val="115000"/>
                        </a:lnSpc>
                        <a:spcAft>
                          <a:spcPts val="0"/>
                        </a:spcAft>
                      </a:pPr>
                      <a:r>
                        <a:rPr lang="ru-RU" sz="1200" dirty="0">
                          <a:latin typeface="Times New Roman" pitchFamily="18" charset="0"/>
                          <a:cs typeface="Times New Roman" pitchFamily="18" charset="0"/>
                        </a:rPr>
                        <a:t>Глава администрации Дубенского муниципального района </a:t>
                      </a:r>
                    </a:p>
                    <a:p>
                      <a:pPr algn="just">
                        <a:lnSpc>
                          <a:spcPct val="115000"/>
                        </a:lnSpc>
                        <a:spcAft>
                          <a:spcPts val="0"/>
                        </a:spcAft>
                      </a:pPr>
                      <a:r>
                        <a:rPr lang="ru-RU" sz="1200" dirty="0">
                          <a:latin typeface="Times New Roman" pitchFamily="18" charset="0"/>
                          <a:cs typeface="Times New Roman" pitchFamily="18" charset="0"/>
                        </a:rPr>
                        <a:t>В.Г. Прокин</a:t>
                      </a:r>
                      <a:endParaRPr lang="ru-RU" sz="1200" dirty="0">
                        <a:latin typeface="Times New Roman" pitchFamily="18" charset="0"/>
                        <a:ea typeface="Calibri"/>
                        <a:cs typeface="Times New Roman" pitchFamily="18" charset="0"/>
                      </a:endParaRPr>
                    </a:p>
                  </a:txBody>
                  <a:tcPr marL="63106" marR="63106" marT="0" marB="0"/>
                </a:tc>
                <a:tc>
                  <a:txBody>
                    <a:bodyPr/>
                    <a:lstStyle/>
                    <a:p>
                      <a:pPr algn="just">
                        <a:lnSpc>
                          <a:spcPct val="115000"/>
                        </a:lnSpc>
                        <a:spcAft>
                          <a:spcPts val="0"/>
                        </a:spcAft>
                      </a:pPr>
                      <a:r>
                        <a:rPr lang="ru-RU" sz="1200">
                          <a:latin typeface="Times New Roman" pitchFamily="18" charset="0"/>
                          <a:cs typeface="Times New Roman" pitchFamily="18" charset="0"/>
                        </a:rPr>
                        <a:t>Каждую среду с 10:00 до 13:00</a:t>
                      </a:r>
                      <a:endParaRPr lang="ru-RU" sz="1200">
                        <a:latin typeface="Times New Roman" pitchFamily="18" charset="0"/>
                        <a:ea typeface="Calibri"/>
                        <a:cs typeface="Times New Roman" pitchFamily="18" charset="0"/>
                      </a:endParaRPr>
                    </a:p>
                  </a:txBody>
                  <a:tcPr marL="63106" marR="63106" marT="0" marB="0"/>
                </a:tc>
              </a:tr>
              <a:tr h="516315">
                <a:tc>
                  <a:txBody>
                    <a:bodyPr/>
                    <a:lstStyle/>
                    <a:p>
                      <a:pPr algn="just">
                        <a:lnSpc>
                          <a:spcPct val="115000"/>
                        </a:lnSpc>
                        <a:spcAft>
                          <a:spcPts val="0"/>
                        </a:spcAft>
                      </a:pPr>
                      <a:r>
                        <a:rPr lang="ru-RU" sz="1200">
                          <a:latin typeface="Times New Roman" pitchFamily="18" charset="0"/>
                          <a:cs typeface="Times New Roman" pitchFamily="18" charset="0"/>
                        </a:rPr>
                        <a:t>Первый заместитель главы администрации - начальник финансового управления Л.М. Вачаева</a:t>
                      </a:r>
                      <a:endParaRPr lang="ru-RU" sz="1200">
                        <a:latin typeface="Times New Roman" pitchFamily="18" charset="0"/>
                        <a:ea typeface="Calibri"/>
                        <a:cs typeface="Times New Roman" pitchFamily="18" charset="0"/>
                      </a:endParaRPr>
                    </a:p>
                  </a:txBody>
                  <a:tcPr marL="63106" marR="63106" marT="0" marB="0"/>
                </a:tc>
                <a:tc>
                  <a:txBody>
                    <a:bodyPr/>
                    <a:lstStyle/>
                    <a:p>
                      <a:pPr algn="just">
                        <a:lnSpc>
                          <a:spcPct val="115000"/>
                        </a:lnSpc>
                        <a:spcAft>
                          <a:spcPts val="0"/>
                        </a:spcAft>
                      </a:pPr>
                      <a:r>
                        <a:rPr lang="ru-RU" sz="1200">
                          <a:latin typeface="Times New Roman" pitchFamily="18" charset="0"/>
                          <a:cs typeface="Times New Roman" pitchFamily="18" charset="0"/>
                        </a:rPr>
                        <a:t>Каждый четверг с 10:00 до 13:00</a:t>
                      </a:r>
                      <a:endParaRPr lang="ru-RU" sz="1200">
                        <a:latin typeface="Times New Roman" pitchFamily="18" charset="0"/>
                        <a:ea typeface="Calibri"/>
                        <a:cs typeface="Times New Roman" pitchFamily="18" charset="0"/>
                      </a:endParaRPr>
                    </a:p>
                  </a:txBody>
                  <a:tcPr marL="63106" marR="63106" marT="0" marB="0"/>
                </a:tc>
              </a:tr>
              <a:tr h="774470">
                <a:tc>
                  <a:txBody>
                    <a:bodyPr/>
                    <a:lstStyle/>
                    <a:p>
                      <a:pPr algn="just">
                        <a:lnSpc>
                          <a:spcPct val="115000"/>
                        </a:lnSpc>
                        <a:spcAft>
                          <a:spcPts val="0"/>
                        </a:spcAft>
                      </a:pPr>
                      <a:r>
                        <a:rPr lang="ru-RU" sz="1200">
                          <a:latin typeface="Times New Roman" pitchFamily="18" charset="0"/>
                          <a:cs typeface="Times New Roman" pitchFamily="18" charset="0"/>
                        </a:rPr>
                        <a:t>Заместитель главы администрации - начальник управления по социальной работе администрации Дубенского муниципального района Н.В. Карасев</a:t>
                      </a:r>
                      <a:endParaRPr lang="ru-RU" sz="1200">
                        <a:latin typeface="Times New Roman" pitchFamily="18" charset="0"/>
                        <a:ea typeface="Calibri"/>
                        <a:cs typeface="Times New Roman" pitchFamily="18" charset="0"/>
                      </a:endParaRPr>
                    </a:p>
                  </a:txBody>
                  <a:tcPr marL="63106" marR="63106" marT="0" marB="0"/>
                </a:tc>
                <a:tc>
                  <a:txBody>
                    <a:bodyPr/>
                    <a:lstStyle/>
                    <a:p>
                      <a:pPr algn="just">
                        <a:lnSpc>
                          <a:spcPct val="115000"/>
                        </a:lnSpc>
                        <a:spcAft>
                          <a:spcPts val="0"/>
                        </a:spcAft>
                      </a:pPr>
                      <a:r>
                        <a:rPr lang="ru-RU" sz="1200" dirty="0">
                          <a:latin typeface="Times New Roman" pitchFamily="18" charset="0"/>
                          <a:cs typeface="Times New Roman" pitchFamily="18" charset="0"/>
                        </a:rPr>
                        <a:t>Каждый вторник с 10:00 до 13:00</a:t>
                      </a:r>
                      <a:endParaRPr lang="ru-RU" sz="1200" dirty="0">
                        <a:latin typeface="Times New Roman" pitchFamily="18" charset="0"/>
                        <a:ea typeface="Calibri"/>
                        <a:cs typeface="Times New Roman" pitchFamily="18" charset="0"/>
                      </a:endParaRPr>
                    </a:p>
                  </a:txBody>
                  <a:tcPr marL="63106" marR="63106" marT="0" marB="0"/>
                </a:tc>
              </a:tr>
              <a:tr h="774470">
                <a:tc>
                  <a:txBody>
                    <a:bodyPr/>
                    <a:lstStyle/>
                    <a:p>
                      <a:pPr algn="just">
                        <a:lnSpc>
                          <a:spcPct val="115000"/>
                        </a:lnSpc>
                        <a:spcAft>
                          <a:spcPts val="0"/>
                        </a:spcAft>
                      </a:pPr>
                      <a:r>
                        <a:rPr lang="ru-RU" sz="1200">
                          <a:latin typeface="Times New Roman" pitchFamily="18" charset="0"/>
                          <a:cs typeface="Times New Roman" pitchFamily="18" charset="0"/>
                        </a:rPr>
                        <a:t>Заместитель главы администрации - начальник управления по работе с отраслями АПК и ЛПХ граждан администрации Дубенского муниципального района С.Г. Плешаков </a:t>
                      </a:r>
                      <a:endParaRPr lang="ru-RU" sz="1200">
                        <a:latin typeface="Times New Roman" pitchFamily="18" charset="0"/>
                        <a:ea typeface="Calibri"/>
                        <a:cs typeface="Times New Roman" pitchFamily="18" charset="0"/>
                      </a:endParaRPr>
                    </a:p>
                  </a:txBody>
                  <a:tcPr marL="63106" marR="63106" marT="0" marB="0"/>
                </a:tc>
                <a:tc>
                  <a:txBody>
                    <a:bodyPr/>
                    <a:lstStyle/>
                    <a:p>
                      <a:pPr algn="just">
                        <a:lnSpc>
                          <a:spcPct val="115000"/>
                        </a:lnSpc>
                        <a:spcAft>
                          <a:spcPts val="0"/>
                        </a:spcAft>
                      </a:pPr>
                      <a:r>
                        <a:rPr lang="ru-RU" sz="1200">
                          <a:latin typeface="Times New Roman" pitchFamily="18" charset="0"/>
                          <a:cs typeface="Times New Roman" pitchFamily="18" charset="0"/>
                        </a:rPr>
                        <a:t>Каждый вторник с 10:00 до 13:00</a:t>
                      </a:r>
                      <a:endParaRPr lang="ru-RU" sz="1200">
                        <a:latin typeface="Times New Roman" pitchFamily="18" charset="0"/>
                        <a:ea typeface="Calibri"/>
                        <a:cs typeface="Times New Roman" pitchFamily="18" charset="0"/>
                      </a:endParaRPr>
                    </a:p>
                  </a:txBody>
                  <a:tcPr marL="63106" marR="63106" marT="0" marB="0"/>
                </a:tc>
              </a:tr>
              <a:tr h="516315">
                <a:tc>
                  <a:txBody>
                    <a:bodyPr/>
                    <a:lstStyle/>
                    <a:p>
                      <a:pPr algn="just">
                        <a:lnSpc>
                          <a:spcPct val="115000"/>
                        </a:lnSpc>
                        <a:spcAft>
                          <a:spcPts val="0"/>
                        </a:spcAft>
                      </a:pPr>
                      <a:r>
                        <a:rPr lang="ru-RU" sz="1200">
                          <a:latin typeface="Times New Roman" pitchFamily="18" charset="0"/>
                          <a:cs typeface="Times New Roman" pitchFamily="18" charset="0"/>
                        </a:rPr>
                        <a:t>Заместитель главы по строительству, архитектуре и ЖКХ администрации Дубенского муниципального района В.П. Святкин</a:t>
                      </a:r>
                      <a:endParaRPr lang="ru-RU" sz="1200">
                        <a:latin typeface="Times New Roman" pitchFamily="18" charset="0"/>
                        <a:ea typeface="Calibri"/>
                        <a:cs typeface="Times New Roman" pitchFamily="18" charset="0"/>
                      </a:endParaRPr>
                    </a:p>
                  </a:txBody>
                  <a:tcPr marL="63106" marR="63106" marT="0" marB="0"/>
                </a:tc>
                <a:tc>
                  <a:txBody>
                    <a:bodyPr/>
                    <a:lstStyle/>
                    <a:p>
                      <a:pPr algn="just">
                        <a:lnSpc>
                          <a:spcPct val="115000"/>
                        </a:lnSpc>
                        <a:spcAft>
                          <a:spcPts val="0"/>
                        </a:spcAft>
                      </a:pPr>
                      <a:r>
                        <a:rPr lang="ru-RU" sz="1200">
                          <a:latin typeface="Times New Roman" pitchFamily="18" charset="0"/>
                          <a:cs typeface="Times New Roman" pitchFamily="18" charset="0"/>
                        </a:rPr>
                        <a:t>Каждую среду с 10:00 до 13:00</a:t>
                      </a:r>
                      <a:endParaRPr lang="ru-RU" sz="1200">
                        <a:latin typeface="Times New Roman" pitchFamily="18" charset="0"/>
                        <a:ea typeface="Calibri"/>
                        <a:cs typeface="Times New Roman" pitchFamily="18" charset="0"/>
                      </a:endParaRPr>
                    </a:p>
                  </a:txBody>
                  <a:tcPr marL="63106" marR="63106" marT="0" marB="0"/>
                </a:tc>
              </a:tr>
              <a:tr h="516315">
                <a:tc>
                  <a:txBody>
                    <a:bodyPr/>
                    <a:lstStyle/>
                    <a:p>
                      <a:pPr algn="just">
                        <a:lnSpc>
                          <a:spcPct val="115000"/>
                        </a:lnSpc>
                        <a:spcAft>
                          <a:spcPts val="0"/>
                        </a:spcAft>
                      </a:pPr>
                      <a:r>
                        <a:rPr lang="ru-RU" sz="1200">
                          <a:latin typeface="Times New Roman" pitchFamily="18" charset="0"/>
                          <a:cs typeface="Times New Roman" pitchFamily="18" charset="0"/>
                        </a:rPr>
                        <a:t>Руководитель аппарата администрации Дубенского муниципального района Г.А. Суродеева</a:t>
                      </a:r>
                      <a:endParaRPr lang="ru-RU" sz="1200">
                        <a:latin typeface="Times New Roman" pitchFamily="18" charset="0"/>
                        <a:ea typeface="Calibri"/>
                        <a:cs typeface="Times New Roman" pitchFamily="18" charset="0"/>
                      </a:endParaRPr>
                    </a:p>
                  </a:txBody>
                  <a:tcPr marL="63106" marR="63106" marT="0" marB="0"/>
                </a:tc>
                <a:tc>
                  <a:txBody>
                    <a:bodyPr/>
                    <a:lstStyle/>
                    <a:p>
                      <a:pPr algn="just">
                        <a:lnSpc>
                          <a:spcPct val="115000"/>
                        </a:lnSpc>
                        <a:spcAft>
                          <a:spcPts val="0"/>
                        </a:spcAft>
                      </a:pPr>
                      <a:r>
                        <a:rPr lang="ru-RU" sz="1200">
                          <a:latin typeface="Times New Roman" pitchFamily="18" charset="0"/>
                          <a:cs typeface="Times New Roman" pitchFamily="18" charset="0"/>
                        </a:rPr>
                        <a:t>Каждую среду с 10:00 до 13:00</a:t>
                      </a:r>
                      <a:endParaRPr lang="ru-RU" sz="1200">
                        <a:latin typeface="Times New Roman" pitchFamily="18" charset="0"/>
                        <a:ea typeface="Calibri"/>
                        <a:cs typeface="Times New Roman" pitchFamily="18" charset="0"/>
                      </a:endParaRPr>
                    </a:p>
                  </a:txBody>
                  <a:tcPr marL="63106" marR="63106" marT="0" marB="0"/>
                </a:tc>
              </a:tr>
              <a:tr h="516315">
                <a:tc>
                  <a:txBody>
                    <a:bodyPr/>
                    <a:lstStyle/>
                    <a:p>
                      <a:pPr algn="just">
                        <a:lnSpc>
                          <a:spcPct val="115000"/>
                        </a:lnSpc>
                        <a:spcAft>
                          <a:spcPts val="0"/>
                        </a:spcAft>
                      </a:pPr>
                      <a:r>
                        <a:rPr lang="ru-RU" sz="1200">
                          <a:latin typeface="Times New Roman" pitchFamily="18" charset="0"/>
                          <a:cs typeface="Times New Roman" pitchFamily="18" charset="0"/>
                        </a:rPr>
                        <a:t>Начальник экономического управления Т.М. Волгушева</a:t>
                      </a:r>
                      <a:endParaRPr lang="ru-RU" sz="1200">
                        <a:latin typeface="Times New Roman" pitchFamily="18" charset="0"/>
                        <a:ea typeface="Calibri"/>
                        <a:cs typeface="Times New Roman" pitchFamily="18" charset="0"/>
                      </a:endParaRPr>
                    </a:p>
                  </a:txBody>
                  <a:tcPr marL="63106" marR="63106" marT="0" marB="0"/>
                </a:tc>
                <a:tc>
                  <a:txBody>
                    <a:bodyPr/>
                    <a:lstStyle/>
                    <a:p>
                      <a:pPr algn="just">
                        <a:lnSpc>
                          <a:spcPct val="115000"/>
                        </a:lnSpc>
                        <a:spcAft>
                          <a:spcPts val="0"/>
                        </a:spcAft>
                      </a:pPr>
                      <a:r>
                        <a:rPr lang="ru-RU" sz="1200">
                          <a:latin typeface="Times New Roman" pitchFamily="18" charset="0"/>
                          <a:cs typeface="Times New Roman" pitchFamily="18" charset="0"/>
                        </a:rPr>
                        <a:t>Каждую среду с 10:00 до 13:00</a:t>
                      </a:r>
                      <a:endParaRPr lang="ru-RU" sz="1200">
                        <a:latin typeface="Times New Roman" pitchFamily="18" charset="0"/>
                        <a:ea typeface="Calibri"/>
                        <a:cs typeface="Times New Roman" pitchFamily="18" charset="0"/>
                      </a:endParaRPr>
                    </a:p>
                  </a:txBody>
                  <a:tcPr marL="63106" marR="63106" marT="0" marB="0"/>
                </a:tc>
              </a:tr>
              <a:tr h="516315">
                <a:tc>
                  <a:txBody>
                    <a:bodyPr/>
                    <a:lstStyle/>
                    <a:p>
                      <a:pPr algn="just">
                        <a:lnSpc>
                          <a:spcPct val="115000"/>
                        </a:lnSpc>
                        <a:spcAft>
                          <a:spcPts val="0"/>
                        </a:spcAft>
                      </a:pPr>
                      <a:r>
                        <a:rPr lang="ru-RU" sz="1200">
                          <a:latin typeface="Times New Roman" pitchFamily="18" charset="0"/>
                          <a:cs typeface="Times New Roman" pitchFamily="18" charset="0"/>
                        </a:rPr>
                        <a:t>Начальник отдела специальных программ В.А. Осичкин</a:t>
                      </a:r>
                      <a:endParaRPr lang="ru-RU" sz="1200">
                        <a:latin typeface="Times New Roman" pitchFamily="18" charset="0"/>
                        <a:ea typeface="Calibri"/>
                        <a:cs typeface="Times New Roman" pitchFamily="18" charset="0"/>
                      </a:endParaRPr>
                    </a:p>
                  </a:txBody>
                  <a:tcPr marL="63106" marR="63106" marT="0" marB="0"/>
                </a:tc>
                <a:tc>
                  <a:txBody>
                    <a:bodyPr/>
                    <a:lstStyle/>
                    <a:p>
                      <a:pPr algn="just">
                        <a:lnSpc>
                          <a:spcPct val="115000"/>
                        </a:lnSpc>
                        <a:spcAft>
                          <a:spcPts val="0"/>
                        </a:spcAft>
                      </a:pPr>
                      <a:r>
                        <a:rPr lang="ru-RU" sz="1200">
                          <a:latin typeface="Times New Roman" pitchFamily="18" charset="0"/>
                          <a:cs typeface="Times New Roman" pitchFamily="18" charset="0"/>
                        </a:rPr>
                        <a:t>Каждую среду с 10:00 до 13:00</a:t>
                      </a:r>
                      <a:endParaRPr lang="ru-RU" sz="1200">
                        <a:latin typeface="Times New Roman" pitchFamily="18" charset="0"/>
                        <a:ea typeface="Calibri"/>
                        <a:cs typeface="Times New Roman" pitchFamily="18" charset="0"/>
                      </a:endParaRPr>
                    </a:p>
                  </a:txBody>
                  <a:tcPr marL="63106" marR="63106" marT="0" marB="0"/>
                </a:tc>
              </a:tr>
              <a:tr h="516315">
                <a:tc>
                  <a:txBody>
                    <a:bodyPr/>
                    <a:lstStyle/>
                    <a:p>
                      <a:pPr algn="just">
                        <a:lnSpc>
                          <a:spcPct val="115000"/>
                        </a:lnSpc>
                        <a:spcAft>
                          <a:spcPts val="0"/>
                        </a:spcAft>
                      </a:pPr>
                      <a:r>
                        <a:rPr lang="ru-RU" sz="1200" dirty="0">
                          <a:latin typeface="Times New Roman" pitchFamily="18" charset="0"/>
                          <a:cs typeface="Times New Roman" pitchFamily="18" charset="0"/>
                        </a:rPr>
                        <a:t>Юрисконсульт Л.А. Карпова</a:t>
                      </a:r>
                      <a:endParaRPr lang="ru-RU" sz="1200" dirty="0">
                        <a:latin typeface="Times New Roman" pitchFamily="18" charset="0"/>
                        <a:ea typeface="Calibri"/>
                        <a:cs typeface="Times New Roman" pitchFamily="18" charset="0"/>
                      </a:endParaRPr>
                    </a:p>
                  </a:txBody>
                  <a:tcPr marL="63106" marR="63106" marT="0" marB="0"/>
                </a:tc>
                <a:tc>
                  <a:txBody>
                    <a:bodyPr/>
                    <a:lstStyle/>
                    <a:p>
                      <a:pPr algn="just">
                        <a:lnSpc>
                          <a:spcPct val="115000"/>
                        </a:lnSpc>
                        <a:spcAft>
                          <a:spcPts val="0"/>
                        </a:spcAft>
                      </a:pPr>
                      <a:r>
                        <a:rPr lang="ru-RU" sz="1200" dirty="0">
                          <a:latin typeface="Times New Roman" pitchFamily="18" charset="0"/>
                          <a:cs typeface="Times New Roman" pitchFamily="18" charset="0"/>
                        </a:rPr>
                        <a:t>Каждую среду с 10:00 до 13:00</a:t>
                      </a:r>
                      <a:endParaRPr lang="ru-RU" sz="1200" dirty="0">
                        <a:latin typeface="Times New Roman" pitchFamily="18" charset="0"/>
                        <a:ea typeface="Calibri"/>
                        <a:cs typeface="Times New Roman" pitchFamily="18" charset="0"/>
                      </a:endParaRPr>
                    </a:p>
                  </a:txBody>
                  <a:tcPr marL="63106" marR="63106" marT="0" marB="0"/>
                </a:tc>
              </a:tr>
            </a:tbl>
          </a:graphicData>
        </a:graphic>
      </p:graphicFrame>
      <p:sp>
        <p:nvSpPr>
          <p:cNvPr id="1025" name="Rectangle 1"/>
          <p:cNvSpPr>
            <a:spLocks noChangeArrowheads="1"/>
          </p:cNvSpPr>
          <p:nvPr/>
        </p:nvSpPr>
        <p:spPr bwMode="auto">
          <a:xfrm>
            <a:off x="4857752" y="0"/>
            <a:ext cx="4286248" cy="5693866"/>
          </a:xfrm>
          <a:prstGeom prst="rect">
            <a:avLst/>
          </a:prstGeom>
          <a:ln>
            <a:headEnd/>
            <a:tailEn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Выездные приемы граждан должностными лицами района регулярно публикуются в средствах массовой информации (в районной газете «Новая жизнь») и размещаются на официальном сайте Дубенского муниципального района. Письменные обращения традиционно поступают по почте, также имеется возможность принятия обращений граждан по средствам электронной почты. Администрация района и администрации сельских поселений ежегодно участвуют в едином дне приема граждан 12 декабря, в том числе и с использованием программы ССТУ, позволяющей по средствам видео-аудио связи соединить обращающего гражданина с любым должностным лицом, в любой точке страны. Это существенно сокращает срок рассмотрения обращения, так как  обратившийся может получить ответ на свой вопрос непосредственно от должностного лица, в ведении которого находится та или иная проблема. Все поступившие обращения передаются на исполнение ответственным лицам не позднее следующего дня. Должностные лица принимают необходимые меры для правильного и своевременного рассмотрения обращения, в случае необходимости направляются запросы в другие органы государственной власти или иным юридическим лицам. </a:t>
            </a:r>
            <a:endParaRPr kumimoji="0" lang="ru-RU" sz="1800" b="0" i="0" u="none" strike="noStrike" cap="none" normalizeH="0" baseline="0" dirty="0" smtClean="0">
              <a:ln>
                <a:noFill/>
              </a:ln>
              <a:solidFill>
                <a:schemeClr val="tx1"/>
              </a:solidFill>
              <a:effectLst/>
              <a:latin typeface="Times New Roman" pitchFamily="18" charset="0"/>
              <a:cs typeface="Times New Roman" pitchFamily="18" charset="0"/>
            </a:endParaRPr>
          </a:p>
        </p:txBody>
      </p:sp>
      <p:graphicFrame>
        <p:nvGraphicFramePr>
          <p:cNvPr id="6" name="Таблица 5"/>
          <p:cNvGraphicFramePr>
            <a:graphicFrameLocks noGrp="1"/>
          </p:cNvGraphicFramePr>
          <p:nvPr/>
        </p:nvGraphicFramePr>
        <p:xfrm>
          <a:off x="4929190" y="5692490"/>
          <a:ext cx="4214810" cy="1140339"/>
        </p:xfrm>
        <a:graphic>
          <a:graphicData uri="http://schemas.openxmlformats.org/drawingml/2006/table">
            <a:tbl>
              <a:tblPr>
                <a:tableStyleId>{69C7853C-536D-4A76-A0AE-DD22124D55A5}</a:tableStyleId>
              </a:tblPr>
              <a:tblGrid>
                <a:gridCol w="1428760"/>
                <a:gridCol w="785786"/>
                <a:gridCol w="642942"/>
                <a:gridCol w="571504"/>
                <a:gridCol w="785818"/>
              </a:tblGrid>
              <a:tr h="251589">
                <a:tc>
                  <a:txBody>
                    <a:bodyPr/>
                    <a:lstStyle/>
                    <a:p>
                      <a:pPr algn="ctr">
                        <a:lnSpc>
                          <a:spcPct val="115000"/>
                        </a:lnSpc>
                        <a:spcAft>
                          <a:spcPts val="0"/>
                        </a:spcAft>
                      </a:pPr>
                      <a:r>
                        <a:rPr lang="ru-RU" sz="1100" dirty="0">
                          <a:latin typeface="Times New Roman" pitchFamily="18" charset="0"/>
                          <a:cs typeface="Times New Roman" pitchFamily="18" charset="0"/>
                        </a:rPr>
                        <a:t>Год</a:t>
                      </a:r>
                      <a:endParaRPr lang="ru-RU" sz="1100" dirty="0">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ru-RU" sz="1100" dirty="0">
                          <a:latin typeface="Times New Roman" pitchFamily="18" charset="0"/>
                          <a:cs typeface="Times New Roman" pitchFamily="18" charset="0"/>
                        </a:rPr>
                        <a:t>2012</a:t>
                      </a:r>
                      <a:endParaRPr lang="ru-RU" sz="1100" dirty="0">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ru-RU" sz="1100" dirty="0">
                          <a:latin typeface="Times New Roman" pitchFamily="18" charset="0"/>
                          <a:cs typeface="Times New Roman" pitchFamily="18" charset="0"/>
                        </a:rPr>
                        <a:t>2013</a:t>
                      </a:r>
                      <a:endParaRPr lang="ru-RU" sz="1100" dirty="0">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ru-RU" sz="1100">
                          <a:latin typeface="Times New Roman" pitchFamily="18" charset="0"/>
                          <a:cs typeface="Times New Roman" pitchFamily="18" charset="0"/>
                        </a:rPr>
                        <a:t>2014</a:t>
                      </a:r>
                      <a:endParaRPr lang="ru-RU" sz="1100">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ru-RU" sz="1100">
                          <a:latin typeface="Times New Roman" pitchFamily="18" charset="0"/>
                          <a:cs typeface="Times New Roman" pitchFamily="18" charset="0"/>
                        </a:rPr>
                        <a:t>2015</a:t>
                      </a:r>
                      <a:endParaRPr lang="ru-RU" sz="1100">
                        <a:latin typeface="Times New Roman" pitchFamily="18" charset="0"/>
                        <a:ea typeface="Calibri"/>
                        <a:cs typeface="Times New Roman" pitchFamily="18" charset="0"/>
                      </a:endParaRPr>
                    </a:p>
                  </a:txBody>
                  <a:tcPr marL="68580" marR="68580" marT="0" marB="0"/>
                </a:tc>
              </a:tr>
              <a:tr h="347615">
                <a:tc>
                  <a:txBody>
                    <a:bodyPr/>
                    <a:lstStyle/>
                    <a:p>
                      <a:pPr algn="ctr">
                        <a:lnSpc>
                          <a:spcPct val="115000"/>
                        </a:lnSpc>
                        <a:spcAft>
                          <a:spcPts val="0"/>
                        </a:spcAft>
                      </a:pPr>
                      <a:r>
                        <a:rPr lang="ru-RU" sz="1100">
                          <a:latin typeface="Times New Roman" pitchFamily="18" charset="0"/>
                          <a:cs typeface="Times New Roman" pitchFamily="18" charset="0"/>
                        </a:rPr>
                        <a:t>Письменные обращения</a:t>
                      </a:r>
                      <a:endParaRPr lang="ru-RU" sz="1100">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ru-RU" sz="1100" dirty="0">
                          <a:latin typeface="Times New Roman" pitchFamily="18" charset="0"/>
                          <a:cs typeface="Times New Roman" pitchFamily="18" charset="0"/>
                        </a:rPr>
                        <a:t>508</a:t>
                      </a:r>
                      <a:endParaRPr lang="ru-RU" sz="1100" dirty="0">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ru-RU" sz="1100" dirty="0">
                          <a:latin typeface="Times New Roman" pitchFamily="18" charset="0"/>
                          <a:cs typeface="Times New Roman" pitchFamily="18" charset="0"/>
                        </a:rPr>
                        <a:t>322</a:t>
                      </a:r>
                      <a:endParaRPr lang="ru-RU" sz="1100" dirty="0">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ru-RU" sz="1100">
                          <a:latin typeface="Times New Roman" pitchFamily="18" charset="0"/>
                          <a:cs typeface="Times New Roman" pitchFamily="18" charset="0"/>
                        </a:rPr>
                        <a:t>340</a:t>
                      </a:r>
                      <a:endParaRPr lang="ru-RU" sz="1100">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ru-RU" sz="1100">
                          <a:latin typeface="Times New Roman" pitchFamily="18" charset="0"/>
                          <a:cs typeface="Times New Roman" pitchFamily="18" charset="0"/>
                        </a:rPr>
                        <a:t>290</a:t>
                      </a:r>
                      <a:endParaRPr lang="ru-RU" sz="1100">
                        <a:latin typeface="Times New Roman" pitchFamily="18" charset="0"/>
                        <a:ea typeface="Calibri"/>
                        <a:cs typeface="Times New Roman" pitchFamily="18" charset="0"/>
                      </a:endParaRPr>
                    </a:p>
                  </a:txBody>
                  <a:tcPr marL="68580" marR="68580" marT="0" marB="0"/>
                </a:tc>
              </a:tr>
              <a:tr h="251589">
                <a:tc>
                  <a:txBody>
                    <a:bodyPr/>
                    <a:lstStyle/>
                    <a:p>
                      <a:pPr algn="ctr">
                        <a:lnSpc>
                          <a:spcPct val="115000"/>
                        </a:lnSpc>
                        <a:spcAft>
                          <a:spcPts val="0"/>
                        </a:spcAft>
                      </a:pPr>
                      <a:r>
                        <a:rPr lang="ru-RU" sz="1100">
                          <a:latin typeface="Times New Roman" pitchFamily="18" charset="0"/>
                          <a:cs typeface="Times New Roman" pitchFamily="18" charset="0"/>
                        </a:rPr>
                        <a:t>Устные обращения</a:t>
                      </a:r>
                      <a:endParaRPr lang="ru-RU" sz="1100">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ru-RU" sz="1100" dirty="0">
                          <a:latin typeface="Times New Roman" pitchFamily="18" charset="0"/>
                          <a:cs typeface="Times New Roman" pitchFamily="18" charset="0"/>
                        </a:rPr>
                        <a:t>90</a:t>
                      </a:r>
                      <a:endParaRPr lang="ru-RU" sz="1100" dirty="0">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ru-RU" sz="1100" dirty="0">
                          <a:latin typeface="Times New Roman" pitchFamily="18" charset="0"/>
                          <a:cs typeface="Times New Roman" pitchFamily="18" charset="0"/>
                        </a:rPr>
                        <a:t>78</a:t>
                      </a:r>
                      <a:endParaRPr lang="ru-RU" sz="1100" dirty="0">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ru-RU" sz="1100" dirty="0">
                          <a:latin typeface="Times New Roman" pitchFamily="18" charset="0"/>
                          <a:cs typeface="Times New Roman" pitchFamily="18" charset="0"/>
                        </a:rPr>
                        <a:t>66</a:t>
                      </a:r>
                      <a:endParaRPr lang="ru-RU" sz="1100" dirty="0">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ru-RU" sz="1100">
                          <a:latin typeface="Times New Roman" pitchFamily="18" charset="0"/>
                          <a:cs typeface="Times New Roman" pitchFamily="18" charset="0"/>
                        </a:rPr>
                        <a:t>59</a:t>
                      </a:r>
                      <a:endParaRPr lang="ru-RU" sz="1100">
                        <a:latin typeface="Times New Roman" pitchFamily="18" charset="0"/>
                        <a:ea typeface="Calibri"/>
                        <a:cs typeface="Times New Roman" pitchFamily="18" charset="0"/>
                      </a:endParaRPr>
                    </a:p>
                  </a:txBody>
                  <a:tcPr marL="68580" marR="68580" marT="0" marB="0"/>
                </a:tc>
              </a:tr>
              <a:tr h="251589">
                <a:tc>
                  <a:txBody>
                    <a:bodyPr/>
                    <a:lstStyle/>
                    <a:p>
                      <a:pPr algn="ctr">
                        <a:lnSpc>
                          <a:spcPct val="115000"/>
                        </a:lnSpc>
                        <a:spcAft>
                          <a:spcPts val="0"/>
                        </a:spcAft>
                      </a:pPr>
                      <a:r>
                        <a:rPr lang="ru-RU" sz="1100">
                          <a:latin typeface="Times New Roman" pitchFamily="18" charset="0"/>
                          <a:cs typeface="Times New Roman" pitchFamily="18" charset="0"/>
                        </a:rPr>
                        <a:t>Всего обращений</a:t>
                      </a:r>
                      <a:endParaRPr lang="ru-RU" sz="1100">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ru-RU" sz="1100" dirty="0">
                          <a:latin typeface="Times New Roman" pitchFamily="18" charset="0"/>
                          <a:cs typeface="Times New Roman" pitchFamily="18" charset="0"/>
                        </a:rPr>
                        <a:t>598</a:t>
                      </a:r>
                      <a:endParaRPr lang="ru-RU" sz="1100" dirty="0">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ru-RU" sz="1100" dirty="0">
                          <a:latin typeface="Times New Roman" pitchFamily="18" charset="0"/>
                          <a:cs typeface="Times New Roman" pitchFamily="18" charset="0"/>
                        </a:rPr>
                        <a:t>478</a:t>
                      </a:r>
                      <a:endParaRPr lang="ru-RU" sz="1100" dirty="0">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ru-RU" sz="1100" dirty="0">
                          <a:latin typeface="Times New Roman" pitchFamily="18" charset="0"/>
                          <a:cs typeface="Times New Roman" pitchFamily="18" charset="0"/>
                        </a:rPr>
                        <a:t>406</a:t>
                      </a:r>
                      <a:endParaRPr lang="ru-RU" sz="1100" dirty="0">
                        <a:latin typeface="Times New Roman" pitchFamily="18" charset="0"/>
                        <a:ea typeface="Calibri"/>
                        <a:cs typeface="Times New Roman" pitchFamily="18" charset="0"/>
                      </a:endParaRPr>
                    </a:p>
                  </a:txBody>
                  <a:tcPr marL="68580" marR="68580" marT="0" marB="0"/>
                </a:tc>
                <a:tc>
                  <a:txBody>
                    <a:bodyPr/>
                    <a:lstStyle/>
                    <a:p>
                      <a:pPr algn="ctr">
                        <a:lnSpc>
                          <a:spcPct val="115000"/>
                        </a:lnSpc>
                        <a:spcAft>
                          <a:spcPts val="0"/>
                        </a:spcAft>
                      </a:pPr>
                      <a:r>
                        <a:rPr lang="ru-RU" sz="1100" dirty="0">
                          <a:latin typeface="Times New Roman" pitchFamily="18" charset="0"/>
                          <a:cs typeface="Times New Roman" pitchFamily="18" charset="0"/>
                        </a:rPr>
                        <a:t>349</a:t>
                      </a:r>
                      <a:endParaRPr lang="ru-RU" sz="1100" dirty="0">
                        <a:latin typeface="Times New Roman" pitchFamily="18" charset="0"/>
                        <a:ea typeface="Calibri"/>
                        <a:cs typeface="Times New Roman" pitchFamily="18" charset="0"/>
                      </a:endParaRPr>
                    </a:p>
                  </a:txBody>
                  <a:tcPr marL="68580" marR="68580" marT="0" marB="0"/>
                </a:tc>
              </a:tr>
            </a:tbl>
          </a:graphicData>
        </a:graphic>
      </p:graphicFrame>
      <p:sp>
        <p:nvSpPr>
          <p:cNvPr id="1026" name="Rectangle 2"/>
          <p:cNvSpPr>
            <a:spLocks noChangeArrowheads="1"/>
          </p:cNvSpPr>
          <p:nvPr/>
        </p:nvSpPr>
        <p:spPr bwMode="auto">
          <a:xfrm>
            <a:off x="785786" y="0"/>
            <a:ext cx="3166636" cy="307777"/>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11.2.</a:t>
            </a:r>
            <a:r>
              <a:rPr kumimoji="0" lang="ru-RU" sz="1400" b="1"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Работа с о</a:t>
            </a:r>
            <a:r>
              <a:rPr kumimoji="0" lang="ru-RU" sz="1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бращениями граждан</a:t>
            </a:r>
            <a:endParaRPr kumimoji="0" lang="ru-RU" sz="18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85720" y="3214686"/>
            <a:ext cx="8572560" cy="332398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a:r>
              <a:rPr lang="ru-RU" sz="1400" dirty="0" smtClean="0">
                <a:latin typeface="Times New Roman" pitchFamily="18" charset="0"/>
                <a:cs typeface="Times New Roman" pitchFamily="18" charset="0"/>
              </a:rPr>
              <a:t>Совет депутатов Дубенского муниципального района Республики Мордовия пятого созыва с декабря 2011 года по март 2016 года рассмотрел 242 вопроса.  Регулярно рассматривались вопросы, касающиеся бюджетного процесса в Дубенском муниципальном районе. Приоритетными были вопросы оплаты труда работников культуры и образования в свете реализации «майских» указов Президента Российской Федерации. Большое внимание в нормотворческой деятельности Совета депутатов Дубенского муниципального района уделялось разработке и рассмотрению нормативно-правовых актов </a:t>
            </a:r>
            <a:r>
              <a:rPr lang="ru-RU" sz="1400" dirty="0" err="1" smtClean="0">
                <a:latin typeface="Times New Roman" pitchFamily="18" charset="0"/>
                <a:cs typeface="Times New Roman" pitchFamily="18" charset="0"/>
              </a:rPr>
              <a:t>антикоррупционного</a:t>
            </a:r>
            <a:r>
              <a:rPr lang="ru-RU" sz="1400" dirty="0" smtClean="0">
                <a:latin typeface="Times New Roman" pitchFamily="18" charset="0"/>
                <a:cs typeface="Times New Roman" pitchFamily="18" charset="0"/>
              </a:rPr>
              <a:t> значения. Ежегодно принимаются программы действий</a:t>
            </a:r>
            <a:r>
              <a:rPr lang="ru-RU" sz="1400" b="1"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администрации Дубенского муниципального района Республики Мордовия по реализации Послания Главы Республики Мордовия Государственному Собранию. В 2014 году Советом депутатов Дубенского муниципального района рассмотрена и утверждена программа комплексного социально-экономического развития района  на 2015-2019 годы. В связи с изменениями законодательства о местном самоуправлении и муниципальной службе вносились соответствующие изменения в Устав Дубенского муниципального района. В установленных нормативно-правовыми актами случаях по инициативе Председателя Совета депутатов Дубенского муниципального района проводились публичные слушания проектов решений.  Депутаты Совета депутатов Дубенского муниципального района активно учувствуют в приеме граждан Дубенского района. </a:t>
            </a:r>
            <a:endParaRPr lang="ru-RU" sz="1400" dirty="0">
              <a:latin typeface="Times New Roman" pitchFamily="18" charset="0"/>
              <a:cs typeface="Times New Roman" pitchFamily="18" charset="0"/>
            </a:endParaRPr>
          </a:p>
        </p:txBody>
      </p:sp>
      <p:pic>
        <p:nvPicPr>
          <p:cNvPr id="6" name="Рисунок 5" descr="C:\Users\admin\Desktop\40 сессия райсовета\IMG_6158.JPG"/>
          <p:cNvPicPr/>
          <p:nvPr/>
        </p:nvPicPr>
        <p:blipFill>
          <a:blip r:embed="rId2" cstate="print"/>
          <a:srcRect/>
          <a:stretch>
            <a:fillRect/>
          </a:stretch>
        </p:blipFill>
        <p:spPr bwMode="auto">
          <a:xfrm>
            <a:off x="5000628" y="571480"/>
            <a:ext cx="3872388" cy="1938345"/>
          </a:xfrm>
          <a:prstGeom prst="rect">
            <a:avLst/>
          </a:prstGeom>
          <a:noFill/>
          <a:ln w="9525">
            <a:noFill/>
            <a:miter lim="800000"/>
            <a:headEnd/>
            <a:tailEnd/>
          </a:ln>
        </p:spPr>
      </p:pic>
      <p:sp>
        <p:nvSpPr>
          <p:cNvPr id="7" name="Прямоугольник 6"/>
          <p:cNvSpPr/>
          <p:nvPr/>
        </p:nvSpPr>
        <p:spPr>
          <a:xfrm>
            <a:off x="571472" y="428604"/>
            <a:ext cx="3857652" cy="584775"/>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ru-RU" sz="1600" b="1" dirty="0" smtClean="0">
                <a:latin typeface="Times New Roman" pitchFamily="18" charset="0"/>
                <a:cs typeface="Times New Roman" pitchFamily="18" charset="0"/>
              </a:rPr>
              <a:t>11.3. Депутатская деятельность, </a:t>
            </a:r>
          </a:p>
          <a:p>
            <a:pPr algn="ctr"/>
            <a:r>
              <a:rPr lang="ru-RU" sz="1600" b="1" dirty="0" smtClean="0">
                <a:latin typeface="Times New Roman" pitchFamily="18" charset="0"/>
                <a:cs typeface="Times New Roman" pitchFamily="18" charset="0"/>
              </a:rPr>
              <a:t>исполнение наказов избирателей</a:t>
            </a:r>
            <a:endParaRPr lang="ru-RU" sz="1600" b="1" dirty="0"/>
          </a:p>
        </p:txBody>
      </p:sp>
      <p:pic>
        <p:nvPicPr>
          <p:cNvPr id="1026" name="Picture 2" descr="C:\Users\admin\Desktop\37 сессия\IMG_5231.JPG"/>
          <p:cNvPicPr>
            <a:picLocks noChangeAspect="1" noChangeArrowheads="1"/>
          </p:cNvPicPr>
          <p:nvPr/>
        </p:nvPicPr>
        <p:blipFill>
          <a:blip r:embed="rId3"/>
          <a:srcRect/>
          <a:stretch>
            <a:fillRect/>
          </a:stretch>
        </p:blipFill>
        <p:spPr bwMode="auto">
          <a:xfrm>
            <a:off x="785786" y="1285860"/>
            <a:ext cx="3500462" cy="1868316"/>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0" y="2071678"/>
            <a:ext cx="9144000" cy="4832092"/>
          </a:xfrm>
          <a:prstGeom prst="rect">
            <a:avLst/>
          </a:prstGeom>
          <a:ln>
            <a:headEnd/>
            <a:tailEn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Из выполненных наказов можно</a:t>
            </a:r>
            <a:r>
              <a:rPr kumimoji="0" lang="ru-RU" sz="1400" b="0"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отметить ремонт автодороги в 2012 году </a:t>
            </a:r>
            <a:r>
              <a:rPr kumimoji="0" lang="ru-RU" sz="1400" b="0" i="0" u="none" strike="noStrike" cap="none" normalizeH="0" dirty="0" err="1" smtClean="0">
                <a:ln>
                  <a:noFill/>
                </a:ln>
                <a:solidFill>
                  <a:schemeClr val="tx1"/>
                </a:solidFill>
                <a:effectLst/>
                <a:latin typeface="Times New Roman" pitchFamily="18" charset="0"/>
                <a:ea typeface="Calibri" pitchFamily="34" charset="0"/>
                <a:cs typeface="Times New Roman" pitchFamily="18" charset="0"/>
              </a:rPr>
              <a:t>Поводимово-Чиндяново-Турдаки</a:t>
            </a:r>
            <a:r>
              <a:rPr kumimoji="0" lang="ru-RU" sz="1400" b="0"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(2,2 км), профинансировано 12,8 млн.руб.</a:t>
            </a:r>
            <a:r>
              <a:rPr lang="ru-RU" sz="1400" dirty="0" smtClean="0">
                <a:solidFill>
                  <a:schemeClr val="tx1"/>
                </a:solidFill>
                <a:latin typeface="Times New Roman" pitchFamily="18" charset="0"/>
                <a:ea typeface="Calibri" pitchFamily="34" charset="0"/>
                <a:cs typeface="Times New Roman" pitchFamily="18" charset="0"/>
              </a:rPr>
              <a:t> В 2013 году ремонт автодороги Атяшево-Дубенки (3,2 км), профинансировано 21,7 млн.руб. Строительство дороги в </a:t>
            </a:r>
            <a:r>
              <a:rPr lang="ru-RU" sz="1400" dirty="0" err="1" smtClean="0">
                <a:solidFill>
                  <a:schemeClr val="tx1"/>
                </a:solidFill>
                <a:latin typeface="Times New Roman" pitchFamily="18" charset="0"/>
                <a:ea typeface="Calibri" pitchFamily="34" charset="0"/>
                <a:cs typeface="Times New Roman" pitchFamily="18" charset="0"/>
              </a:rPr>
              <a:t>с.Поводимово</a:t>
            </a:r>
            <a:r>
              <a:rPr lang="ru-RU" sz="1400" dirty="0" smtClean="0">
                <a:solidFill>
                  <a:schemeClr val="tx1"/>
                </a:solidFill>
                <a:latin typeface="Times New Roman" pitchFamily="18" charset="0"/>
                <a:ea typeface="Calibri" pitchFamily="34" charset="0"/>
                <a:cs typeface="Times New Roman" pitchFamily="18" charset="0"/>
              </a:rPr>
              <a:t> по ул.Советской, профинансировано 1,8 млн. руб.  В 2014 году строительство дороги в </a:t>
            </a:r>
            <a:r>
              <a:rPr lang="ru-RU" sz="1400" dirty="0" err="1" smtClean="0">
                <a:solidFill>
                  <a:schemeClr val="tx1"/>
                </a:solidFill>
                <a:latin typeface="Times New Roman" pitchFamily="18" charset="0"/>
                <a:ea typeface="Calibri" pitchFamily="34" charset="0"/>
                <a:cs typeface="Times New Roman" pitchFamily="18" charset="0"/>
              </a:rPr>
              <a:t>с.Красино</a:t>
            </a:r>
            <a:r>
              <a:rPr lang="ru-RU" sz="1400" dirty="0" smtClean="0">
                <a:solidFill>
                  <a:schemeClr val="tx1"/>
                </a:solidFill>
                <a:latin typeface="Times New Roman" pitchFamily="18" charset="0"/>
                <a:ea typeface="Calibri" pitchFamily="34" charset="0"/>
                <a:cs typeface="Times New Roman" pitchFamily="18" charset="0"/>
              </a:rPr>
              <a:t>, профинансировано 12,5 млн.руб. В 2015  году ремонт автодороги от села </a:t>
            </a:r>
            <a:r>
              <a:rPr lang="ru-RU" sz="1400" dirty="0" err="1" smtClean="0">
                <a:solidFill>
                  <a:schemeClr val="tx1"/>
                </a:solidFill>
                <a:latin typeface="Times New Roman" pitchFamily="18" charset="0"/>
                <a:ea typeface="Calibri" pitchFamily="34" charset="0"/>
                <a:cs typeface="Times New Roman" pitchFamily="18" charset="0"/>
              </a:rPr>
              <a:t>Ломаты</a:t>
            </a:r>
            <a:r>
              <a:rPr lang="ru-RU" sz="1400" dirty="0" smtClean="0">
                <a:solidFill>
                  <a:schemeClr val="tx1"/>
                </a:solidFill>
                <a:latin typeface="Times New Roman" pitchFamily="18" charset="0"/>
                <a:ea typeface="Calibri" pitchFamily="34" charset="0"/>
                <a:cs typeface="Times New Roman" pitchFamily="18" charset="0"/>
              </a:rPr>
              <a:t> до федеральной трассы  Саранск-Ульяновск, профинансировано 51,8 млн.руб. В 2013-2014 годах капитально отремонтированы 2 детских сада. «Ромашка»  в сумме 113 млн.руб., «Солнышко» – 22 млн.руб.  Строительство памятника погибшим воинам в </a:t>
            </a:r>
            <a:r>
              <a:rPr lang="ru-RU" sz="1400" dirty="0" err="1" smtClean="0">
                <a:solidFill>
                  <a:schemeClr val="tx1"/>
                </a:solidFill>
                <a:latin typeface="Times New Roman" pitchFamily="18" charset="0"/>
                <a:ea typeface="Calibri" pitchFamily="34" charset="0"/>
                <a:cs typeface="Times New Roman" pitchFamily="18" charset="0"/>
              </a:rPr>
              <a:t>с.Поводимово</a:t>
            </a:r>
            <a:r>
              <a:rPr lang="ru-RU" sz="1400" dirty="0" smtClean="0">
                <a:solidFill>
                  <a:schemeClr val="tx1"/>
                </a:solidFill>
                <a:latin typeface="Times New Roman" pitchFamily="18" charset="0"/>
                <a:ea typeface="Calibri" pitchFamily="34" charset="0"/>
                <a:cs typeface="Times New Roman" pitchFamily="18" charset="0"/>
              </a:rPr>
              <a:t>, строительство ФАПА в </a:t>
            </a:r>
            <a:r>
              <a:rPr lang="ru-RU" sz="1400" dirty="0" err="1" smtClean="0">
                <a:solidFill>
                  <a:schemeClr val="tx1"/>
                </a:solidFill>
                <a:latin typeface="Times New Roman" pitchFamily="18" charset="0"/>
                <a:ea typeface="Calibri" pitchFamily="34" charset="0"/>
                <a:cs typeface="Times New Roman" pitchFamily="18" charset="0"/>
              </a:rPr>
              <a:t>с.Красино</a:t>
            </a:r>
            <a:r>
              <a:rPr lang="ru-RU" sz="1400" dirty="0" smtClean="0">
                <a:solidFill>
                  <a:schemeClr val="tx1"/>
                </a:solidFill>
                <a:latin typeface="Times New Roman" pitchFamily="18" charset="0"/>
                <a:ea typeface="Calibri" pitchFamily="34" charset="0"/>
                <a:cs typeface="Times New Roman" pitchFamily="18" charset="0"/>
              </a:rPr>
              <a:t>.  Строительство линий электропередач по </a:t>
            </a:r>
            <a:r>
              <a:rPr lang="ru-RU" sz="1400" dirty="0" err="1" smtClean="0">
                <a:solidFill>
                  <a:schemeClr val="tx1"/>
                </a:solidFill>
                <a:latin typeface="Times New Roman" pitchFamily="18" charset="0"/>
                <a:ea typeface="Calibri" pitchFamily="34" charset="0"/>
                <a:cs typeface="Times New Roman" pitchFamily="18" charset="0"/>
              </a:rPr>
              <a:t>ул.Юнаева</a:t>
            </a:r>
            <a:r>
              <a:rPr lang="ru-RU" sz="1400" dirty="0" smtClean="0">
                <a:solidFill>
                  <a:schemeClr val="tx1"/>
                </a:solidFill>
                <a:latin typeface="Times New Roman" pitchFamily="18" charset="0"/>
                <a:ea typeface="Calibri" pitchFamily="34" charset="0"/>
                <a:cs typeface="Times New Roman" pitchFamily="18" charset="0"/>
              </a:rPr>
              <a:t> и ул.Наумкина в с.Дубенки.  Строительств инженерных коммуникаций на общую сумму  18,9 млн.руб. </a:t>
            </a:r>
          </a:p>
          <a:p>
            <a:pPr marL="0" marR="0" lvl="0" indent="0" algn="just" defTabSz="914400" rtl="0" eaLnBrk="0" fontAlgn="base" latinLnBrk="0" hangingPunct="0">
              <a:lnSpc>
                <a:spcPct val="100000"/>
              </a:lnSpc>
              <a:spcBef>
                <a:spcPct val="0"/>
              </a:spcBef>
              <a:spcAft>
                <a:spcPct val="0"/>
              </a:spcAft>
              <a:buClrTx/>
              <a:buSzTx/>
              <a:buFontTx/>
              <a:buNone/>
              <a:tabLst/>
            </a:pPr>
            <a:r>
              <a:rPr lang="ru-RU" sz="1400" dirty="0" smtClean="0">
                <a:solidFill>
                  <a:schemeClr val="tx1"/>
                </a:solidFill>
                <a:latin typeface="Times New Roman" pitchFamily="18" charset="0"/>
                <a:ea typeface="Calibri" pitchFamily="34" charset="0"/>
                <a:cs typeface="Times New Roman" pitchFamily="18" charset="0"/>
              </a:rPr>
              <a:t>          Частично выполнен ремонт автодороги </a:t>
            </a:r>
            <a:r>
              <a:rPr lang="ru-RU" sz="1400" dirty="0" err="1" smtClean="0">
                <a:solidFill>
                  <a:schemeClr val="tx1"/>
                </a:solidFill>
                <a:latin typeface="Times New Roman" pitchFamily="18" charset="0"/>
                <a:ea typeface="Calibri" pitchFamily="34" charset="0"/>
                <a:cs typeface="Times New Roman" pitchFamily="18" charset="0"/>
              </a:rPr>
              <a:t>Дубенки-Красино-Ливадка</a:t>
            </a:r>
            <a:r>
              <a:rPr lang="ru-RU" sz="1400" dirty="0" smtClean="0">
                <a:solidFill>
                  <a:schemeClr val="tx1"/>
                </a:solidFill>
                <a:latin typeface="Times New Roman" pitchFamily="18" charset="0"/>
                <a:ea typeface="Calibri" pitchFamily="34" charset="0"/>
                <a:cs typeface="Times New Roman" pitchFamily="18" charset="0"/>
              </a:rPr>
              <a:t> (6 км).  В 2014 году было проложено 2 км., освоено 12,525 млн.руб.  В 2016 году планируется окончание ремонта, необходимо освоить 30 ,0 млн.руб.Продолжается реконструкция </a:t>
            </a:r>
            <a:r>
              <a:rPr lang="ru-RU" sz="1400" dirty="0" err="1" smtClean="0">
                <a:solidFill>
                  <a:schemeClr val="tx1"/>
                </a:solidFill>
                <a:latin typeface="Times New Roman" pitchFamily="18" charset="0"/>
                <a:ea typeface="Calibri" pitchFamily="34" charset="0"/>
                <a:cs typeface="Times New Roman" pitchFamily="18" charset="0"/>
              </a:rPr>
              <a:t>Поводимовской</a:t>
            </a:r>
            <a:r>
              <a:rPr lang="ru-RU" sz="1400" dirty="0" smtClean="0">
                <a:solidFill>
                  <a:schemeClr val="tx1"/>
                </a:solidFill>
                <a:latin typeface="Times New Roman" pitchFamily="18" charset="0"/>
                <a:ea typeface="Calibri" pitchFamily="34" charset="0"/>
                <a:cs typeface="Times New Roman" pitchFamily="18" charset="0"/>
              </a:rPr>
              <a:t> школы. Всего сметная стоимость составляет 190,0 млн.руб., осталось профинансировать  150 млн.руб. Частично выполнено строительство дорог и водопровода по улицам с.Ардатова.</a:t>
            </a: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Не осуществлено строительство детского сада в с. Дубенки. По этому объекту проектно-сметная документация подготовлена. Общий объем необходимых финансовых средств составляет порядка 50,3 млн. рублей. Невыполненным осталось и строительство полигона твердых бытовых отходов, строительство очистных сооружений в с. Дубенки и др. наказы. Общий объем необходимых средств составляет 241,2 млн. рублей.  Не выполнено</a:t>
            </a:r>
            <a:r>
              <a:rPr kumimoji="0" lang="ru-RU" sz="1400" b="0"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строительство автодороги и водопровода в </a:t>
            </a:r>
            <a:r>
              <a:rPr kumimoji="0" lang="ru-RU" sz="1400" b="0" i="0" u="none" strike="noStrike" cap="none" normalizeH="0" dirty="0" err="1" smtClean="0">
                <a:ln>
                  <a:noFill/>
                </a:ln>
                <a:solidFill>
                  <a:schemeClr val="tx1"/>
                </a:solidFill>
                <a:effectLst/>
                <a:latin typeface="Times New Roman" pitchFamily="18" charset="0"/>
                <a:ea typeface="Calibri" pitchFamily="34" charset="0"/>
                <a:cs typeface="Times New Roman" pitchFamily="18" charset="0"/>
              </a:rPr>
              <a:t>с.Пуркаево</a:t>
            </a:r>
            <a:r>
              <a:rPr kumimoji="0" lang="ru-RU" sz="1400" b="0"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водопровода в </a:t>
            </a:r>
            <a:r>
              <a:rPr kumimoji="0" lang="ru-RU" sz="1400" b="0" i="0" u="none" strike="noStrike" cap="none" normalizeH="0" dirty="0" err="1" smtClean="0">
                <a:ln>
                  <a:noFill/>
                </a:ln>
                <a:solidFill>
                  <a:schemeClr val="tx1"/>
                </a:solidFill>
                <a:effectLst/>
                <a:latin typeface="Times New Roman" pitchFamily="18" charset="0"/>
                <a:ea typeface="Calibri" pitchFamily="34" charset="0"/>
                <a:cs typeface="Times New Roman" pitchFamily="18" charset="0"/>
              </a:rPr>
              <a:t>с.Чиндяново</a:t>
            </a:r>
            <a:r>
              <a:rPr kumimoji="0" lang="ru-RU" sz="1400" b="0"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и с.Березовка. Также не был построен крытый плавательный бассейн в с.Дубенки.</a:t>
            </a:r>
            <a:endPar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Впереди еще много планов и проектов, много работы на благо нашей малой Родины и улучшения жизни сельского жителя. </a:t>
            </a:r>
            <a:endParaRPr kumimoji="0" lang="ru-RU" sz="1800" b="0" i="0" u="none" strike="noStrike" cap="none" normalizeH="0" baseline="0" dirty="0" smtClean="0">
              <a:ln>
                <a:noFill/>
              </a:ln>
              <a:solidFill>
                <a:schemeClr val="tx1"/>
              </a:solidFill>
              <a:effectLst/>
              <a:latin typeface="Arial" pitchFamily="34" charset="0"/>
            </a:endParaRPr>
          </a:p>
        </p:txBody>
      </p:sp>
      <p:pic>
        <p:nvPicPr>
          <p:cNvPr id="5" name="Рисунок 4" descr="C:\Users\admin\Desktop\40 сессия райсовета\IMG_6153.JPG"/>
          <p:cNvPicPr/>
          <p:nvPr/>
        </p:nvPicPr>
        <p:blipFill>
          <a:blip r:embed="rId2" cstate="print"/>
          <a:srcRect/>
          <a:stretch>
            <a:fillRect/>
          </a:stretch>
        </p:blipFill>
        <p:spPr bwMode="auto">
          <a:xfrm>
            <a:off x="5500694" y="0"/>
            <a:ext cx="3643306" cy="2071678"/>
          </a:xfrm>
          <a:prstGeom prst="rect">
            <a:avLst/>
          </a:prstGeom>
          <a:noFill/>
          <a:ln w="9525">
            <a:noFill/>
            <a:miter lim="800000"/>
            <a:headEnd/>
            <a:tailEnd/>
          </a:ln>
        </p:spPr>
      </p:pic>
      <p:sp>
        <p:nvSpPr>
          <p:cNvPr id="6" name="Прямоугольник 5"/>
          <p:cNvSpPr/>
          <p:nvPr/>
        </p:nvSpPr>
        <p:spPr>
          <a:xfrm>
            <a:off x="0" y="0"/>
            <a:ext cx="5429256" cy="2031325"/>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ru-RU" sz="1400" dirty="0" smtClean="0">
                <a:latin typeface="Times New Roman" pitchFamily="18" charset="0"/>
                <a:cs typeface="Times New Roman" pitchFamily="18" charset="0"/>
              </a:rPr>
              <a:t>Поступило поручений для разрешения вопросов поставленных наказов избирателей 47, выполнено 24 (51%), не выполнено 23 (49%). В том числе по строительству и реконструкции капремонту- 24, из них выполнено – 12 (50%), выполнено частично – 3 (12%), не выполнено – 9 (37%). Профинансировано всего 369,4 млн.руб. из них выполненные 266,4 млн.руб., выполненные частично 103 млн.руб. Необходимо средств всего 459,5 млн.руб. из них выполненные частично 218,3 млн.руб., не выполненные 241,2 млн.руб.  По приоритетным мероприятиям 50,3 млн.руб.</a:t>
            </a:r>
            <a:endParaRPr lang="ru-RU" sz="1400" dirty="0">
              <a:latin typeface="Times New Roman" pitchFamily="18" charset="0"/>
              <a:cs typeface="Times New Roman" pitchFamily="18"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p:cNvSpPr txBox="1">
            <a:spLocks noChangeArrowheads="1"/>
          </p:cNvSpPr>
          <p:nvPr/>
        </p:nvSpPr>
        <p:spPr bwMode="auto">
          <a:xfrm>
            <a:off x="714348" y="142852"/>
            <a:ext cx="7704138" cy="522287"/>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spAutoFit/>
          </a:bodyPr>
          <a:lstStyle/>
          <a:p>
            <a:pPr algn="ctr"/>
            <a:r>
              <a:rPr lang="ru-RU" altLang="ru-RU" sz="1400" b="1" dirty="0">
                <a:solidFill>
                  <a:schemeClr val="tx1">
                    <a:lumMod val="95000"/>
                    <a:lumOff val="5000"/>
                  </a:schemeClr>
                </a:solidFill>
                <a:latin typeface="Times New Roman" pitchFamily="18" charset="0"/>
                <a:cs typeface="Times New Roman" pitchFamily="18" charset="0"/>
              </a:rPr>
              <a:t>Целевые значения основных показателей социально-экономического развития Дубенского муниципального района на 2016-2018 гг.</a:t>
            </a:r>
          </a:p>
        </p:txBody>
      </p:sp>
      <p:graphicFrame>
        <p:nvGraphicFramePr>
          <p:cNvPr id="5" name="Group 993"/>
          <p:cNvGraphicFramePr>
            <a:graphicFrameLocks noGrp="1"/>
          </p:cNvGraphicFramePr>
          <p:nvPr>
            <p:ph/>
          </p:nvPr>
        </p:nvGraphicFramePr>
        <p:xfrm>
          <a:off x="214283" y="785794"/>
          <a:ext cx="8713787" cy="5867007"/>
        </p:xfrm>
        <a:graphic>
          <a:graphicData uri="http://schemas.openxmlformats.org/drawingml/2006/table">
            <a:tbl>
              <a:tblPr/>
              <a:tblGrid>
                <a:gridCol w="281088"/>
                <a:gridCol w="6076893"/>
                <a:gridCol w="785818"/>
                <a:gridCol w="796991"/>
                <a:gridCol w="772997"/>
              </a:tblGrid>
              <a:tr h="667015">
                <a:tc>
                  <a:txBody>
                    <a:bodyPr/>
                    <a:lstStyle/>
                    <a:p>
                      <a:pPr algn="ctr" fontAlgn="t"/>
                      <a:endParaRPr lang="en-US" sz="1200" b="0" i="0" u="none" strike="noStrike" dirty="0" smtClean="0">
                        <a:effectLst/>
                        <a:latin typeface="Times New Roman"/>
                      </a:endParaRPr>
                    </a:p>
                    <a:p>
                      <a:pPr algn="ctr" fontAlgn="t"/>
                      <a:r>
                        <a:rPr lang="ru-RU" sz="1200" b="0" i="0" u="none" strike="noStrike" dirty="0" smtClean="0">
                          <a:effectLst/>
                          <a:latin typeface="Times New Roman"/>
                        </a:rPr>
                        <a:t>№ </a:t>
                      </a:r>
                      <a:r>
                        <a:rPr lang="ru-RU" sz="1200" b="0" i="0" u="none" strike="noStrike" dirty="0">
                          <a:effectLst/>
                          <a:latin typeface="Times New Roman"/>
                        </a:rPr>
                        <a:t>п/п</a:t>
                      </a:r>
                    </a:p>
                  </a:txBody>
                  <a:tcPr marL="9527" marR="9527" marT="9527"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15000"/>
                      </a:srgbClr>
                    </a:solidFill>
                  </a:tcPr>
                </a:tc>
                <a:tc>
                  <a:txBody>
                    <a:bodyPr/>
                    <a:lstStyle/>
                    <a:p>
                      <a:pPr algn="ctr" fontAlgn="ctr"/>
                      <a:r>
                        <a:rPr lang="ru-RU" sz="1200" b="0" i="0" u="none" strike="noStrike" dirty="0">
                          <a:effectLst/>
                          <a:latin typeface="Times New Roman"/>
                        </a:rPr>
                        <a:t>Наименование показателя</a:t>
                      </a:r>
                    </a:p>
                  </a:txBody>
                  <a:tcPr marL="9527" marR="9527" marT="9527"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15000"/>
                      </a:srgbClr>
                    </a:solidFill>
                  </a:tcPr>
                </a:tc>
                <a:tc>
                  <a:txBody>
                    <a:bodyPr/>
                    <a:lstStyle/>
                    <a:p>
                      <a:pPr algn="ctr" fontAlgn="ctr"/>
                      <a:r>
                        <a:rPr lang="ru-RU" sz="1200" b="0" i="0" u="none" strike="noStrike" dirty="0">
                          <a:solidFill>
                            <a:srgbClr val="000000"/>
                          </a:solidFill>
                          <a:effectLst/>
                          <a:latin typeface="Times New Roman"/>
                        </a:rPr>
                        <a:t>2016 г. (прогноз)</a:t>
                      </a:r>
                    </a:p>
                  </a:txBody>
                  <a:tcPr marL="9527" marR="9527" marT="9527"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15000"/>
                      </a:srgbClr>
                    </a:solidFill>
                  </a:tcPr>
                </a:tc>
                <a:tc>
                  <a:txBody>
                    <a:bodyPr/>
                    <a:lstStyle/>
                    <a:p>
                      <a:pPr algn="ctr" fontAlgn="ctr"/>
                      <a:r>
                        <a:rPr lang="ru-RU" sz="1200" b="0" i="0" u="none" strike="noStrike" dirty="0">
                          <a:solidFill>
                            <a:srgbClr val="000000"/>
                          </a:solidFill>
                          <a:effectLst/>
                          <a:latin typeface="Times New Roman"/>
                        </a:rPr>
                        <a:t>2017 г. (прогноз)</a:t>
                      </a:r>
                    </a:p>
                  </a:txBody>
                  <a:tcPr marL="9527" marR="9527" marT="9527"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15000"/>
                      </a:srgbClr>
                    </a:solidFill>
                  </a:tcPr>
                </a:tc>
                <a:tc>
                  <a:txBody>
                    <a:bodyPr/>
                    <a:lstStyle/>
                    <a:p>
                      <a:pPr algn="ctr" fontAlgn="ctr"/>
                      <a:r>
                        <a:rPr lang="ru-RU" sz="1200" b="0" i="0" u="none" strike="noStrike" dirty="0">
                          <a:solidFill>
                            <a:srgbClr val="000000"/>
                          </a:solidFill>
                          <a:effectLst/>
                          <a:latin typeface="Times New Roman"/>
                        </a:rPr>
                        <a:t>2018 г. (прогноз)</a:t>
                      </a:r>
                    </a:p>
                  </a:txBody>
                  <a:tcPr marL="9527" marR="9527" marT="9527"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15000"/>
                      </a:srgbClr>
                    </a:solidFill>
                  </a:tcPr>
                </a:tc>
              </a:tr>
              <a:tr h="667015">
                <a:tc>
                  <a:txBody>
                    <a:bodyPr/>
                    <a:lstStyle/>
                    <a:p>
                      <a:pPr algn="ctr" fontAlgn="b"/>
                      <a:r>
                        <a:rPr lang="ru-RU" sz="1200" b="0" i="0" u="none" strike="noStrike" dirty="0">
                          <a:effectLst/>
                          <a:latin typeface="Times New Roman"/>
                        </a:rPr>
                        <a:t>1</a:t>
                      </a:r>
                    </a:p>
                  </a:txBody>
                  <a:tcPr marL="9525" marR="9525" marT="9526"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l" fontAlgn="t"/>
                      <a:r>
                        <a:rPr lang="ru-RU" sz="1200" b="0" i="0" u="none" strike="noStrike" dirty="0">
                          <a:effectLst/>
                          <a:latin typeface="Times New Roman"/>
                        </a:rPr>
                        <a:t>Объем отгруженных товаров собственного производства, выполненных работ и услуг собственными силами по видам экономической деятельности «Обрабатывающие производства», «Производство и распределение электроэнергии, газа и воды», тыс. рублей</a:t>
                      </a:r>
                    </a:p>
                  </a:txBody>
                  <a:tcPr marL="9527" marR="9527" marT="9527"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dirty="0">
                          <a:solidFill>
                            <a:srgbClr val="000000"/>
                          </a:solidFill>
                          <a:effectLst/>
                          <a:latin typeface="Times New Roman"/>
                        </a:rPr>
                        <a:t>398744</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a:solidFill>
                            <a:srgbClr val="000000"/>
                          </a:solidFill>
                          <a:effectLst/>
                          <a:latin typeface="Times New Roman"/>
                        </a:rPr>
                        <a:t>443503</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dirty="0">
                          <a:solidFill>
                            <a:srgbClr val="000000"/>
                          </a:solidFill>
                          <a:effectLst/>
                          <a:latin typeface="Times New Roman"/>
                        </a:rPr>
                        <a:t>479414</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r>
              <a:tr h="242757">
                <a:tc>
                  <a:txBody>
                    <a:bodyPr/>
                    <a:lstStyle/>
                    <a:p>
                      <a:pPr algn="ctr" fontAlgn="b"/>
                      <a:r>
                        <a:rPr lang="ru-RU" sz="1200" b="0" i="0" u="none" strike="noStrike" dirty="0">
                          <a:effectLst/>
                          <a:latin typeface="Times New Roman"/>
                        </a:rPr>
                        <a:t>2</a:t>
                      </a:r>
                    </a:p>
                  </a:txBody>
                  <a:tcPr marL="9525" marR="9525" marT="9526"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l" fontAlgn="t"/>
                      <a:r>
                        <a:rPr lang="ru-RU" sz="1200" b="0" i="0" u="none" strike="noStrike" dirty="0">
                          <a:effectLst/>
                          <a:latin typeface="Times New Roman"/>
                        </a:rPr>
                        <a:t>Объем инвестиций в основной капитал (за исключением бюджетных средств), тыс. рублей</a:t>
                      </a:r>
                    </a:p>
                  </a:txBody>
                  <a:tcPr marL="9527" marR="9527" marT="9527"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dirty="0">
                          <a:solidFill>
                            <a:srgbClr val="000000"/>
                          </a:solidFill>
                          <a:effectLst/>
                          <a:latin typeface="Times New Roman"/>
                        </a:rPr>
                        <a:t>1003600</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dirty="0">
                          <a:solidFill>
                            <a:srgbClr val="000000"/>
                          </a:solidFill>
                          <a:effectLst/>
                          <a:latin typeface="Times New Roman"/>
                        </a:rPr>
                        <a:t>1067830</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dirty="0">
                          <a:solidFill>
                            <a:srgbClr val="000000"/>
                          </a:solidFill>
                          <a:effectLst/>
                          <a:latin typeface="Times New Roman"/>
                        </a:rPr>
                        <a:t>1138307</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r>
              <a:tr h="449213">
                <a:tc>
                  <a:txBody>
                    <a:bodyPr/>
                    <a:lstStyle/>
                    <a:p>
                      <a:pPr algn="ctr" fontAlgn="b"/>
                      <a:r>
                        <a:rPr lang="ru-RU" sz="1200" b="0" i="0" u="none" strike="noStrike" dirty="0">
                          <a:effectLst/>
                          <a:latin typeface="Times New Roman"/>
                        </a:rPr>
                        <a:t>3</a:t>
                      </a:r>
                    </a:p>
                  </a:txBody>
                  <a:tcPr marL="9525" marR="9525" marT="9526"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l" fontAlgn="t"/>
                      <a:r>
                        <a:rPr lang="ru-RU" sz="1200" b="0" i="0" u="none" strike="noStrike" dirty="0">
                          <a:effectLst/>
                          <a:latin typeface="Times New Roman"/>
                        </a:rPr>
                        <a:t>Объем производства скота и птицы от сельскохозяйственных организаций </a:t>
                      </a:r>
                      <a:br>
                        <a:rPr lang="ru-RU" sz="1200" b="0" i="0" u="none" strike="noStrike" dirty="0">
                          <a:effectLst/>
                          <a:latin typeface="Times New Roman"/>
                        </a:rPr>
                      </a:br>
                      <a:r>
                        <a:rPr lang="ru-RU" sz="1200" b="0" i="0" u="none" strike="noStrike" dirty="0">
                          <a:effectLst/>
                          <a:latin typeface="Times New Roman"/>
                        </a:rPr>
                        <a:t>и крестьянских (фермерских) хозяйств, тонн</a:t>
                      </a:r>
                    </a:p>
                  </a:txBody>
                  <a:tcPr marL="9527" marR="9527" marT="9527"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dirty="0">
                          <a:solidFill>
                            <a:srgbClr val="000000"/>
                          </a:solidFill>
                          <a:effectLst/>
                          <a:latin typeface="Times New Roman"/>
                        </a:rPr>
                        <a:t>4550</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dirty="0">
                          <a:solidFill>
                            <a:srgbClr val="000000"/>
                          </a:solidFill>
                          <a:effectLst/>
                          <a:latin typeface="Times New Roman"/>
                        </a:rPr>
                        <a:t>4605</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dirty="0">
                          <a:solidFill>
                            <a:srgbClr val="000000"/>
                          </a:solidFill>
                          <a:effectLst/>
                          <a:latin typeface="Times New Roman"/>
                        </a:rPr>
                        <a:t>4680</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r>
              <a:tr h="449213">
                <a:tc>
                  <a:txBody>
                    <a:bodyPr/>
                    <a:lstStyle/>
                    <a:p>
                      <a:pPr algn="ctr" fontAlgn="b"/>
                      <a:r>
                        <a:rPr lang="ru-RU" sz="1200" b="0" i="0" u="none" strike="noStrike" dirty="0">
                          <a:effectLst/>
                          <a:latin typeface="Times New Roman"/>
                        </a:rPr>
                        <a:t>4</a:t>
                      </a:r>
                    </a:p>
                  </a:txBody>
                  <a:tcPr marL="9525" marR="9525" marT="9526"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l" fontAlgn="t"/>
                      <a:r>
                        <a:rPr lang="ru-RU" sz="1200" b="0" i="0" u="none" strike="noStrike" dirty="0">
                          <a:effectLst/>
                          <a:latin typeface="Times New Roman"/>
                        </a:rPr>
                        <a:t>Объем производства молока от сельскохозяйственных организаций </a:t>
                      </a:r>
                      <a:br>
                        <a:rPr lang="ru-RU" sz="1200" b="0" i="0" u="none" strike="noStrike" dirty="0">
                          <a:effectLst/>
                          <a:latin typeface="Times New Roman"/>
                        </a:rPr>
                      </a:br>
                      <a:r>
                        <a:rPr lang="ru-RU" sz="1200" b="0" i="0" u="none" strike="noStrike" dirty="0">
                          <a:effectLst/>
                          <a:latin typeface="Times New Roman"/>
                        </a:rPr>
                        <a:t>и крестьянских (фермерских) хозяйств, тонн</a:t>
                      </a:r>
                    </a:p>
                  </a:txBody>
                  <a:tcPr marL="9527" marR="9527" marT="9527"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dirty="0">
                          <a:solidFill>
                            <a:srgbClr val="000000"/>
                          </a:solidFill>
                          <a:effectLst/>
                          <a:latin typeface="Times New Roman"/>
                        </a:rPr>
                        <a:t>14065</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dirty="0">
                          <a:solidFill>
                            <a:srgbClr val="000000"/>
                          </a:solidFill>
                          <a:effectLst/>
                          <a:latin typeface="Times New Roman"/>
                        </a:rPr>
                        <a:t>14341</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dirty="0">
                          <a:solidFill>
                            <a:srgbClr val="000000"/>
                          </a:solidFill>
                          <a:effectLst/>
                          <a:latin typeface="Times New Roman"/>
                        </a:rPr>
                        <a:t>14580</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r>
              <a:tr h="236195">
                <a:tc>
                  <a:txBody>
                    <a:bodyPr/>
                    <a:lstStyle/>
                    <a:p>
                      <a:pPr algn="ctr" fontAlgn="b"/>
                      <a:r>
                        <a:rPr lang="ru-RU" sz="1200" b="0" i="0" u="none" strike="noStrike" dirty="0">
                          <a:effectLst/>
                          <a:latin typeface="Times New Roman"/>
                        </a:rPr>
                        <a:t>5</a:t>
                      </a:r>
                    </a:p>
                  </a:txBody>
                  <a:tcPr marL="9525" marR="9525" marT="9526"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l" fontAlgn="t"/>
                      <a:r>
                        <a:rPr lang="ru-RU" sz="1200" b="0" i="0" u="none" strike="noStrike" dirty="0">
                          <a:effectLst/>
                          <a:latin typeface="Times New Roman"/>
                        </a:rPr>
                        <a:t>Производство зерна в первоначально-оприходованном весе, тонн</a:t>
                      </a:r>
                    </a:p>
                  </a:txBody>
                  <a:tcPr marL="9527" marR="9527" marT="9527"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dirty="0">
                          <a:solidFill>
                            <a:srgbClr val="000000"/>
                          </a:solidFill>
                          <a:effectLst/>
                          <a:latin typeface="Times New Roman"/>
                        </a:rPr>
                        <a:t>58578</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a:solidFill>
                            <a:srgbClr val="000000"/>
                          </a:solidFill>
                          <a:effectLst/>
                          <a:latin typeface="Times New Roman"/>
                        </a:rPr>
                        <a:t>60040</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dirty="0">
                          <a:solidFill>
                            <a:srgbClr val="000000"/>
                          </a:solidFill>
                          <a:effectLst/>
                          <a:latin typeface="Times New Roman"/>
                        </a:rPr>
                        <a:t>63080</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r>
              <a:tr h="242757">
                <a:tc>
                  <a:txBody>
                    <a:bodyPr/>
                    <a:lstStyle/>
                    <a:p>
                      <a:pPr algn="ctr" fontAlgn="b"/>
                      <a:r>
                        <a:rPr lang="ru-RU" sz="1200" b="0" i="0" u="none" strike="noStrike" dirty="0">
                          <a:effectLst/>
                          <a:latin typeface="Times New Roman"/>
                        </a:rPr>
                        <a:t>6</a:t>
                      </a:r>
                    </a:p>
                  </a:txBody>
                  <a:tcPr marL="9525" marR="9525" marT="9526"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l" fontAlgn="t"/>
                      <a:r>
                        <a:rPr lang="ru-RU" sz="1200" b="0" i="0" u="none" strike="noStrike" dirty="0">
                          <a:effectLst/>
                          <a:latin typeface="Times New Roman"/>
                        </a:rPr>
                        <a:t>Прибыль прибыльных организаций, тыс. рублей</a:t>
                      </a:r>
                    </a:p>
                  </a:txBody>
                  <a:tcPr marL="9527" marR="9527" marT="9527"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dirty="0">
                          <a:solidFill>
                            <a:srgbClr val="000000"/>
                          </a:solidFill>
                          <a:effectLst/>
                          <a:latin typeface="Times New Roman"/>
                        </a:rPr>
                        <a:t>99 595</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a:solidFill>
                            <a:srgbClr val="000000"/>
                          </a:solidFill>
                          <a:effectLst/>
                          <a:latin typeface="Times New Roman"/>
                        </a:rPr>
                        <a:t>108 982</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dirty="0">
                          <a:solidFill>
                            <a:srgbClr val="000000"/>
                          </a:solidFill>
                          <a:effectLst/>
                          <a:latin typeface="Times New Roman"/>
                        </a:rPr>
                        <a:t>117 045</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r>
              <a:tr h="449213">
                <a:tc>
                  <a:txBody>
                    <a:bodyPr/>
                    <a:lstStyle/>
                    <a:p>
                      <a:pPr algn="ctr" fontAlgn="b"/>
                      <a:r>
                        <a:rPr lang="ru-RU" sz="1200" b="0" i="0" u="none" strike="noStrike" dirty="0">
                          <a:effectLst/>
                          <a:latin typeface="Times New Roman"/>
                        </a:rPr>
                        <a:t>7</a:t>
                      </a:r>
                    </a:p>
                  </a:txBody>
                  <a:tcPr marL="9525" marR="9525" marT="9526"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l" fontAlgn="t"/>
                      <a:r>
                        <a:rPr lang="ru-RU" sz="1200" b="0" i="0" u="none" strike="noStrike" dirty="0">
                          <a:effectLst/>
                          <a:latin typeface="Times New Roman"/>
                        </a:rPr>
                        <a:t>Прибыль прибыльных организаций по виду экономической деятельности «Сельское хозяйство, охота и лесное хозяйство», тыс. рублей</a:t>
                      </a:r>
                    </a:p>
                  </a:txBody>
                  <a:tcPr marL="9527" marR="9527" marT="9527"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dirty="0">
                          <a:solidFill>
                            <a:srgbClr val="000000"/>
                          </a:solidFill>
                          <a:effectLst/>
                          <a:latin typeface="Times New Roman"/>
                        </a:rPr>
                        <a:t>85 100</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a:solidFill>
                            <a:srgbClr val="000000"/>
                          </a:solidFill>
                          <a:effectLst/>
                          <a:latin typeface="Times New Roman"/>
                        </a:rPr>
                        <a:t>92 070</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dirty="0">
                          <a:solidFill>
                            <a:srgbClr val="000000"/>
                          </a:solidFill>
                          <a:effectLst/>
                          <a:latin typeface="Times New Roman"/>
                        </a:rPr>
                        <a:t>95 200</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r>
              <a:tr h="1112484">
                <a:tc>
                  <a:txBody>
                    <a:bodyPr/>
                    <a:lstStyle/>
                    <a:p>
                      <a:pPr algn="ctr" fontAlgn="b"/>
                      <a:r>
                        <a:rPr lang="ru-RU" sz="1200" b="0" i="0" u="none" strike="noStrike" dirty="0">
                          <a:effectLst/>
                          <a:latin typeface="Times New Roman"/>
                        </a:rPr>
                        <a:t>8</a:t>
                      </a:r>
                    </a:p>
                  </a:txBody>
                  <a:tcPr marL="9525" marR="9525" marT="9526"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l" fontAlgn="t"/>
                      <a:r>
                        <a:rPr lang="ru-RU" sz="1200" b="0" i="0" u="none" strike="noStrike" dirty="0">
                          <a:effectLst/>
                          <a:latin typeface="Times New Roman"/>
                        </a:rPr>
                        <a:t>Доля налоговых и неналоговых доходов местного бюджета (за исключением поступлений налоговых доходов по дополнительным нормативам отчислений) в общем объеме налоговых и неналоговых доходов бюджета муниципального образования с учетом поступлений дотаций и субсидий на </a:t>
                      </a:r>
                      <a:r>
                        <a:rPr lang="ru-RU" sz="1200" b="0" i="0" u="none" strike="noStrike" dirty="0" err="1">
                          <a:effectLst/>
                          <a:latin typeface="Times New Roman"/>
                        </a:rPr>
                        <a:t>софинансирование</a:t>
                      </a:r>
                      <a:r>
                        <a:rPr lang="ru-RU" sz="1200" b="0" i="0" u="none" strike="noStrike" dirty="0">
                          <a:effectLst/>
                          <a:latin typeface="Times New Roman"/>
                        </a:rPr>
                        <a:t> расходных обязательств по финансовому обеспечению деятельности муниципальных казенных учреждений и финансовому обеспечению выполнения муниципального задания бюджетными и автономными муниципальными учреждениями (в сопоставимых условиях), процентов</a:t>
                      </a:r>
                    </a:p>
                  </a:txBody>
                  <a:tcPr marL="9527" marR="9527" marT="9527"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dirty="0">
                          <a:effectLst/>
                          <a:latin typeface="Times New Roman"/>
                        </a:rPr>
                        <a:t>35,7</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a:effectLst/>
                          <a:latin typeface="Times New Roman"/>
                        </a:rPr>
                        <a:t>37,5</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dirty="0">
                          <a:effectLst/>
                          <a:latin typeface="Times New Roman"/>
                        </a:rPr>
                        <a:t>39,4</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r>
              <a:tr h="449213">
                <a:tc>
                  <a:txBody>
                    <a:bodyPr/>
                    <a:lstStyle/>
                    <a:p>
                      <a:pPr algn="ctr" fontAlgn="b"/>
                      <a:r>
                        <a:rPr lang="ru-RU" sz="1200" b="0" i="0" u="none" strike="noStrike" dirty="0">
                          <a:effectLst/>
                          <a:latin typeface="Times New Roman"/>
                        </a:rPr>
                        <a:t>9</a:t>
                      </a:r>
                    </a:p>
                  </a:txBody>
                  <a:tcPr marL="9525" marR="9525" marT="9526"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l" fontAlgn="t"/>
                      <a:r>
                        <a:rPr lang="ru-RU" sz="1200" b="0" i="0" u="none" strike="noStrike" dirty="0">
                          <a:effectLst/>
                          <a:latin typeface="Times New Roman"/>
                        </a:rPr>
                        <a:t>Темп роста налоговых и неналоговых  доходов консолидированных бюджетов муниципальных образований по отношению к предыдущему году (в сопоставимых условиях), процентов</a:t>
                      </a:r>
                    </a:p>
                  </a:txBody>
                  <a:tcPr marL="9527" marR="9527" marT="9527"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t"/>
                      <a:r>
                        <a:rPr lang="ru-RU" sz="1200" b="0" i="0" u="none" strike="noStrike" dirty="0">
                          <a:effectLst/>
                          <a:latin typeface="Times New Roman"/>
                        </a:rPr>
                        <a:t>101,2</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t"/>
                      <a:r>
                        <a:rPr lang="ru-RU" sz="1200" b="0" i="0" u="none" strike="noStrike">
                          <a:effectLst/>
                          <a:latin typeface="Times New Roman"/>
                        </a:rPr>
                        <a:t>121,7</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t"/>
                      <a:r>
                        <a:rPr lang="ru-RU" sz="1200" b="0" i="0" u="none" strike="noStrike" dirty="0">
                          <a:effectLst/>
                          <a:latin typeface="Times New Roman"/>
                        </a:rPr>
                        <a:t>110,7</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r>
              <a:tr h="242757">
                <a:tc>
                  <a:txBody>
                    <a:bodyPr/>
                    <a:lstStyle/>
                    <a:p>
                      <a:pPr algn="ctr" fontAlgn="b"/>
                      <a:r>
                        <a:rPr lang="ru-RU" sz="1200" b="0" i="0" u="none" strike="noStrike" dirty="0">
                          <a:effectLst/>
                          <a:latin typeface="Times New Roman"/>
                        </a:rPr>
                        <a:t>10</a:t>
                      </a:r>
                    </a:p>
                  </a:txBody>
                  <a:tcPr marL="9525" marR="9525" marT="9526"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l" fontAlgn="t"/>
                      <a:r>
                        <a:rPr lang="ru-RU" sz="1200" b="0" i="0" u="none" strike="noStrike" dirty="0">
                          <a:effectLst/>
                          <a:latin typeface="Times New Roman"/>
                        </a:rPr>
                        <a:t>Число субъектов малого и среднего предпринимательства в расчете на 10 тыс., человек населения, единиц</a:t>
                      </a:r>
                    </a:p>
                  </a:txBody>
                  <a:tcPr marL="9527" marR="9527" marT="9527"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dirty="0">
                          <a:solidFill>
                            <a:srgbClr val="000000"/>
                          </a:solidFill>
                          <a:effectLst/>
                          <a:latin typeface="Times New Roman"/>
                        </a:rPr>
                        <a:t>246</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a:solidFill>
                            <a:srgbClr val="000000"/>
                          </a:solidFill>
                          <a:effectLst/>
                          <a:latin typeface="Times New Roman"/>
                        </a:rPr>
                        <a:t>252</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dirty="0">
                          <a:solidFill>
                            <a:srgbClr val="000000"/>
                          </a:solidFill>
                          <a:effectLst/>
                          <a:latin typeface="Times New Roman"/>
                        </a:rPr>
                        <a:t>252</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r>
              <a:tr h="240488">
                <a:tc>
                  <a:txBody>
                    <a:bodyPr/>
                    <a:lstStyle/>
                    <a:p>
                      <a:pPr algn="ctr" fontAlgn="b"/>
                      <a:r>
                        <a:rPr lang="ru-RU" sz="1200" b="0" i="0" u="none" strike="noStrike" dirty="0">
                          <a:effectLst/>
                          <a:latin typeface="Times New Roman"/>
                        </a:rPr>
                        <a:t>11</a:t>
                      </a:r>
                    </a:p>
                  </a:txBody>
                  <a:tcPr marL="9525" marR="9525" marT="9526"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l" fontAlgn="t"/>
                      <a:r>
                        <a:rPr lang="ru-RU" sz="1200" b="0" i="0" u="none" strike="noStrike" dirty="0">
                          <a:effectLst/>
                          <a:latin typeface="Times New Roman"/>
                        </a:rPr>
                        <a:t>Объем оборота розничной торговли во всех каналах реализации, тыс. рублей</a:t>
                      </a:r>
                    </a:p>
                  </a:txBody>
                  <a:tcPr marL="9527" marR="9527" marT="9527"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dirty="0">
                          <a:solidFill>
                            <a:srgbClr val="000000"/>
                          </a:solidFill>
                          <a:effectLst/>
                          <a:latin typeface="Times New Roman"/>
                        </a:rPr>
                        <a:t>1064092</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a:solidFill>
                            <a:srgbClr val="000000"/>
                          </a:solidFill>
                          <a:effectLst/>
                          <a:latin typeface="Times New Roman"/>
                        </a:rPr>
                        <a:t>1181075</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200" b="0" i="0" u="none" strike="noStrike" dirty="0">
                          <a:solidFill>
                            <a:srgbClr val="000000"/>
                          </a:solidFill>
                          <a:effectLst/>
                          <a:latin typeface="Times New Roman"/>
                        </a:rPr>
                        <a:t>1310954</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56"/>
          <p:cNvSpPr txBox="1">
            <a:spLocks noChangeArrowheads="1"/>
          </p:cNvSpPr>
          <p:nvPr/>
        </p:nvSpPr>
        <p:spPr bwMode="auto">
          <a:xfrm>
            <a:off x="755650" y="188913"/>
            <a:ext cx="7704138" cy="584775"/>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spAutoFit/>
          </a:bodyPr>
          <a:lstStyle/>
          <a:p>
            <a:pPr algn="ctr"/>
            <a:r>
              <a:rPr lang="ru-RU" altLang="ru-RU" sz="1600" b="1" dirty="0">
                <a:solidFill>
                  <a:schemeClr val="tx1">
                    <a:lumMod val="95000"/>
                    <a:lumOff val="5000"/>
                  </a:schemeClr>
                </a:solidFill>
                <a:latin typeface="Times New Roman" pitchFamily="18" charset="0"/>
                <a:cs typeface="Times New Roman" pitchFamily="18" charset="0"/>
              </a:rPr>
              <a:t>Целевые значения основных показателей социально-экономического развития Дубенского муниципального района на 2016-2018 гг.</a:t>
            </a:r>
          </a:p>
        </p:txBody>
      </p:sp>
      <p:graphicFrame>
        <p:nvGraphicFramePr>
          <p:cNvPr id="6" name="Group 993"/>
          <p:cNvGraphicFramePr>
            <a:graphicFrameLocks noGrp="1"/>
          </p:cNvGraphicFramePr>
          <p:nvPr>
            <p:ph/>
          </p:nvPr>
        </p:nvGraphicFramePr>
        <p:xfrm>
          <a:off x="250825" y="1362075"/>
          <a:ext cx="8642350" cy="4448392"/>
        </p:xfrm>
        <a:graphic>
          <a:graphicData uri="http://schemas.openxmlformats.org/drawingml/2006/table">
            <a:tbl>
              <a:tblPr/>
              <a:tblGrid>
                <a:gridCol w="278785"/>
                <a:gridCol w="5971216"/>
                <a:gridCol w="857256"/>
                <a:gridCol w="768432"/>
                <a:gridCol w="766661"/>
              </a:tblGrid>
              <a:tr h="504631">
                <a:tc>
                  <a:txBody>
                    <a:bodyPr/>
                    <a:lstStyle/>
                    <a:p>
                      <a:pPr algn="ctr" fontAlgn="t"/>
                      <a:endParaRPr lang="en-US" sz="1400" b="0" i="0" u="none" strike="noStrike" dirty="0" smtClean="0">
                        <a:effectLst/>
                        <a:latin typeface="Times New Roman"/>
                      </a:endParaRPr>
                    </a:p>
                    <a:p>
                      <a:pPr algn="ctr" fontAlgn="t"/>
                      <a:r>
                        <a:rPr lang="ru-RU" sz="1400" b="0" i="0" u="none" strike="noStrike" dirty="0" smtClean="0">
                          <a:effectLst/>
                          <a:latin typeface="Times New Roman"/>
                        </a:rPr>
                        <a:t>№ </a:t>
                      </a:r>
                      <a:r>
                        <a:rPr lang="ru-RU" sz="1400" b="0" i="0" u="none" strike="noStrike" dirty="0">
                          <a:effectLst/>
                          <a:latin typeface="Times New Roman"/>
                        </a:rPr>
                        <a:t>п/п</a:t>
                      </a:r>
                    </a:p>
                  </a:txBody>
                  <a:tcPr marL="9527" marR="9527" marT="9523"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15000"/>
                      </a:srgbClr>
                    </a:solidFill>
                  </a:tcPr>
                </a:tc>
                <a:tc>
                  <a:txBody>
                    <a:bodyPr/>
                    <a:lstStyle/>
                    <a:p>
                      <a:pPr algn="ctr" fontAlgn="ctr"/>
                      <a:r>
                        <a:rPr lang="ru-RU" sz="1400" b="0" i="0" u="none" strike="noStrike" dirty="0">
                          <a:effectLst/>
                          <a:latin typeface="Times New Roman"/>
                        </a:rPr>
                        <a:t>Наименование показателя</a:t>
                      </a:r>
                    </a:p>
                  </a:txBody>
                  <a:tcPr marL="9527" marR="9527" marT="9523"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15000"/>
                      </a:srgbClr>
                    </a:solidFill>
                  </a:tcPr>
                </a:tc>
                <a:tc>
                  <a:txBody>
                    <a:bodyPr/>
                    <a:lstStyle/>
                    <a:p>
                      <a:pPr algn="ctr" fontAlgn="ctr"/>
                      <a:r>
                        <a:rPr lang="ru-RU" sz="1400" b="0" i="0" u="none" strike="noStrike" dirty="0">
                          <a:solidFill>
                            <a:srgbClr val="000000"/>
                          </a:solidFill>
                          <a:effectLst/>
                          <a:latin typeface="Times New Roman"/>
                        </a:rPr>
                        <a:t>2016 г. (прогноз)</a:t>
                      </a:r>
                    </a:p>
                  </a:txBody>
                  <a:tcPr marL="9527" marR="9527" marT="9523"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15000"/>
                      </a:srgbClr>
                    </a:solidFill>
                  </a:tcPr>
                </a:tc>
                <a:tc>
                  <a:txBody>
                    <a:bodyPr/>
                    <a:lstStyle/>
                    <a:p>
                      <a:pPr algn="ctr" fontAlgn="ctr"/>
                      <a:r>
                        <a:rPr lang="ru-RU" sz="1400" b="0" i="0" u="none" strike="noStrike" dirty="0">
                          <a:solidFill>
                            <a:srgbClr val="000000"/>
                          </a:solidFill>
                          <a:effectLst/>
                          <a:latin typeface="Times New Roman"/>
                        </a:rPr>
                        <a:t>2017 г. (прогноз)</a:t>
                      </a:r>
                    </a:p>
                  </a:txBody>
                  <a:tcPr marL="9527" marR="9527" marT="9523"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15000"/>
                      </a:srgbClr>
                    </a:solidFill>
                  </a:tcPr>
                </a:tc>
                <a:tc>
                  <a:txBody>
                    <a:bodyPr/>
                    <a:lstStyle/>
                    <a:p>
                      <a:pPr algn="ctr" fontAlgn="ctr"/>
                      <a:r>
                        <a:rPr lang="ru-RU" sz="1400" b="0" i="0" u="none" strike="noStrike" dirty="0">
                          <a:solidFill>
                            <a:srgbClr val="000000"/>
                          </a:solidFill>
                          <a:effectLst/>
                          <a:latin typeface="Times New Roman"/>
                        </a:rPr>
                        <a:t>2018 г. (прогноз)</a:t>
                      </a:r>
                    </a:p>
                  </a:txBody>
                  <a:tcPr marL="9527" marR="9527" marT="9523"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15000"/>
                      </a:srgbClr>
                    </a:solidFill>
                  </a:tcPr>
                </a:tc>
              </a:tr>
              <a:tr h="265981">
                <a:tc>
                  <a:txBody>
                    <a:bodyPr/>
                    <a:lstStyle/>
                    <a:p>
                      <a:pPr algn="ctr" fontAlgn="b"/>
                      <a:r>
                        <a:rPr lang="ru-RU" sz="1400" b="0" i="0" u="none" strike="noStrike" dirty="0">
                          <a:effectLst/>
                          <a:latin typeface="Times New Roman"/>
                        </a:rPr>
                        <a:t>12</a:t>
                      </a:r>
                    </a:p>
                  </a:txBody>
                  <a:tcPr marL="9525" marR="9525" marT="9523"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l" fontAlgn="t"/>
                      <a:r>
                        <a:rPr lang="ru-RU" sz="1400" b="0" i="0" u="none" strike="noStrike" dirty="0">
                          <a:effectLst/>
                          <a:latin typeface="Times New Roman"/>
                        </a:rPr>
                        <a:t>Общая площадь введенного жилья с учетом индивидуального жилищного строительства,  </a:t>
                      </a:r>
                      <a:r>
                        <a:rPr lang="ru-RU" sz="1400" b="0" i="0" u="none" strike="noStrike" dirty="0" err="1">
                          <a:effectLst/>
                          <a:latin typeface="Times New Roman"/>
                        </a:rPr>
                        <a:t>кв.м</a:t>
                      </a:r>
                      <a:endParaRPr lang="ru-RU" sz="1400" b="0" i="0" u="none" strike="noStrike" dirty="0">
                        <a:effectLst/>
                        <a:latin typeface="Times New Roman"/>
                      </a:endParaRPr>
                    </a:p>
                  </a:txBody>
                  <a:tcPr marL="9527" marR="9527" marT="9523"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400" b="0" i="0" u="none" strike="noStrike" dirty="0">
                          <a:solidFill>
                            <a:srgbClr val="000000"/>
                          </a:solidFill>
                          <a:effectLst/>
                          <a:latin typeface="Times New Roman"/>
                        </a:rPr>
                        <a:t>4000</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400" b="0" i="0" u="none" strike="noStrike">
                          <a:solidFill>
                            <a:srgbClr val="000000"/>
                          </a:solidFill>
                          <a:effectLst/>
                          <a:latin typeface="Times New Roman"/>
                        </a:rPr>
                        <a:t>4150</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400" b="0" i="0" u="none" strike="noStrike" dirty="0">
                          <a:solidFill>
                            <a:srgbClr val="000000"/>
                          </a:solidFill>
                          <a:effectLst/>
                          <a:latin typeface="Times New Roman"/>
                        </a:rPr>
                        <a:t>4300</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r>
              <a:tr h="287968">
                <a:tc>
                  <a:txBody>
                    <a:bodyPr/>
                    <a:lstStyle/>
                    <a:p>
                      <a:pPr algn="ctr" fontAlgn="b"/>
                      <a:r>
                        <a:rPr lang="ru-RU" sz="1400" b="0" i="0" u="none" strike="noStrike" dirty="0">
                          <a:effectLst/>
                          <a:latin typeface="Times New Roman"/>
                        </a:rPr>
                        <a:t>13</a:t>
                      </a:r>
                    </a:p>
                  </a:txBody>
                  <a:tcPr marL="9525" marR="9525" marT="9523"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l" fontAlgn="t"/>
                      <a:r>
                        <a:rPr lang="ru-RU" sz="1400" b="0" i="0" u="none" strike="noStrike" dirty="0">
                          <a:effectLst/>
                          <a:latin typeface="Times New Roman"/>
                        </a:rPr>
                        <a:t>Общая площадь жилых помещений, приходящаяся в среднем на одного жителя, – всего, </a:t>
                      </a:r>
                      <a:r>
                        <a:rPr lang="ru-RU" sz="1400" b="0" i="0" u="none" strike="noStrike" dirty="0" err="1">
                          <a:effectLst/>
                          <a:latin typeface="Times New Roman"/>
                        </a:rPr>
                        <a:t>кв.м</a:t>
                      </a:r>
                      <a:endParaRPr lang="ru-RU" sz="1400" b="0" i="0" u="none" strike="noStrike" dirty="0">
                        <a:effectLst/>
                        <a:latin typeface="Times New Roman"/>
                      </a:endParaRPr>
                    </a:p>
                  </a:txBody>
                  <a:tcPr marL="9527" marR="9527" marT="9523"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400" b="0" i="0" u="none" strike="noStrike" dirty="0">
                          <a:effectLst/>
                          <a:latin typeface="Times New Roman"/>
                        </a:rPr>
                        <a:t>40,46</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400" b="0" i="0" u="none" strike="noStrike" dirty="0">
                          <a:effectLst/>
                          <a:latin typeface="Times New Roman"/>
                        </a:rPr>
                        <a:t>41,12</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400" b="0" i="0" u="none" strike="noStrike" dirty="0">
                          <a:effectLst/>
                          <a:latin typeface="Times New Roman"/>
                        </a:rPr>
                        <a:t>41,5</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r>
              <a:tr h="431953">
                <a:tc>
                  <a:txBody>
                    <a:bodyPr/>
                    <a:lstStyle/>
                    <a:p>
                      <a:pPr algn="ctr" fontAlgn="b"/>
                      <a:r>
                        <a:rPr lang="ru-RU" sz="1400" b="0" i="0" u="none" strike="noStrike" dirty="0" smtClean="0">
                          <a:effectLst/>
                          <a:latin typeface="Times New Roman"/>
                        </a:rPr>
                        <a:t>1</a:t>
                      </a:r>
                      <a:r>
                        <a:rPr lang="en-US" sz="1400" b="0" i="0" u="none" strike="noStrike" dirty="0" smtClean="0">
                          <a:effectLst/>
                          <a:latin typeface="Times New Roman"/>
                        </a:rPr>
                        <a:t>4</a:t>
                      </a:r>
                      <a:endParaRPr lang="ru-RU" sz="1400" b="0" i="0" u="none" strike="noStrike" dirty="0">
                        <a:effectLst/>
                        <a:latin typeface="Times New Roman"/>
                      </a:endParaRPr>
                    </a:p>
                  </a:txBody>
                  <a:tcPr marL="9525" marR="9525" marT="9523"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l" fontAlgn="t"/>
                      <a:r>
                        <a:rPr lang="ru-RU" sz="1400" b="0" i="0" u="none" strike="noStrike" dirty="0">
                          <a:effectLst/>
                          <a:latin typeface="Times New Roman"/>
                        </a:rPr>
                        <a:t>Доля площади жилищного фонда, обеспеченного всеми видами благоустройства, в общей площади жилищного фонда, процентов</a:t>
                      </a:r>
                    </a:p>
                  </a:txBody>
                  <a:tcPr marL="9527" marR="9527" marT="9523"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400" b="0" i="0" u="none" strike="noStrike" dirty="0">
                          <a:effectLst/>
                          <a:latin typeface="Times New Roman"/>
                        </a:rPr>
                        <a:t>58</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400" b="0" i="0" u="none" strike="noStrike" dirty="0">
                          <a:effectLst/>
                          <a:latin typeface="Times New Roman"/>
                        </a:rPr>
                        <a:t>59</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400" b="0" i="0" u="none" strike="noStrike" dirty="0">
                          <a:effectLst/>
                          <a:latin typeface="Times New Roman"/>
                        </a:rPr>
                        <a:t>62</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r>
              <a:tr h="466712">
                <a:tc>
                  <a:txBody>
                    <a:bodyPr/>
                    <a:lstStyle/>
                    <a:p>
                      <a:pPr algn="ctr" fontAlgn="b"/>
                      <a:r>
                        <a:rPr lang="ru-RU" sz="1400" b="0" i="0" u="none" strike="noStrike" dirty="0">
                          <a:effectLst/>
                          <a:latin typeface="Times New Roman"/>
                        </a:rPr>
                        <a:t>15</a:t>
                      </a:r>
                    </a:p>
                  </a:txBody>
                  <a:tcPr marL="9525" marR="9525" marT="9523"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l" fontAlgn="t"/>
                      <a:r>
                        <a:rPr lang="ru-RU" sz="1400" b="0" i="0" u="none" strike="noStrike" dirty="0">
                          <a:effectLst/>
                          <a:latin typeface="Times New Roman"/>
                        </a:rPr>
                        <a:t>Доля протяженности автомобильных дорог общего пользования местного значения, не отвечающих нормативным требованиям, в общей протяженности автомобильных дорог общего пользования местного значения, процентов</a:t>
                      </a:r>
                    </a:p>
                  </a:txBody>
                  <a:tcPr marL="9527" marR="9527" marT="9523"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400" b="0" i="0" u="none" strike="noStrike" dirty="0">
                          <a:effectLst/>
                          <a:latin typeface="Times New Roman"/>
                        </a:rPr>
                        <a:t>73</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400" b="0" i="0" u="none" strike="noStrike" dirty="0">
                          <a:effectLst/>
                          <a:latin typeface="Times New Roman"/>
                        </a:rPr>
                        <a:t>72</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400" b="0" i="0" u="none" strike="noStrike" dirty="0">
                          <a:effectLst/>
                          <a:latin typeface="Times New Roman"/>
                        </a:rPr>
                        <a:t>71</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r>
              <a:tr h="253283">
                <a:tc>
                  <a:txBody>
                    <a:bodyPr/>
                    <a:lstStyle/>
                    <a:p>
                      <a:pPr algn="ctr" fontAlgn="b"/>
                      <a:r>
                        <a:rPr lang="ru-RU" sz="1400" b="0" i="0" u="none" strike="noStrike" dirty="0">
                          <a:effectLst/>
                          <a:latin typeface="Times New Roman"/>
                        </a:rPr>
                        <a:t>16</a:t>
                      </a:r>
                    </a:p>
                  </a:txBody>
                  <a:tcPr marL="9525" marR="9525" marT="9523"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l" fontAlgn="t"/>
                      <a:r>
                        <a:rPr lang="ru-RU" sz="1400" b="0" i="0" u="none" strike="noStrike" dirty="0">
                          <a:effectLst/>
                          <a:latin typeface="Times New Roman"/>
                        </a:rPr>
                        <a:t>Среднегодовая численность постоянного населения, человек</a:t>
                      </a:r>
                    </a:p>
                  </a:txBody>
                  <a:tcPr marL="9527" marR="9527" marT="9523"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400" b="0" i="0" u="none" strike="noStrike" dirty="0">
                          <a:effectLst/>
                          <a:latin typeface="Times New Roman"/>
                        </a:rPr>
                        <a:t>12193</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400" b="0" i="0" u="none" strike="noStrike">
                          <a:effectLst/>
                          <a:latin typeface="Times New Roman"/>
                        </a:rPr>
                        <a:t>12007</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400" b="0" i="0" u="none" strike="noStrike" dirty="0">
                          <a:effectLst/>
                          <a:latin typeface="Times New Roman"/>
                        </a:rPr>
                        <a:t>11851</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r>
              <a:tr h="287968">
                <a:tc>
                  <a:txBody>
                    <a:bodyPr/>
                    <a:lstStyle/>
                    <a:p>
                      <a:pPr algn="ctr" fontAlgn="b"/>
                      <a:r>
                        <a:rPr lang="ru-RU" sz="1400" b="0" i="0" u="none" strike="noStrike" dirty="0">
                          <a:effectLst/>
                          <a:latin typeface="Times New Roman"/>
                        </a:rPr>
                        <a:t>17</a:t>
                      </a:r>
                    </a:p>
                  </a:txBody>
                  <a:tcPr marL="9525" marR="9525" marT="9523"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l" fontAlgn="t"/>
                      <a:r>
                        <a:rPr lang="ru-RU" sz="1400" b="0" i="0" u="none" strike="noStrike" dirty="0">
                          <a:effectLst/>
                          <a:latin typeface="Times New Roman"/>
                        </a:rPr>
                        <a:t>Коэффициент рождаемости, родившихся на 1000 человек</a:t>
                      </a:r>
                    </a:p>
                  </a:txBody>
                  <a:tcPr marL="9527" marR="9527" marT="9523"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400" b="0" i="0" u="none" strike="noStrike" dirty="0">
                          <a:effectLst/>
                          <a:latin typeface="Times New Roman"/>
                        </a:rPr>
                        <a:t>12,1</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400" b="0" i="0" u="none" strike="noStrike">
                          <a:effectLst/>
                          <a:latin typeface="Times New Roman"/>
                        </a:rPr>
                        <a:t>12,8</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400" b="0" i="0" u="none" strike="noStrike" dirty="0">
                          <a:effectLst/>
                          <a:latin typeface="Times New Roman"/>
                        </a:rPr>
                        <a:t>14,2</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r>
              <a:tr h="359961">
                <a:tc>
                  <a:txBody>
                    <a:bodyPr/>
                    <a:lstStyle/>
                    <a:p>
                      <a:pPr algn="ctr" fontAlgn="b"/>
                      <a:r>
                        <a:rPr lang="ru-RU" sz="1400" b="0" i="0" u="none" strike="noStrike" dirty="0">
                          <a:effectLst/>
                          <a:latin typeface="Times New Roman"/>
                        </a:rPr>
                        <a:t>18</a:t>
                      </a:r>
                    </a:p>
                  </a:txBody>
                  <a:tcPr marL="9525" marR="9525" marT="9523"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l" fontAlgn="t"/>
                      <a:r>
                        <a:rPr lang="ru-RU" sz="1400" b="0" i="0" u="none" strike="noStrike" dirty="0">
                          <a:effectLst/>
                          <a:latin typeface="Times New Roman"/>
                        </a:rPr>
                        <a:t>Доля муниципальных общеобразовательных учреждений, соответствующих современным требованиям обучения, в общем количестве муниципальных общеобразовательных учреждений, процентов</a:t>
                      </a:r>
                    </a:p>
                  </a:txBody>
                  <a:tcPr marL="9527" marR="9527" marT="9523"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400" b="0" i="0" u="none" strike="noStrike" dirty="0">
                          <a:effectLst/>
                          <a:latin typeface="Times New Roman"/>
                        </a:rPr>
                        <a:t>85,3</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400" b="0" i="0" u="none" strike="noStrike">
                          <a:effectLst/>
                          <a:latin typeface="Times New Roman"/>
                        </a:rPr>
                        <a:t>90,6</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400" b="0" i="0" u="none" strike="noStrike" dirty="0">
                          <a:effectLst/>
                          <a:latin typeface="Times New Roman"/>
                        </a:rPr>
                        <a:t>92</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r>
              <a:tr h="287968">
                <a:tc>
                  <a:txBody>
                    <a:bodyPr/>
                    <a:lstStyle/>
                    <a:p>
                      <a:pPr algn="ctr" fontAlgn="b"/>
                      <a:r>
                        <a:rPr lang="ru-RU" sz="1400" b="0" i="0" u="none" strike="noStrike" dirty="0">
                          <a:effectLst/>
                          <a:latin typeface="Times New Roman"/>
                        </a:rPr>
                        <a:t>19</a:t>
                      </a:r>
                    </a:p>
                  </a:txBody>
                  <a:tcPr marL="9525" marR="9525" marT="9523"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l" fontAlgn="t"/>
                      <a:r>
                        <a:rPr lang="ru-RU" sz="1400" b="0" i="0" u="none" strike="noStrike" dirty="0">
                          <a:effectLst/>
                          <a:latin typeface="Times New Roman"/>
                        </a:rPr>
                        <a:t>Доля населения, систематически занимающегося физической культурой и спортом, процентов</a:t>
                      </a:r>
                    </a:p>
                  </a:txBody>
                  <a:tcPr marL="9527" marR="9527" marT="9523" marB="0">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400" b="0" i="0" u="none" strike="noStrike" dirty="0">
                          <a:effectLst/>
                          <a:latin typeface="Times New Roman"/>
                        </a:rPr>
                        <a:t>32,0</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400" b="0" i="0" u="none" strike="noStrike">
                          <a:effectLst/>
                          <a:latin typeface="Times New Roman"/>
                        </a:rPr>
                        <a:t>32,2</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c>
                  <a:txBody>
                    <a:bodyPr/>
                    <a:lstStyle/>
                    <a:p>
                      <a:pPr algn="ctr" fontAlgn="b"/>
                      <a:r>
                        <a:rPr lang="ru-RU" sz="1400" b="0" i="0" u="none" strike="noStrike" dirty="0">
                          <a:effectLst/>
                          <a:latin typeface="Times New Roman"/>
                        </a:rPr>
                        <a:t>35,0</a:t>
                      </a:r>
                    </a:p>
                  </a:txBody>
                  <a:tcPr marL="9525" marR="9525" marT="9525" marB="0" anchor="ctr">
                    <a:lnL w="12700" cap="flat" cmpd="sng" algn="ctr">
                      <a:solidFill>
                        <a:srgbClr val="336699"/>
                      </a:solidFill>
                      <a:prstDash val="solid"/>
                      <a:round/>
                      <a:headEnd type="none" w="med" len="med"/>
                      <a:tailEnd type="none" w="med" len="med"/>
                    </a:lnL>
                    <a:lnR w="12700" cap="flat" cmpd="sng" algn="ctr">
                      <a:solidFill>
                        <a:srgbClr val="336699"/>
                      </a:solidFill>
                      <a:prstDash val="solid"/>
                      <a:round/>
                      <a:headEnd type="none" w="med" len="med"/>
                      <a:tailEnd type="none" w="med" len="med"/>
                    </a:lnR>
                    <a:lnT w="12700" cap="flat" cmpd="sng" algn="ctr">
                      <a:solidFill>
                        <a:srgbClr val="336699"/>
                      </a:solidFill>
                      <a:prstDash val="solid"/>
                      <a:round/>
                      <a:headEnd type="none" w="med" len="med"/>
                      <a:tailEnd type="none" w="med" len="med"/>
                    </a:lnT>
                    <a:lnB w="12700" cap="flat" cmpd="sng" algn="ctr">
                      <a:solidFill>
                        <a:srgbClr val="336699"/>
                      </a:solidFill>
                      <a:prstDash val="solid"/>
                      <a:round/>
                      <a:headEnd type="none" w="med" len="med"/>
                      <a:tailEnd type="none" w="med" len="med"/>
                    </a:lnB>
                    <a:lnTlToBr>
                      <a:noFill/>
                    </a:lnTlToBr>
                    <a:lnBlToTr>
                      <a:noFill/>
                    </a:lnBlToTr>
                    <a:solidFill>
                      <a:srgbClr val="0099FF">
                        <a:alpha val="8000"/>
                      </a:srgbClr>
                    </a:solidFill>
                  </a:tcPr>
                </a:tc>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nvGraphicFramePr>
        <p:xfrm>
          <a:off x="1" y="0"/>
          <a:ext cx="9143999" cy="6858001"/>
        </p:xfrm>
        <a:graphic>
          <a:graphicData uri="http://schemas.openxmlformats.org/drawingml/2006/table">
            <a:tbl>
              <a:tblPr>
                <a:tableStyleId>{69C7853C-536D-4A76-A0AE-DD22124D55A5}</a:tableStyleId>
              </a:tblPr>
              <a:tblGrid>
                <a:gridCol w="571471"/>
                <a:gridCol w="2500330"/>
                <a:gridCol w="1357322"/>
                <a:gridCol w="2928958"/>
                <a:gridCol w="1785918"/>
              </a:tblGrid>
              <a:tr h="564102">
                <a:tc gridSpan="5">
                  <a:txBody>
                    <a:bodyPr/>
                    <a:lstStyle/>
                    <a:p>
                      <a:pPr algn="ctr" fontAlgn="b"/>
                      <a:r>
                        <a:rPr lang="ru-RU" sz="1400" b="1" u="none" strike="noStrike" dirty="0">
                          <a:latin typeface="Times New Roman" pitchFamily="18" charset="0"/>
                          <a:cs typeface="Times New Roman" pitchFamily="18" charset="0"/>
                        </a:rPr>
                        <a:t>Тарифы на жилищные услуги по Дубенскому </a:t>
                      </a:r>
                      <a:r>
                        <a:rPr lang="ru-RU" sz="1400" b="1" u="none" strike="noStrike" dirty="0" smtClean="0">
                          <a:latin typeface="Times New Roman" pitchFamily="18" charset="0"/>
                          <a:cs typeface="Times New Roman" pitchFamily="18" charset="0"/>
                        </a:rPr>
                        <a:t>муниципальному  </a:t>
                      </a:r>
                      <a:r>
                        <a:rPr lang="ru-RU" sz="1400" b="1" u="none" strike="noStrike" dirty="0">
                          <a:latin typeface="Times New Roman" pitchFamily="18" charset="0"/>
                          <a:cs typeface="Times New Roman" pitchFamily="18" charset="0"/>
                        </a:rPr>
                        <a:t>району Республики Мордовия, по состоянию на 01.01.2016</a:t>
                      </a:r>
                      <a:endParaRPr lang="ru-RU" sz="1400" b="1" i="0" u="none" strike="noStrike" dirty="0">
                        <a:solidFill>
                          <a:srgbClr val="000000"/>
                        </a:solidFill>
                        <a:latin typeface="Times New Roman" pitchFamily="18" charset="0"/>
                        <a:cs typeface="Times New Roman" pitchFamily="18" charset="0"/>
                      </a:endParaRPr>
                    </a:p>
                  </a:txBody>
                  <a:tcPr marL="0" marR="0" marT="0" marB="0" anchor="b"/>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64102">
                <a:tc>
                  <a:txBody>
                    <a:bodyPr/>
                    <a:lstStyle/>
                    <a:p>
                      <a:pPr algn="ctr" fontAlgn="b"/>
                      <a:r>
                        <a:rPr lang="ru-RU" sz="1400" b="1" u="none" strike="noStrike">
                          <a:latin typeface="Times New Roman" pitchFamily="18" charset="0"/>
                          <a:cs typeface="Times New Roman" pitchFamily="18" charset="0"/>
                        </a:rPr>
                        <a:t>№</a:t>
                      </a:r>
                      <a:endParaRPr lang="ru-RU" sz="1400" b="1" i="0" u="none" strike="noStrike">
                        <a:solidFill>
                          <a:srgbClr val="000000"/>
                        </a:solidFill>
                        <a:latin typeface="Times New Roman" pitchFamily="18" charset="0"/>
                        <a:cs typeface="Times New Roman" pitchFamily="18" charset="0"/>
                      </a:endParaRPr>
                    </a:p>
                  </a:txBody>
                  <a:tcPr marL="0" marR="0" marT="0" marB="0" anchor="b"/>
                </a:tc>
                <a:tc>
                  <a:txBody>
                    <a:bodyPr/>
                    <a:lstStyle/>
                    <a:p>
                      <a:pPr algn="ctr" fontAlgn="b"/>
                      <a:r>
                        <a:rPr lang="ru-RU" sz="1400" b="1" u="none" strike="noStrike" dirty="0">
                          <a:latin typeface="Times New Roman" pitchFamily="18" charset="0"/>
                          <a:cs typeface="Times New Roman" pitchFamily="18" charset="0"/>
                        </a:rPr>
                        <a:t>Перечень жилищных услуг</a:t>
                      </a:r>
                      <a:endParaRPr lang="ru-RU" sz="1400" b="1" i="0" u="none" strike="noStrike" dirty="0">
                        <a:solidFill>
                          <a:srgbClr val="000000"/>
                        </a:solidFill>
                        <a:latin typeface="Times New Roman" pitchFamily="18" charset="0"/>
                        <a:cs typeface="Times New Roman" pitchFamily="18" charset="0"/>
                      </a:endParaRPr>
                    </a:p>
                  </a:txBody>
                  <a:tcPr marL="0" marR="0" marT="0" marB="0" anchor="b"/>
                </a:tc>
                <a:tc>
                  <a:txBody>
                    <a:bodyPr/>
                    <a:lstStyle/>
                    <a:p>
                      <a:pPr algn="ctr" fontAlgn="b"/>
                      <a:r>
                        <a:rPr lang="ru-RU" sz="1400" b="1" u="none" strike="noStrike" dirty="0">
                          <a:latin typeface="Times New Roman" pitchFamily="18" charset="0"/>
                          <a:cs typeface="Times New Roman" pitchFamily="18" charset="0"/>
                        </a:rPr>
                        <a:t>Единицы измерения</a:t>
                      </a:r>
                      <a:endParaRPr lang="ru-RU" sz="1400" b="1" i="0" u="none" strike="noStrike" dirty="0">
                        <a:solidFill>
                          <a:srgbClr val="000000"/>
                        </a:solidFill>
                        <a:latin typeface="Times New Roman" pitchFamily="18" charset="0"/>
                        <a:cs typeface="Times New Roman" pitchFamily="18" charset="0"/>
                      </a:endParaRPr>
                    </a:p>
                  </a:txBody>
                  <a:tcPr marL="0" marR="0" marT="0" marB="0" anchor="b"/>
                </a:tc>
                <a:tc>
                  <a:txBody>
                    <a:bodyPr/>
                    <a:lstStyle/>
                    <a:p>
                      <a:pPr algn="ctr" fontAlgn="b"/>
                      <a:r>
                        <a:rPr lang="ru-RU" sz="1400" b="1" u="none" strike="noStrike" dirty="0">
                          <a:latin typeface="Times New Roman" pitchFamily="18" charset="0"/>
                          <a:cs typeface="Times New Roman" pitchFamily="18" charset="0"/>
                        </a:rPr>
                        <a:t>Реквизиты документа, которым утверждены тарифы</a:t>
                      </a:r>
                      <a:endParaRPr lang="ru-RU" sz="1400" b="1" i="0" u="none" strike="noStrike" dirty="0">
                        <a:solidFill>
                          <a:srgbClr val="000000"/>
                        </a:solidFill>
                        <a:latin typeface="Times New Roman" pitchFamily="18" charset="0"/>
                        <a:cs typeface="Times New Roman" pitchFamily="18" charset="0"/>
                      </a:endParaRPr>
                    </a:p>
                  </a:txBody>
                  <a:tcPr marL="0" marR="0" marT="0" marB="0" anchor="b"/>
                </a:tc>
                <a:tc>
                  <a:txBody>
                    <a:bodyPr/>
                    <a:lstStyle/>
                    <a:p>
                      <a:pPr algn="ctr" fontAlgn="b"/>
                      <a:r>
                        <a:rPr lang="ru-RU" sz="1400" b="1" u="none" strike="noStrike" dirty="0">
                          <a:latin typeface="Times New Roman" pitchFamily="18" charset="0"/>
                          <a:cs typeface="Times New Roman" pitchFamily="18" charset="0"/>
                        </a:rPr>
                        <a:t>Действующие Тарифы</a:t>
                      </a:r>
                      <a:endParaRPr lang="ru-RU" sz="1400" b="1" i="0" u="none" strike="noStrike" dirty="0">
                        <a:solidFill>
                          <a:srgbClr val="000000"/>
                        </a:solidFill>
                        <a:latin typeface="Times New Roman" pitchFamily="18" charset="0"/>
                        <a:cs typeface="Times New Roman" pitchFamily="18" charset="0"/>
                      </a:endParaRPr>
                    </a:p>
                  </a:txBody>
                  <a:tcPr marL="0" marR="0" marT="0" marB="0" anchor="b"/>
                </a:tc>
              </a:tr>
              <a:tr h="282050">
                <a:tc>
                  <a:txBody>
                    <a:bodyPr/>
                    <a:lstStyle/>
                    <a:p>
                      <a:pPr algn="ctr" fontAlgn="ctr"/>
                      <a:r>
                        <a:rPr lang="ru-RU" sz="1400" b="1" u="none" strike="noStrike">
                          <a:latin typeface="Times New Roman" pitchFamily="18" charset="0"/>
                          <a:cs typeface="Times New Roman" pitchFamily="18" charset="0"/>
                        </a:rPr>
                        <a:t>1</a:t>
                      </a:r>
                      <a:endParaRPr lang="ru-RU" sz="1400" b="1" i="0" u="none" strike="noStrike">
                        <a:solidFill>
                          <a:srgbClr val="000000"/>
                        </a:solidFill>
                        <a:latin typeface="Times New Roman" pitchFamily="18" charset="0"/>
                        <a:cs typeface="Times New Roman" pitchFamily="18" charset="0"/>
                      </a:endParaRPr>
                    </a:p>
                  </a:txBody>
                  <a:tcPr marL="0" marR="0" marT="0" marB="0" anchor="ctr"/>
                </a:tc>
                <a:tc>
                  <a:txBody>
                    <a:bodyPr/>
                    <a:lstStyle/>
                    <a:p>
                      <a:pPr algn="ctr" fontAlgn="ctr"/>
                      <a:r>
                        <a:rPr lang="ru-RU" sz="1400" b="1" u="none" strike="noStrike">
                          <a:latin typeface="Times New Roman" pitchFamily="18" charset="0"/>
                          <a:cs typeface="Times New Roman" pitchFamily="18" charset="0"/>
                        </a:rPr>
                        <a:t>2</a:t>
                      </a:r>
                      <a:endParaRPr lang="ru-RU" sz="1400" b="1" i="0" u="none" strike="noStrike">
                        <a:solidFill>
                          <a:srgbClr val="000000"/>
                        </a:solidFill>
                        <a:latin typeface="Times New Roman" pitchFamily="18" charset="0"/>
                        <a:cs typeface="Times New Roman" pitchFamily="18" charset="0"/>
                      </a:endParaRPr>
                    </a:p>
                  </a:txBody>
                  <a:tcPr marL="0" marR="0" marT="0" marB="0" anchor="ctr"/>
                </a:tc>
                <a:tc>
                  <a:txBody>
                    <a:bodyPr/>
                    <a:lstStyle/>
                    <a:p>
                      <a:pPr algn="ctr" fontAlgn="ctr"/>
                      <a:r>
                        <a:rPr lang="ru-RU" sz="1400" b="1" u="none" strike="noStrike">
                          <a:latin typeface="Times New Roman" pitchFamily="18" charset="0"/>
                          <a:cs typeface="Times New Roman" pitchFamily="18" charset="0"/>
                        </a:rPr>
                        <a:t>3</a:t>
                      </a:r>
                      <a:endParaRPr lang="ru-RU" sz="1400" b="1" i="0" u="none" strike="noStrike">
                        <a:solidFill>
                          <a:srgbClr val="000000"/>
                        </a:solidFill>
                        <a:latin typeface="Times New Roman" pitchFamily="18" charset="0"/>
                        <a:cs typeface="Times New Roman" pitchFamily="18" charset="0"/>
                      </a:endParaRPr>
                    </a:p>
                  </a:txBody>
                  <a:tcPr marL="0" marR="0" marT="0" marB="0" anchor="ctr"/>
                </a:tc>
                <a:tc>
                  <a:txBody>
                    <a:bodyPr/>
                    <a:lstStyle/>
                    <a:p>
                      <a:pPr algn="ctr" fontAlgn="ctr"/>
                      <a:r>
                        <a:rPr lang="ru-RU" sz="1400" b="1" u="none" strike="noStrike">
                          <a:latin typeface="Times New Roman" pitchFamily="18" charset="0"/>
                          <a:cs typeface="Times New Roman" pitchFamily="18" charset="0"/>
                        </a:rPr>
                        <a:t>4</a:t>
                      </a:r>
                      <a:endParaRPr lang="ru-RU" sz="1400" b="1" i="0" u="none" strike="noStrike">
                        <a:solidFill>
                          <a:srgbClr val="000000"/>
                        </a:solidFill>
                        <a:latin typeface="Times New Roman" pitchFamily="18" charset="0"/>
                        <a:cs typeface="Times New Roman" pitchFamily="18" charset="0"/>
                      </a:endParaRPr>
                    </a:p>
                  </a:txBody>
                  <a:tcPr marL="0" marR="0" marT="0" marB="0" anchor="ctr"/>
                </a:tc>
                <a:tc>
                  <a:txBody>
                    <a:bodyPr/>
                    <a:lstStyle/>
                    <a:p>
                      <a:pPr algn="ctr" fontAlgn="ctr"/>
                      <a:r>
                        <a:rPr lang="ru-RU" sz="1400" b="1" u="none" strike="noStrike" dirty="0">
                          <a:latin typeface="Times New Roman" pitchFamily="18" charset="0"/>
                          <a:cs typeface="Times New Roman" pitchFamily="18" charset="0"/>
                        </a:rPr>
                        <a:t>5</a:t>
                      </a:r>
                      <a:endParaRPr lang="ru-RU" sz="1400" b="1" i="0" u="none" strike="noStrike" dirty="0">
                        <a:solidFill>
                          <a:srgbClr val="000000"/>
                        </a:solidFill>
                        <a:latin typeface="Times New Roman" pitchFamily="18" charset="0"/>
                        <a:cs typeface="Times New Roman" pitchFamily="18" charset="0"/>
                      </a:endParaRPr>
                    </a:p>
                  </a:txBody>
                  <a:tcPr marL="0" marR="0" marT="0" marB="0" anchor="ctr"/>
                </a:tc>
              </a:tr>
              <a:tr h="282050">
                <a:tc>
                  <a:txBody>
                    <a:bodyPr/>
                    <a:lstStyle/>
                    <a:p>
                      <a:pPr algn="ctr" fontAlgn="b"/>
                      <a:endParaRPr lang="ru-RU" sz="1400" b="1" i="0" u="none" strike="noStrike">
                        <a:solidFill>
                          <a:srgbClr val="000000"/>
                        </a:solidFill>
                        <a:latin typeface="Times New Roman" pitchFamily="18" charset="0"/>
                        <a:cs typeface="Times New Roman" pitchFamily="18" charset="0"/>
                      </a:endParaRPr>
                    </a:p>
                  </a:txBody>
                  <a:tcPr marL="0" marR="0" marT="0" marB="0" anchor="b"/>
                </a:tc>
                <a:tc>
                  <a:txBody>
                    <a:bodyPr/>
                    <a:lstStyle/>
                    <a:p>
                      <a:pPr algn="ctr" fontAlgn="b"/>
                      <a:r>
                        <a:rPr lang="ru-RU" sz="1400" b="1" u="none" strike="noStrike" dirty="0">
                          <a:latin typeface="Times New Roman" pitchFamily="18" charset="0"/>
                          <a:cs typeface="Times New Roman" pitchFamily="18" charset="0"/>
                        </a:rPr>
                        <a:t>Дубенки</a:t>
                      </a:r>
                      <a:endParaRPr lang="ru-RU" sz="1400" b="1" i="0" u="none" strike="noStrike" dirty="0">
                        <a:solidFill>
                          <a:srgbClr val="000000"/>
                        </a:solidFill>
                        <a:latin typeface="Times New Roman" pitchFamily="18" charset="0"/>
                        <a:cs typeface="Times New Roman" pitchFamily="18" charset="0"/>
                      </a:endParaRPr>
                    </a:p>
                  </a:txBody>
                  <a:tcPr marL="0" marR="0" marT="0" marB="0" anchor="b"/>
                </a:tc>
                <a:tc>
                  <a:txBody>
                    <a:bodyPr/>
                    <a:lstStyle/>
                    <a:p>
                      <a:pPr algn="ctr" fontAlgn="b"/>
                      <a:endParaRPr lang="ru-RU" sz="1400" b="0" i="0" u="none" strike="noStrike">
                        <a:solidFill>
                          <a:srgbClr val="000000"/>
                        </a:solidFill>
                        <a:latin typeface="Times New Roman" pitchFamily="18" charset="0"/>
                        <a:cs typeface="Times New Roman" pitchFamily="18" charset="0"/>
                      </a:endParaRPr>
                    </a:p>
                  </a:txBody>
                  <a:tcPr marL="0" marR="0" marT="0" marB="0" anchor="b"/>
                </a:tc>
                <a:tc>
                  <a:txBody>
                    <a:bodyPr/>
                    <a:lstStyle/>
                    <a:p>
                      <a:pPr algn="ctr" fontAlgn="b"/>
                      <a:endParaRPr lang="ru-RU" sz="1400" b="0" i="0" u="none" strike="noStrike">
                        <a:solidFill>
                          <a:srgbClr val="000000"/>
                        </a:solidFill>
                        <a:latin typeface="Times New Roman" pitchFamily="18" charset="0"/>
                        <a:cs typeface="Times New Roman" pitchFamily="18" charset="0"/>
                      </a:endParaRPr>
                    </a:p>
                  </a:txBody>
                  <a:tcPr marL="0" marR="0" marT="0" marB="0" anchor="b"/>
                </a:tc>
                <a:tc>
                  <a:txBody>
                    <a:bodyPr/>
                    <a:lstStyle/>
                    <a:p>
                      <a:pPr algn="ctr" fontAlgn="b"/>
                      <a:endParaRPr lang="ru-RU" sz="1400" b="0" i="0" u="none" strike="noStrike">
                        <a:solidFill>
                          <a:srgbClr val="000000"/>
                        </a:solidFill>
                        <a:latin typeface="Times New Roman" pitchFamily="18" charset="0"/>
                        <a:cs typeface="Times New Roman" pitchFamily="18" charset="0"/>
                      </a:endParaRPr>
                    </a:p>
                  </a:txBody>
                  <a:tcPr marL="0" marR="0" marT="0" marB="0" anchor="b"/>
                </a:tc>
              </a:tr>
              <a:tr h="564102">
                <a:tc>
                  <a:txBody>
                    <a:bodyPr/>
                    <a:lstStyle/>
                    <a:p>
                      <a:pPr algn="ctr" fontAlgn="b"/>
                      <a:r>
                        <a:rPr lang="ru-RU" sz="1400" u="none" strike="noStrike">
                          <a:latin typeface="Times New Roman" pitchFamily="18" charset="0"/>
                          <a:cs typeface="Times New Roman" pitchFamily="18" charset="0"/>
                        </a:rPr>
                        <a:t>1</a:t>
                      </a:r>
                      <a:endParaRPr lang="ru-RU" sz="1400" b="0" i="0" u="none" strike="noStrike">
                        <a:solidFill>
                          <a:srgbClr val="000000"/>
                        </a:solidFill>
                        <a:latin typeface="Times New Roman" pitchFamily="18" charset="0"/>
                        <a:cs typeface="Times New Roman" pitchFamily="18" charset="0"/>
                      </a:endParaRPr>
                    </a:p>
                  </a:txBody>
                  <a:tcPr marL="0" marR="0" marT="0" marB="0" anchor="b"/>
                </a:tc>
                <a:tc>
                  <a:txBody>
                    <a:bodyPr/>
                    <a:lstStyle/>
                    <a:p>
                      <a:pPr algn="ctr" fontAlgn="b"/>
                      <a:r>
                        <a:rPr lang="ru-RU" sz="1400" b="1" u="none" strike="noStrike" dirty="0">
                          <a:latin typeface="Times New Roman" pitchFamily="18" charset="0"/>
                          <a:cs typeface="Times New Roman" pitchFamily="18" charset="0"/>
                        </a:rPr>
                        <a:t>Плата за содержание и ремонт жилого помещения МКД</a:t>
                      </a:r>
                      <a:endParaRPr lang="ru-RU" sz="1400" b="1" i="0" u="none" strike="noStrike" dirty="0">
                        <a:solidFill>
                          <a:srgbClr val="000000"/>
                        </a:solidFill>
                        <a:latin typeface="Times New Roman" pitchFamily="18" charset="0"/>
                        <a:cs typeface="Times New Roman" pitchFamily="18" charset="0"/>
                      </a:endParaRPr>
                    </a:p>
                  </a:txBody>
                  <a:tcPr marL="0" marR="0" marT="0" marB="0" anchor="b"/>
                </a:tc>
                <a:tc>
                  <a:txBody>
                    <a:bodyPr/>
                    <a:lstStyle/>
                    <a:p>
                      <a:pPr algn="ctr" fontAlgn="b"/>
                      <a:r>
                        <a:rPr lang="ru-RU" sz="1400" u="none" strike="noStrike">
                          <a:latin typeface="Times New Roman" pitchFamily="18" charset="0"/>
                          <a:cs typeface="Times New Roman" pitchFamily="18" charset="0"/>
                        </a:rPr>
                        <a:t>руб./кв.м.            (в месяц)</a:t>
                      </a:r>
                      <a:endParaRPr lang="ru-RU" sz="1400" b="0" i="0" u="none" strike="noStrike">
                        <a:solidFill>
                          <a:srgbClr val="000000"/>
                        </a:solidFill>
                        <a:latin typeface="Times New Roman" pitchFamily="18" charset="0"/>
                        <a:cs typeface="Times New Roman" pitchFamily="18" charset="0"/>
                      </a:endParaRPr>
                    </a:p>
                  </a:txBody>
                  <a:tcPr marL="0" marR="0" marT="0" marB="0" anchor="b"/>
                </a:tc>
                <a:tc>
                  <a:txBody>
                    <a:bodyPr/>
                    <a:lstStyle/>
                    <a:p>
                      <a:pPr algn="ctr" fontAlgn="b"/>
                      <a:r>
                        <a:rPr lang="ru-RU" sz="1400" u="none" strike="noStrike" dirty="0">
                          <a:latin typeface="Times New Roman" pitchFamily="18" charset="0"/>
                          <a:cs typeface="Times New Roman" pitchFamily="18" charset="0"/>
                        </a:rPr>
                        <a:t>Протоколы собственников жилых помещений МКД</a:t>
                      </a:r>
                      <a:endParaRPr lang="ru-RU" sz="1400" b="0" i="0" u="none" strike="noStrike" dirty="0">
                        <a:solidFill>
                          <a:srgbClr val="000000"/>
                        </a:solidFill>
                        <a:latin typeface="Times New Roman" pitchFamily="18" charset="0"/>
                        <a:cs typeface="Times New Roman" pitchFamily="18" charset="0"/>
                      </a:endParaRPr>
                    </a:p>
                  </a:txBody>
                  <a:tcPr marL="0" marR="0" marT="0" marB="0" anchor="b"/>
                </a:tc>
                <a:tc>
                  <a:txBody>
                    <a:bodyPr/>
                    <a:lstStyle/>
                    <a:p>
                      <a:pPr algn="ctr" fontAlgn="ctr"/>
                      <a:r>
                        <a:rPr lang="ru-RU" sz="1400" u="none" strike="noStrike">
                          <a:latin typeface="Times New Roman" pitchFamily="18" charset="0"/>
                          <a:cs typeface="Times New Roman" pitchFamily="18" charset="0"/>
                        </a:rPr>
                        <a:t>10,93</a:t>
                      </a:r>
                      <a:endParaRPr lang="ru-RU" sz="1400" b="0" i="0" u="none" strike="noStrike">
                        <a:solidFill>
                          <a:srgbClr val="000000"/>
                        </a:solidFill>
                        <a:latin typeface="Times New Roman" pitchFamily="18" charset="0"/>
                        <a:cs typeface="Times New Roman" pitchFamily="18" charset="0"/>
                      </a:endParaRPr>
                    </a:p>
                  </a:txBody>
                  <a:tcPr marL="0" marR="0" marT="0" marB="0" anchor="ctr"/>
                </a:tc>
              </a:tr>
              <a:tr h="539370">
                <a:tc>
                  <a:txBody>
                    <a:bodyPr/>
                    <a:lstStyle/>
                    <a:p>
                      <a:pPr algn="ctr" fontAlgn="b"/>
                      <a:r>
                        <a:rPr lang="ru-RU" sz="1400" u="none" strike="noStrike">
                          <a:latin typeface="Times New Roman" pitchFamily="18" charset="0"/>
                          <a:cs typeface="Times New Roman" pitchFamily="18" charset="0"/>
                        </a:rPr>
                        <a:t>1.1.1.</a:t>
                      </a:r>
                      <a:endParaRPr lang="ru-RU" sz="1400" b="0" i="0" u="none" strike="noStrike">
                        <a:solidFill>
                          <a:srgbClr val="000000"/>
                        </a:solidFill>
                        <a:latin typeface="Times New Roman" pitchFamily="18" charset="0"/>
                        <a:cs typeface="Times New Roman" pitchFamily="18" charset="0"/>
                      </a:endParaRPr>
                    </a:p>
                  </a:txBody>
                  <a:tcPr marL="0" marR="0" marT="0" marB="0" anchor="b"/>
                </a:tc>
                <a:tc>
                  <a:txBody>
                    <a:bodyPr/>
                    <a:lstStyle/>
                    <a:p>
                      <a:pPr algn="ctr" fontAlgn="b"/>
                      <a:r>
                        <a:rPr lang="ru-RU" sz="1400" u="none" strike="noStrike">
                          <a:latin typeface="Times New Roman" pitchFamily="18" charset="0"/>
                          <a:cs typeface="Times New Roman" pitchFamily="18" charset="0"/>
                        </a:rPr>
                        <a:t>Плата за услуги и работы по управлению МКД</a:t>
                      </a:r>
                      <a:endParaRPr lang="ru-RU" sz="1400" b="0" i="0" u="none" strike="noStrike">
                        <a:solidFill>
                          <a:srgbClr val="000000"/>
                        </a:solidFill>
                        <a:latin typeface="Times New Roman" pitchFamily="18" charset="0"/>
                        <a:cs typeface="Times New Roman" pitchFamily="18" charset="0"/>
                      </a:endParaRPr>
                    </a:p>
                  </a:txBody>
                  <a:tcPr marL="0" marR="0" marT="0" marB="0" anchor="b"/>
                </a:tc>
                <a:tc>
                  <a:txBody>
                    <a:bodyPr/>
                    <a:lstStyle/>
                    <a:p>
                      <a:pPr algn="ctr" fontAlgn="b"/>
                      <a:r>
                        <a:rPr lang="ru-RU" sz="1400" u="none" strike="noStrike" dirty="0">
                          <a:latin typeface="Times New Roman" pitchFamily="18" charset="0"/>
                          <a:cs typeface="Times New Roman" pitchFamily="18" charset="0"/>
                        </a:rPr>
                        <a:t>руб./кв.м.            (в месяц)</a:t>
                      </a:r>
                      <a:endParaRPr lang="ru-RU" sz="1400" b="0" i="0" u="none" strike="noStrike" dirty="0">
                        <a:solidFill>
                          <a:srgbClr val="000000"/>
                        </a:solidFill>
                        <a:latin typeface="Times New Roman" pitchFamily="18" charset="0"/>
                        <a:cs typeface="Times New Roman" pitchFamily="18" charset="0"/>
                      </a:endParaRPr>
                    </a:p>
                  </a:txBody>
                  <a:tcPr marL="0" marR="0" marT="0" marB="0" anchor="b"/>
                </a:tc>
                <a:tc>
                  <a:txBody>
                    <a:bodyPr/>
                    <a:lstStyle/>
                    <a:p>
                      <a:pPr algn="ctr" fontAlgn="b"/>
                      <a:r>
                        <a:rPr lang="ru-RU" sz="1400" u="none" strike="noStrike" dirty="0" smtClean="0">
                          <a:latin typeface="Times New Roman" pitchFamily="18" charset="0"/>
                          <a:cs typeface="Times New Roman" pitchFamily="18" charset="0"/>
                        </a:rPr>
                        <a:t>Нет</a:t>
                      </a:r>
                      <a:endParaRPr lang="ru-RU" sz="1400" b="0" i="0" u="none" strike="noStrike" dirty="0">
                        <a:solidFill>
                          <a:srgbClr val="000000"/>
                        </a:solidFill>
                        <a:latin typeface="Times New Roman" pitchFamily="18" charset="0"/>
                        <a:cs typeface="Times New Roman" pitchFamily="18" charset="0"/>
                      </a:endParaRPr>
                    </a:p>
                  </a:txBody>
                  <a:tcPr marL="0" marR="0" marT="0" marB="0" anchor="b"/>
                </a:tc>
                <a:tc>
                  <a:txBody>
                    <a:bodyPr/>
                    <a:lstStyle/>
                    <a:p>
                      <a:pPr algn="ctr" fontAlgn="ctr"/>
                      <a:r>
                        <a:rPr lang="ru-RU" sz="1400" u="none" strike="noStrike">
                          <a:latin typeface="Times New Roman" pitchFamily="18" charset="0"/>
                          <a:cs typeface="Times New Roman" pitchFamily="18" charset="0"/>
                        </a:rPr>
                        <a:t>0</a:t>
                      </a:r>
                      <a:endParaRPr lang="ru-RU" sz="1400" b="0" i="0" u="none" strike="noStrike">
                        <a:solidFill>
                          <a:srgbClr val="000000"/>
                        </a:solidFill>
                        <a:latin typeface="Times New Roman" pitchFamily="18" charset="0"/>
                        <a:cs typeface="Times New Roman" pitchFamily="18" charset="0"/>
                      </a:endParaRPr>
                    </a:p>
                  </a:txBody>
                  <a:tcPr marL="0" marR="0" marT="0" marB="0" anchor="ctr"/>
                </a:tc>
              </a:tr>
              <a:tr h="564102">
                <a:tc>
                  <a:txBody>
                    <a:bodyPr/>
                    <a:lstStyle/>
                    <a:p>
                      <a:pPr algn="ctr" fontAlgn="b"/>
                      <a:r>
                        <a:rPr lang="ru-RU" sz="1400" u="none" strike="noStrike">
                          <a:latin typeface="Times New Roman" pitchFamily="18" charset="0"/>
                          <a:cs typeface="Times New Roman" pitchFamily="18" charset="0"/>
                        </a:rPr>
                        <a:t>1.1.2.</a:t>
                      </a:r>
                      <a:endParaRPr lang="ru-RU" sz="1400" b="0" i="0" u="none" strike="noStrike">
                        <a:solidFill>
                          <a:srgbClr val="000000"/>
                        </a:solidFill>
                        <a:latin typeface="Times New Roman" pitchFamily="18" charset="0"/>
                        <a:cs typeface="Times New Roman" pitchFamily="18" charset="0"/>
                      </a:endParaRPr>
                    </a:p>
                  </a:txBody>
                  <a:tcPr marL="0" marR="0" marT="0" marB="0" anchor="b"/>
                </a:tc>
                <a:tc>
                  <a:txBody>
                    <a:bodyPr/>
                    <a:lstStyle/>
                    <a:p>
                      <a:pPr algn="ctr" fontAlgn="b"/>
                      <a:r>
                        <a:rPr lang="ru-RU" sz="1400" u="none" strike="noStrike">
                          <a:latin typeface="Times New Roman" pitchFamily="18" charset="0"/>
                          <a:cs typeface="Times New Roman" pitchFamily="18" charset="0"/>
                        </a:rPr>
                        <a:t>Лифтовое обслуживание</a:t>
                      </a:r>
                      <a:endParaRPr lang="ru-RU" sz="1400" b="0" i="0" u="none" strike="noStrike">
                        <a:solidFill>
                          <a:srgbClr val="000000"/>
                        </a:solidFill>
                        <a:latin typeface="Times New Roman" pitchFamily="18" charset="0"/>
                        <a:cs typeface="Times New Roman" pitchFamily="18" charset="0"/>
                      </a:endParaRPr>
                    </a:p>
                  </a:txBody>
                  <a:tcPr marL="0" marR="0" marT="0" marB="0" anchor="b"/>
                </a:tc>
                <a:tc>
                  <a:txBody>
                    <a:bodyPr/>
                    <a:lstStyle/>
                    <a:p>
                      <a:pPr algn="ctr" fontAlgn="b"/>
                      <a:r>
                        <a:rPr lang="ru-RU" sz="1400" u="none" strike="noStrike">
                          <a:latin typeface="Times New Roman" pitchFamily="18" charset="0"/>
                          <a:cs typeface="Times New Roman" pitchFamily="18" charset="0"/>
                        </a:rPr>
                        <a:t>руб./кв.м.            (в месяц)</a:t>
                      </a:r>
                      <a:endParaRPr lang="ru-RU" sz="1400" b="0" i="0" u="none" strike="noStrike">
                        <a:solidFill>
                          <a:srgbClr val="000000"/>
                        </a:solidFill>
                        <a:latin typeface="Times New Roman" pitchFamily="18" charset="0"/>
                        <a:cs typeface="Times New Roman" pitchFamily="18" charset="0"/>
                      </a:endParaRPr>
                    </a:p>
                  </a:txBody>
                  <a:tcPr marL="0" marR="0" marT="0" marB="0" anchor="b"/>
                </a:tc>
                <a:tc>
                  <a:txBody>
                    <a:bodyPr/>
                    <a:lstStyle/>
                    <a:p>
                      <a:pPr algn="ctr" fontAlgn="b"/>
                      <a:r>
                        <a:rPr lang="ru-RU" sz="1400" u="none" strike="noStrike" dirty="0">
                          <a:latin typeface="Times New Roman" pitchFamily="18" charset="0"/>
                          <a:cs typeface="Times New Roman" pitchFamily="18" charset="0"/>
                        </a:rPr>
                        <a:t>Лифтовое оборудование отсутствует</a:t>
                      </a:r>
                      <a:endParaRPr lang="ru-RU" sz="1400" b="0" i="0" u="none" strike="noStrike" dirty="0">
                        <a:solidFill>
                          <a:srgbClr val="000000"/>
                        </a:solidFill>
                        <a:latin typeface="Times New Roman" pitchFamily="18" charset="0"/>
                        <a:cs typeface="Times New Roman" pitchFamily="18" charset="0"/>
                      </a:endParaRPr>
                    </a:p>
                  </a:txBody>
                  <a:tcPr marL="0" marR="0" marT="0" marB="0" anchor="b"/>
                </a:tc>
                <a:tc>
                  <a:txBody>
                    <a:bodyPr/>
                    <a:lstStyle/>
                    <a:p>
                      <a:pPr algn="ctr" fontAlgn="ctr"/>
                      <a:r>
                        <a:rPr lang="ru-RU" sz="1400" u="none" strike="noStrike">
                          <a:latin typeface="Times New Roman" pitchFamily="18" charset="0"/>
                          <a:cs typeface="Times New Roman" pitchFamily="18" charset="0"/>
                        </a:rPr>
                        <a:t>0</a:t>
                      </a:r>
                      <a:endParaRPr lang="ru-RU" sz="1400" b="0" i="0" u="none" strike="noStrike">
                        <a:solidFill>
                          <a:srgbClr val="000000"/>
                        </a:solidFill>
                        <a:latin typeface="Times New Roman" pitchFamily="18" charset="0"/>
                        <a:cs typeface="Times New Roman" pitchFamily="18" charset="0"/>
                      </a:endParaRPr>
                    </a:p>
                  </a:txBody>
                  <a:tcPr marL="0" marR="0" marT="0" marB="0" anchor="ctr"/>
                </a:tc>
              </a:tr>
              <a:tr h="564102">
                <a:tc>
                  <a:txBody>
                    <a:bodyPr/>
                    <a:lstStyle/>
                    <a:p>
                      <a:pPr algn="ctr" fontAlgn="b"/>
                      <a:r>
                        <a:rPr lang="ru-RU" sz="1400" u="none" strike="noStrike">
                          <a:latin typeface="Times New Roman" pitchFamily="18" charset="0"/>
                          <a:cs typeface="Times New Roman" pitchFamily="18" charset="0"/>
                        </a:rPr>
                        <a:t>1.1.3.</a:t>
                      </a:r>
                      <a:endParaRPr lang="ru-RU" sz="1400" b="0" i="0" u="none" strike="noStrike">
                        <a:solidFill>
                          <a:srgbClr val="000000"/>
                        </a:solidFill>
                        <a:latin typeface="Times New Roman" pitchFamily="18" charset="0"/>
                        <a:cs typeface="Times New Roman" pitchFamily="18" charset="0"/>
                      </a:endParaRPr>
                    </a:p>
                  </a:txBody>
                  <a:tcPr marL="0" marR="0" marT="0" marB="0" anchor="b"/>
                </a:tc>
                <a:tc>
                  <a:txBody>
                    <a:bodyPr/>
                    <a:lstStyle/>
                    <a:p>
                      <a:pPr algn="ctr" fontAlgn="b"/>
                      <a:r>
                        <a:rPr lang="ru-RU" sz="1400" u="none" strike="noStrike">
                          <a:latin typeface="Times New Roman" pitchFamily="18" charset="0"/>
                          <a:cs typeface="Times New Roman" pitchFamily="18" charset="0"/>
                        </a:rPr>
                        <a:t>Содержание и текущий ремонт общего имущества</a:t>
                      </a:r>
                      <a:endParaRPr lang="ru-RU" sz="1400" b="0" i="0" u="none" strike="noStrike">
                        <a:solidFill>
                          <a:srgbClr val="000000"/>
                        </a:solidFill>
                        <a:latin typeface="Times New Roman" pitchFamily="18" charset="0"/>
                        <a:cs typeface="Times New Roman" pitchFamily="18" charset="0"/>
                      </a:endParaRPr>
                    </a:p>
                  </a:txBody>
                  <a:tcPr marL="0" marR="0" marT="0" marB="0" anchor="b"/>
                </a:tc>
                <a:tc>
                  <a:txBody>
                    <a:bodyPr/>
                    <a:lstStyle/>
                    <a:p>
                      <a:pPr algn="ctr" fontAlgn="b"/>
                      <a:r>
                        <a:rPr lang="ru-RU" sz="1400" u="none" strike="noStrike">
                          <a:latin typeface="Times New Roman" pitchFamily="18" charset="0"/>
                          <a:cs typeface="Times New Roman" pitchFamily="18" charset="0"/>
                        </a:rPr>
                        <a:t>руб./кв.м.            (в месяц)</a:t>
                      </a:r>
                      <a:endParaRPr lang="ru-RU" sz="1400" b="0" i="0" u="none" strike="noStrike">
                        <a:solidFill>
                          <a:srgbClr val="000000"/>
                        </a:solidFill>
                        <a:latin typeface="Times New Roman" pitchFamily="18" charset="0"/>
                        <a:cs typeface="Times New Roman" pitchFamily="18" charset="0"/>
                      </a:endParaRPr>
                    </a:p>
                  </a:txBody>
                  <a:tcPr marL="0" marR="0" marT="0" marB="0" anchor="b"/>
                </a:tc>
                <a:tc>
                  <a:txBody>
                    <a:bodyPr/>
                    <a:lstStyle/>
                    <a:p>
                      <a:pPr algn="ctr" fontAlgn="b"/>
                      <a:r>
                        <a:rPr lang="ru-RU" sz="1400" u="none" strike="noStrike" dirty="0">
                          <a:latin typeface="Times New Roman" pitchFamily="18" charset="0"/>
                          <a:cs typeface="Times New Roman" pitchFamily="18" charset="0"/>
                        </a:rPr>
                        <a:t>Протоколы собственников жилых помещений МКД</a:t>
                      </a:r>
                      <a:endParaRPr lang="ru-RU" sz="1400" b="0" i="0" u="none" strike="noStrike" dirty="0">
                        <a:solidFill>
                          <a:srgbClr val="000000"/>
                        </a:solidFill>
                        <a:latin typeface="Times New Roman" pitchFamily="18" charset="0"/>
                        <a:cs typeface="Times New Roman" pitchFamily="18" charset="0"/>
                      </a:endParaRPr>
                    </a:p>
                  </a:txBody>
                  <a:tcPr marL="0" marR="0" marT="0" marB="0" anchor="b"/>
                </a:tc>
                <a:tc>
                  <a:txBody>
                    <a:bodyPr/>
                    <a:lstStyle/>
                    <a:p>
                      <a:pPr algn="ctr" fontAlgn="ctr"/>
                      <a:r>
                        <a:rPr lang="ru-RU" sz="1400" b="1" u="none" strike="noStrike" dirty="0">
                          <a:latin typeface="Times New Roman" pitchFamily="18" charset="0"/>
                          <a:cs typeface="Times New Roman" pitchFamily="18" charset="0"/>
                        </a:rPr>
                        <a:t>8,5</a:t>
                      </a:r>
                      <a:endParaRPr lang="ru-RU" sz="1400" b="1" i="0" u="none" strike="noStrike" dirty="0">
                        <a:solidFill>
                          <a:srgbClr val="000000"/>
                        </a:solidFill>
                        <a:latin typeface="Times New Roman" pitchFamily="18" charset="0"/>
                        <a:cs typeface="Times New Roman" pitchFamily="18" charset="0"/>
                      </a:endParaRPr>
                    </a:p>
                  </a:txBody>
                  <a:tcPr marL="0" marR="0" marT="0" marB="0" anchor="ctr"/>
                </a:tc>
              </a:tr>
              <a:tr h="1621808">
                <a:tc>
                  <a:txBody>
                    <a:bodyPr/>
                    <a:lstStyle/>
                    <a:p>
                      <a:pPr algn="ctr" fontAlgn="b"/>
                      <a:r>
                        <a:rPr lang="ru-RU" sz="1400" u="none" strike="noStrike">
                          <a:latin typeface="Times New Roman" pitchFamily="18" charset="0"/>
                          <a:cs typeface="Times New Roman" pitchFamily="18" charset="0"/>
                        </a:rPr>
                        <a:t>1.1.4.</a:t>
                      </a:r>
                      <a:endParaRPr lang="ru-RU" sz="1400" b="0" i="0" u="none" strike="noStrike">
                        <a:solidFill>
                          <a:srgbClr val="000000"/>
                        </a:solidFill>
                        <a:latin typeface="Times New Roman" pitchFamily="18" charset="0"/>
                        <a:cs typeface="Times New Roman" pitchFamily="18" charset="0"/>
                      </a:endParaRPr>
                    </a:p>
                  </a:txBody>
                  <a:tcPr marL="0" marR="0" marT="0" marB="0" anchor="b"/>
                </a:tc>
                <a:tc>
                  <a:txBody>
                    <a:bodyPr/>
                    <a:lstStyle/>
                    <a:p>
                      <a:pPr algn="ctr" fontAlgn="b"/>
                      <a:r>
                        <a:rPr lang="ru-RU" sz="1400" u="none" strike="noStrike">
                          <a:latin typeface="Times New Roman" pitchFamily="18" charset="0"/>
                          <a:cs typeface="Times New Roman" pitchFamily="18" charset="0"/>
                        </a:rPr>
                        <a:t>Сбор и вывоз ТБО</a:t>
                      </a:r>
                      <a:endParaRPr lang="ru-RU" sz="1400" b="0" i="0" u="none" strike="noStrike">
                        <a:solidFill>
                          <a:srgbClr val="000000"/>
                        </a:solidFill>
                        <a:latin typeface="Times New Roman" pitchFamily="18" charset="0"/>
                        <a:cs typeface="Times New Roman" pitchFamily="18" charset="0"/>
                      </a:endParaRPr>
                    </a:p>
                  </a:txBody>
                  <a:tcPr marL="0" marR="0" marT="0" marB="0" anchor="b"/>
                </a:tc>
                <a:tc>
                  <a:txBody>
                    <a:bodyPr/>
                    <a:lstStyle/>
                    <a:p>
                      <a:pPr algn="ctr" fontAlgn="b"/>
                      <a:r>
                        <a:rPr lang="ru-RU" sz="1400" u="none" strike="noStrike">
                          <a:latin typeface="Times New Roman" pitchFamily="18" charset="0"/>
                          <a:cs typeface="Times New Roman" pitchFamily="18" charset="0"/>
                        </a:rPr>
                        <a:t>руб./кв.м.            (в месяц)</a:t>
                      </a:r>
                      <a:endParaRPr lang="ru-RU" sz="1400" b="0" i="0" u="none" strike="noStrike">
                        <a:solidFill>
                          <a:srgbClr val="000000"/>
                        </a:solidFill>
                        <a:latin typeface="Times New Roman" pitchFamily="18" charset="0"/>
                        <a:cs typeface="Times New Roman" pitchFamily="18" charset="0"/>
                      </a:endParaRPr>
                    </a:p>
                  </a:txBody>
                  <a:tcPr marL="0" marR="0" marT="0" marB="0" anchor="b"/>
                </a:tc>
                <a:tc>
                  <a:txBody>
                    <a:bodyPr/>
                    <a:lstStyle/>
                    <a:p>
                      <a:pPr algn="ctr" fontAlgn="b"/>
                      <a:r>
                        <a:rPr lang="ru-RU" sz="1400" u="none" strike="noStrike" dirty="0">
                          <a:latin typeface="Times New Roman" pitchFamily="18" charset="0"/>
                          <a:cs typeface="Times New Roman" pitchFamily="18" charset="0"/>
                        </a:rPr>
                        <a:t>Приказ ООО </a:t>
                      </a:r>
                      <a:r>
                        <a:rPr lang="ru-RU" sz="1400" u="none" strike="noStrike" dirty="0" err="1">
                          <a:latin typeface="Times New Roman" pitchFamily="18" charset="0"/>
                          <a:cs typeface="Times New Roman" pitchFamily="18" charset="0"/>
                        </a:rPr>
                        <a:t>Спецавтохозяйство</a:t>
                      </a:r>
                      <a:r>
                        <a:rPr lang="ru-RU" sz="1400" u="none" strike="noStrike" dirty="0">
                          <a:latin typeface="Times New Roman" pitchFamily="18" charset="0"/>
                          <a:cs typeface="Times New Roman" pitchFamily="18" charset="0"/>
                        </a:rPr>
                        <a:t> №34 от 03.06.2015 "Об установлении тарифа на услуги по сбору и вывозу твердых коммунальных отходов в Дубенском муниципальном районе"</a:t>
                      </a:r>
                      <a:endParaRPr lang="ru-RU" sz="1400" b="0" i="0" u="none" strike="noStrike" dirty="0">
                        <a:solidFill>
                          <a:srgbClr val="000000"/>
                        </a:solidFill>
                        <a:latin typeface="Times New Roman" pitchFamily="18" charset="0"/>
                        <a:cs typeface="Times New Roman" pitchFamily="18" charset="0"/>
                      </a:endParaRPr>
                    </a:p>
                  </a:txBody>
                  <a:tcPr marL="0" marR="0" marT="0" marB="0" anchor="b"/>
                </a:tc>
                <a:tc>
                  <a:txBody>
                    <a:bodyPr/>
                    <a:lstStyle/>
                    <a:p>
                      <a:pPr algn="ctr" fontAlgn="ctr"/>
                      <a:r>
                        <a:rPr lang="ru-RU" sz="1400" b="1" u="none" strike="noStrike" dirty="0">
                          <a:latin typeface="Times New Roman" pitchFamily="18" charset="0"/>
                          <a:cs typeface="Times New Roman" pitchFamily="18" charset="0"/>
                        </a:rPr>
                        <a:t>2,43</a:t>
                      </a:r>
                      <a:endParaRPr lang="ru-RU" sz="1400" b="1" i="0" u="none" strike="noStrike" dirty="0">
                        <a:solidFill>
                          <a:srgbClr val="000000"/>
                        </a:solidFill>
                        <a:latin typeface="Times New Roman" pitchFamily="18" charset="0"/>
                        <a:cs typeface="Times New Roman" pitchFamily="18" charset="0"/>
                      </a:endParaRPr>
                    </a:p>
                  </a:txBody>
                  <a:tcPr marL="0" marR="0" marT="0" marB="0" anchor="ctr"/>
                </a:tc>
              </a:tr>
              <a:tr h="748111">
                <a:tc>
                  <a:txBody>
                    <a:bodyPr/>
                    <a:lstStyle/>
                    <a:p>
                      <a:pPr algn="ctr" fontAlgn="b"/>
                      <a:r>
                        <a:rPr lang="ru-RU" sz="1400" b="1" u="none" strike="noStrike" dirty="0">
                          <a:latin typeface="Times New Roman" pitchFamily="18" charset="0"/>
                          <a:cs typeface="Times New Roman" pitchFamily="18" charset="0"/>
                        </a:rPr>
                        <a:t>2.</a:t>
                      </a:r>
                      <a:endParaRPr lang="ru-RU" sz="1400" b="1" i="0" u="none" strike="noStrike" dirty="0">
                        <a:solidFill>
                          <a:srgbClr val="000000"/>
                        </a:solidFill>
                        <a:latin typeface="Times New Roman" pitchFamily="18" charset="0"/>
                        <a:cs typeface="Times New Roman" pitchFamily="18" charset="0"/>
                      </a:endParaRPr>
                    </a:p>
                  </a:txBody>
                  <a:tcPr marL="0" marR="0" marT="0" marB="0" anchor="b"/>
                </a:tc>
                <a:tc>
                  <a:txBody>
                    <a:bodyPr/>
                    <a:lstStyle/>
                    <a:p>
                      <a:pPr algn="ctr" fontAlgn="b"/>
                      <a:r>
                        <a:rPr lang="ru-RU" sz="1400" b="1" u="none" strike="noStrike" dirty="0" err="1">
                          <a:latin typeface="Times New Roman" pitchFamily="18" charset="0"/>
                          <a:cs typeface="Times New Roman" pitchFamily="18" charset="0"/>
                        </a:rPr>
                        <a:t>Найм</a:t>
                      </a:r>
                      <a:endParaRPr lang="ru-RU" sz="1400" b="1" i="0" u="none" strike="noStrike" dirty="0">
                        <a:solidFill>
                          <a:srgbClr val="000000"/>
                        </a:solidFill>
                        <a:latin typeface="Times New Roman" pitchFamily="18" charset="0"/>
                        <a:cs typeface="Times New Roman" pitchFamily="18" charset="0"/>
                      </a:endParaRPr>
                    </a:p>
                  </a:txBody>
                  <a:tcPr marL="0" marR="0" marT="0" marB="0" anchor="b"/>
                </a:tc>
                <a:tc>
                  <a:txBody>
                    <a:bodyPr/>
                    <a:lstStyle/>
                    <a:p>
                      <a:pPr algn="ctr" fontAlgn="b"/>
                      <a:r>
                        <a:rPr lang="ru-RU" sz="1400" u="none" strike="noStrike">
                          <a:latin typeface="Times New Roman" pitchFamily="18" charset="0"/>
                          <a:cs typeface="Times New Roman" pitchFamily="18" charset="0"/>
                        </a:rPr>
                        <a:t>руб./кв.м.            (в месяц)</a:t>
                      </a:r>
                      <a:endParaRPr lang="ru-RU" sz="1400" b="0" i="0" u="none" strike="noStrike">
                        <a:solidFill>
                          <a:srgbClr val="000000"/>
                        </a:solidFill>
                        <a:latin typeface="Times New Roman" pitchFamily="18" charset="0"/>
                        <a:cs typeface="Times New Roman" pitchFamily="18" charset="0"/>
                      </a:endParaRPr>
                    </a:p>
                  </a:txBody>
                  <a:tcPr marL="0" marR="0" marT="0" marB="0" anchor="b"/>
                </a:tc>
                <a:tc>
                  <a:txBody>
                    <a:bodyPr/>
                    <a:lstStyle/>
                    <a:p>
                      <a:pPr algn="ctr" fontAlgn="b"/>
                      <a:r>
                        <a:rPr lang="ru-RU" sz="1400" u="none" strike="noStrike">
                          <a:latin typeface="Times New Roman" pitchFamily="18" charset="0"/>
                          <a:cs typeface="Times New Roman" pitchFamily="18" charset="0"/>
                        </a:rPr>
                        <a:t>решение Совета депутатов Дубенского муниципального района</a:t>
                      </a:r>
                      <a:endParaRPr lang="ru-RU" sz="1400" b="0" i="0" u="none" strike="noStrike">
                        <a:solidFill>
                          <a:srgbClr val="000000"/>
                        </a:solidFill>
                        <a:latin typeface="Times New Roman" pitchFamily="18" charset="0"/>
                        <a:cs typeface="Times New Roman" pitchFamily="18" charset="0"/>
                      </a:endParaRPr>
                    </a:p>
                  </a:txBody>
                  <a:tcPr marL="0" marR="0" marT="0" marB="0" anchor="b"/>
                </a:tc>
                <a:tc>
                  <a:txBody>
                    <a:bodyPr/>
                    <a:lstStyle/>
                    <a:p>
                      <a:pPr algn="ctr" fontAlgn="ctr"/>
                      <a:r>
                        <a:rPr lang="ru-RU" sz="1400" u="none" strike="noStrike" dirty="0">
                          <a:latin typeface="Times New Roman" pitchFamily="18" charset="0"/>
                          <a:cs typeface="Times New Roman" pitchFamily="18" charset="0"/>
                        </a:rPr>
                        <a:t>1,56</a:t>
                      </a:r>
                      <a:endParaRPr lang="ru-RU" sz="1400" b="0" i="0" u="none" strike="noStrike" dirty="0">
                        <a:solidFill>
                          <a:srgbClr val="000000"/>
                        </a:solidFill>
                        <a:latin typeface="Times New Roman" pitchFamily="18" charset="0"/>
                        <a:cs typeface="Times New Roman" pitchFamily="18" charset="0"/>
                      </a:endParaRPr>
                    </a:p>
                  </a:txBody>
                  <a:tcPr marL="0" marR="0" marT="0" marB="0" anchor="ctr"/>
                </a:tc>
              </a:tr>
              <a:tr h="564102">
                <a:tc>
                  <a:txBody>
                    <a:bodyPr/>
                    <a:lstStyle/>
                    <a:p>
                      <a:pPr algn="ctr" fontAlgn="b"/>
                      <a:r>
                        <a:rPr lang="ru-RU" sz="1400" b="1" u="none" strike="noStrike">
                          <a:latin typeface="Times New Roman" pitchFamily="18" charset="0"/>
                          <a:cs typeface="Times New Roman" pitchFamily="18" charset="0"/>
                        </a:rPr>
                        <a:t>3.</a:t>
                      </a:r>
                      <a:endParaRPr lang="ru-RU" sz="1400" b="1" i="0" u="none" strike="noStrike">
                        <a:solidFill>
                          <a:srgbClr val="000000"/>
                        </a:solidFill>
                        <a:latin typeface="Times New Roman" pitchFamily="18" charset="0"/>
                        <a:cs typeface="Times New Roman" pitchFamily="18" charset="0"/>
                      </a:endParaRPr>
                    </a:p>
                  </a:txBody>
                  <a:tcPr marL="0" marR="0" marT="0" marB="0" anchor="b"/>
                </a:tc>
                <a:tc>
                  <a:txBody>
                    <a:bodyPr/>
                    <a:lstStyle/>
                    <a:p>
                      <a:pPr algn="ctr" fontAlgn="b"/>
                      <a:r>
                        <a:rPr lang="ru-RU" sz="1400" b="1" u="none" strike="noStrike" dirty="0">
                          <a:latin typeface="Times New Roman" pitchFamily="18" charset="0"/>
                          <a:cs typeface="Times New Roman" pitchFamily="18" charset="0"/>
                        </a:rPr>
                        <a:t>Капитальный ремонт</a:t>
                      </a:r>
                      <a:endParaRPr lang="ru-RU" sz="1400" b="1" i="0" u="none" strike="noStrike" dirty="0">
                        <a:solidFill>
                          <a:srgbClr val="000000"/>
                        </a:solidFill>
                        <a:latin typeface="Times New Roman" pitchFamily="18" charset="0"/>
                        <a:cs typeface="Times New Roman" pitchFamily="18" charset="0"/>
                      </a:endParaRPr>
                    </a:p>
                  </a:txBody>
                  <a:tcPr marL="0" marR="0" marT="0" marB="0" anchor="b"/>
                </a:tc>
                <a:tc>
                  <a:txBody>
                    <a:bodyPr/>
                    <a:lstStyle/>
                    <a:p>
                      <a:pPr algn="ctr" fontAlgn="b"/>
                      <a:r>
                        <a:rPr lang="ru-RU" sz="1400" u="none" strike="noStrike">
                          <a:latin typeface="Times New Roman" pitchFamily="18" charset="0"/>
                          <a:cs typeface="Times New Roman" pitchFamily="18" charset="0"/>
                        </a:rPr>
                        <a:t>руб./кв.м.            (в месяц)</a:t>
                      </a:r>
                      <a:endParaRPr lang="ru-RU" sz="1400" b="0" i="0" u="none" strike="noStrike">
                        <a:solidFill>
                          <a:srgbClr val="000000"/>
                        </a:solidFill>
                        <a:latin typeface="Times New Roman" pitchFamily="18" charset="0"/>
                        <a:cs typeface="Times New Roman" pitchFamily="18" charset="0"/>
                      </a:endParaRPr>
                    </a:p>
                  </a:txBody>
                  <a:tcPr marL="0" marR="0" marT="0" marB="0" anchor="b"/>
                </a:tc>
                <a:tc>
                  <a:txBody>
                    <a:bodyPr/>
                    <a:lstStyle/>
                    <a:p>
                      <a:pPr algn="ctr" fontAlgn="b"/>
                      <a:r>
                        <a:rPr lang="ru-RU" sz="1400" u="none" strike="noStrike" dirty="0">
                          <a:latin typeface="Times New Roman" pitchFamily="18" charset="0"/>
                          <a:cs typeface="Times New Roman" pitchFamily="18" charset="0"/>
                        </a:rPr>
                        <a:t>Постановление Правительства  РМ от 22.12.2014 г. №673</a:t>
                      </a:r>
                      <a:endParaRPr lang="ru-RU" sz="1400" b="0" i="0" u="none" strike="noStrike" dirty="0">
                        <a:solidFill>
                          <a:srgbClr val="000000"/>
                        </a:solidFill>
                        <a:latin typeface="Times New Roman" pitchFamily="18" charset="0"/>
                        <a:cs typeface="Times New Roman" pitchFamily="18" charset="0"/>
                      </a:endParaRPr>
                    </a:p>
                  </a:txBody>
                  <a:tcPr marL="0" marR="0" marT="0" marB="0" anchor="b"/>
                </a:tc>
                <a:tc>
                  <a:txBody>
                    <a:bodyPr/>
                    <a:lstStyle/>
                    <a:p>
                      <a:pPr algn="ctr" fontAlgn="ctr"/>
                      <a:r>
                        <a:rPr lang="ru-RU" sz="1400" u="none" strike="noStrike" dirty="0">
                          <a:latin typeface="Times New Roman" pitchFamily="18" charset="0"/>
                          <a:cs typeface="Times New Roman" pitchFamily="18" charset="0"/>
                        </a:rPr>
                        <a:t>7,63</a:t>
                      </a:r>
                      <a:endParaRPr lang="ru-RU" sz="1400" b="0" i="0" u="none" strike="noStrike" dirty="0">
                        <a:solidFill>
                          <a:srgbClr val="000000"/>
                        </a:solidFill>
                        <a:latin typeface="Times New Roman" pitchFamily="18" charset="0"/>
                        <a:cs typeface="Times New Roman" pitchFamily="18" charset="0"/>
                      </a:endParaRPr>
                    </a:p>
                  </a:txBody>
                  <a:tcPr marL="0" marR="0" marT="0" marB="0" anchor="ctr"/>
                </a:tc>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2844" y="1285860"/>
            <a:ext cx="8686800" cy="4865703"/>
          </a:xfrm>
        </p:spPr>
        <p:txBody>
          <a:bodyPr>
            <a:normAutofit fontScale="55000" lnSpcReduction="20000"/>
          </a:bodyPr>
          <a:lstStyle/>
          <a:p>
            <a:pPr algn="ctr">
              <a:buNone/>
            </a:pPr>
            <a:r>
              <a:rPr lang="ru-RU" dirty="0" smtClean="0"/>
              <a:t>		</a:t>
            </a:r>
            <a:r>
              <a:rPr lang="ru-RU" sz="3600" b="1" dirty="0" smtClean="0">
                <a:latin typeface="Times New Roman" pitchFamily="18" charset="0"/>
                <a:cs typeface="Times New Roman" pitchFamily="18" charset="0"/>
              </a:rPr>
              <a:t>Министерством социальной защиты населения Республики Мордовия  и подведомственными государственными учреждениями предоставляются 179 мер социальной поддержки и государственных услуг, получателями которых являются свыше 442 тысяч человек – почти 55 % всего населения Мордовии.</a:t>
            </a:r>
          </a:p>
          <a:p>
            <a:pPr algn="ctr">
              <a:buNone/>
            </a:pPr>
            <a:r>
              <a:rPr lang="ru-RU" sz="3600" b="1" dirty="0" smtClean="0">
                <a:latin typeface="Times New Roman" pitchFamily="18" charset="0"/>
                <a:cs typeface="Times New Roman" pitchFamily="18" charset="0"/>
              </a:rPr>
              <a:t>		Ежегодно на эти цели направляется свыше 3 миллиардов рублей, из них около 2  миллиардов рублей -  средства республиканского бюджета Республики Мордовия. </a:t>
            </a:r>
          </a:p>
          <a:p>
            <a:pPr algn="ctr">
              <a:buNone/>
            </a:pPr>
            <a:r>
              <a:rPr lang="ru-RU" sz="3600" b="1" dirty="0" smtClean="0">
                <a:latin typeface="Times New Roman" pitchFamily="18" charset="0"/>
                <a:cs typeface="Times New Roman" pitchFamily="18" charset="0"/>
              </a:rPr>
              <a:t>		Расходы на обеспечение мер социальной поддержки отдельным категориям граждан за период 2012 – 2015 г.г. составили 11677,775 млн. рублей, в том числе за счет средств федерального бюджета – 5810,258 млн. рублей, за счет средств республиканского бюджета Республики Мордовия – 5867,517 млн. рублей.</a:t>
            </a:r>
          </a:p>
          <a:p>
            <a:pPr algn="ctr">
              <a:buNone/>
            </a:pPr>
            <a:r>
              <a:rPr lang="ru-RU" sz="3600" b="1" dirty="0" smtClean="0">
                <a:latin typeface="Times New Roman" pitchFamily="18" charset="0"/>
                <a:cs typeface="Times New Roman" pitchFamily="18" charset="0"/>
              </a:rPr>
              <a:t>		Объем финансовых средств на обеспечение мер социальной поддержки отдельным категориям граждан за счет средств республиканского бюджета Республики   Мордовия ежегодно увеличивается: так, в 2015 году рост составил 128,7 % по отношению к 2012 году. </a:t>
            </a:r>
          </a:p>
          <a:p>
            <a:pPr algn="ctr"/>
            <a:endParaRPr lang="ru-RU" dirty="0">
              <a:latin typeface="Times New Roman" pitchFamily="18" charset="0"/>
              <a:cs typeface="Times New Roman" pitchFamily="18"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85852" y="214290"/>
            <a:ext cx="6643734" cy="488968"/>
          </a:xfrm>
        </p:spPr>
        <p:style>
          <a:lnRef idx="1">
            <a:schemeClr val="accent1"/>
          </a:lnRef>
          <a:fillRef idx="2">
            <a:schemeClr val="accent1"/>
          </a:fillRef>
          <a:effectRef idx="1">
            <a:schemeClr val="accent1"/>
          </a:effectRef>
          <a:fontRef idx="minor">
            <a:schemeClr val="dk1"/>
          </a:fontRef>
        </p:style>
        <p:txBody>
          <a:bodyPr>
            <a:normAutofit/>
          </a:bodyPr>
          <a:lstStyle/>
          <a:p>
            <a:pPr algn="ctr"/>
            <a:r>
              <a:rPr lang="ru-RU" sz="2000" b="1" u="sng" dirty="0" smtClean="0">
                <a:solidFill>
                  <a:schemeClr val="tx1"/>
                </a:solidFill>
                <a:latin typeface="Times New Roman" pitchFamily="18" charset="0"/>
                <a:cs typeface="Times New Roman" pitchFamily="18" charset="0"/>
              </a:rPr>
              <a:t>Меры социальной поддержки семей с детьми</a:t>
            </a:r>
            <a:endParaRPr lang="ru-RU" sz="2000" dirty="0">
              <a:solidFill>
                <a:schemeClr val="tx1"/>
              </a:solidFill>
              <a:latin typeface="Times New Roman" pitchFamily="18" charset="0"/>
              <a:cs typeface="Times New Roman" pitchFamily="18" charset="0"/>
            </a:endParaRPr>
          </a:p>
        </p:txBody>
      </p:sp>
      <p:sp>
        <p:nvSpPr>
          <p:cNvPr id="3" name="Содержимое 2"/>
          <p:cNvSpPr>
            <a:spLocks noGrp="1"/>
          </p:cNvSpPr>
          <p:nvPr>
            <p:ph sz="quarter" idx="1"/>
          </p:nvPr>
        </p:nvSpPr>
        <p:spPr>
          <a:xfrm>
            <a:off x="0" y="1071546"/>
            <a:ext cx="8929718" cy="4572000"/>
          </a:xfrm>
        </p:spPr>
        <p:txBody>
          <a:bodyPr>
            <a:noAutofit/>
          </a:bodyPr>
          <a:lstStyle/>
          <a:p>
            <a:pPr algn="just"/>
            <a:r>
              <a:rPr lang="ru-RU" sz="1400" dirty="0" smtClean="0">
                <a:latin typeface="Times New Roman" pitchFamily="18" charset="0"/>
                <a:cs typeface="Times New Roman" pitchFamily="18" charset="0"/>
              </a:rPr>
              <a:t>Всего на государственную поддержку семей с детьми в 2015 году направлено свыше 521,0 млн. рублей из республиканского бюджета Республики Мордовия. </a:t>
            </a:r>
          </a:p>
          <a:p>
            <a:pPr algn="just"/>
            <a:r>
              <a:rPr lang="ru-RU" sz="1400" dirty="0" smtClean="0">
                <a:latin typeface="Times New Roman" pitchFamily="18" charset="0"/>
                <a:cs typeface="Times New Roman" pitchFamily="18" charset="0"/>
              </a:rPr>
              <a:t>Основные меры социальной поддержки:</a:t>
            </a:r>
          </a:p>
          <a:p>
            <a:pPr algn="just"/>
            <a:r>
              <a:rPr lang="ru-RU" sz="1400" b="1" dirty="0" smtClean="0">
                <a:latin typeface="Times New Roman" pitchFamily="18" charset="0"/>
                <a:cs typeface="Times New Roman" pitchFamily="18" charset="0"/>
              </a:rPr>
              <a:t>Единовременное пособие при рождении ребенка   </a:t>
            </a:r>
            <a:r>
              <a:rPr lang="ru-RU" sz="1400" dirty="0" smtClean="0">
                <a:latin typeface="Times New Roman" pitchFamily="18" charset="0"/>
                <a:cs typeface="Times New Roman" pitchFamily="18" charset="0"/>
              </a:rPr>
              <a:t>в размере 15 512,65 рублей. </a:t>
            </a:r>
          </a:p>
          <a:p>
            <a:pPr algn="just"/>
            <a:r>
              <a:rPr lang="ru-RU" sz="1400" b="1" dirty="0" smtClean="0">
                <a:latin typeface="Times New Roman" pitchFamily="18" charset="0"/>
                <a:cs typeface="Times New Roman" pitchFamily="18" charset="0"/>
              </a:rPr>
              <a:t>Ежемесячное пособие по уходу за ребенком </a:t>
            </a:r>
            <a:r>
              <a:rPr lang="ru-RU" sz="1400" dirty="0" smtClean="0">
                <a:latin typeface="Times New Roman" pitchFamily="18" charset="0"/>
                <a:cs typeface="Times New Roman" pitchFamily="18" charset="0"/>
              </a:rPr>
              <a:t>работающим (служащим) в размере 40% среднего заработка;</a:t>
            </a:r>
            <a:r>
              <a:rPr lang="ru-RU" sz="1400" b="1"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не работающим, не служащим, либо обучающимся - на первого ребенка 2 908,62 рублей; на  второго ребенка 5 817,24 рублей</a:t>
            </a:r>
          </a:p>
          <a:p>
            <a:pPr algn="just"/>
            <a:r>
              <a:rPr lang="ru-RU" sz="1400" b="1" dirty="0" smtClean="0">
                <a:latin typeface="Times New Roman" pitchFamily="18" charset="0"/>
                <a:cs typeface="Times New Roman" pitchFamily="18" charset="0"/>
              </a:rPr>
              <a:t>Ежемесячное пособие на ребенка </a:t>
            </a:r>
            <a:r>
              <a:rPr lang="ru-RU" sz="1400" dirty="0" smtClean="0">
                <a:latin typeface="Times New Roman" pitchFamily="18" charset="0"/>
                <a:cs typeface="Times New Roman" pitchFamily="18" charset="0"/>
              </a:rPr>
              <a:t>одному из родителей (усыновителей, опекунов, попечителей) в семьях со среднедушевым доходом ниже прожиточного минимума в размере 120 рублей; на детей, родители которых уклоняются от уплаты алиментов, а также на детей военнослужащих, проходящих военную службу по призыву 180 рублей на каждого ребенка; на детей из многодетных семей и одиноких матерей - 240 рублей на каждого ребенка.</a:t>
            </a:r>
          </a:p>
          <a:p>
            <a:pPr algn="just"/>
            <a:r>
              <a:rPr lang="ru-RU" sz="1400" dirty="0" smtClean="0">
                <a:latin typeface="Times New Roman" pitchFamily="18" charset="0"/>
                <a:cs typeface="Times New Roman" pitchFamily="18" charset="0"/>
              </a:rPr>
              <a:t> </a:t>
            </a:r>
            <a:r>
              <a:rPr lang="ru-RU" sz="1400" b="1" dirty="0" smtClean="0">
                <a:latin typeface="Times New Roman" pitchFamily="18" charset="0"/>
                <a:cs typeface="Times New Roman" pitchFamily="18" charset="0"/>
              </a:rPr>
              <a:t>Компенсация  платы, взимаемой с родителей за присмотр и уход за детьми, в дошкольных организациях </a:t>
            </a:r>
            <a:r>
              <a:rPr lang="ru-RU" sz="1400" dirty="0" smtClean="0">
                <a:latin typeface="Times New Roman" pitchFamily="18" charset="0"/>
                <a:cs typeface="Times New Roman" pitchFamily="18" charset="0"/>
              </a:rPr>
              <a:t>на первого ребенка – в размере 20-24% среднего размера родительской платы,  на второго ребенка – в размере 50-59%, на третьего ребенка и последующих детей - в размере 70-83%.</a:t>
            </a:r>
          </a:p>
          <a:p>
            <a:pPr algn="just"/>
            <a:r>
              <a:rPr lang="ru-RU" sz="1400" b="1" dirty="0" smtClean="0">
                <a:latin typeface="Times New Roman" pitchFamily="18" charset="0"/>
                <a:cs typeface="Times New Roman" pitchFamily="18" charset="0"/>
              </a:rPr>
              <a:t>Ежемесячная денежная выплата при рождении после 31 декабря 2012 г. третьего и последующих детей до достижения ребенком возраста трех лет </a:t>
            </a:r>
            <a:r>
              <a:rPr lang="ru-RU" sz="1400" dirty="0" smtClean="0">
                <a:latin typeface="Times New Roman" pitchFamily="18" charset="0"/>
                <a:cs typeface="Times New Roman" pitchFamily="18" charset="0"/>
              </a:rPr>
              <a:t>в размере величины прожиточного минимума, установленной в Республике Мордовия для детей, который в настоящее время составляет 8142 рубля. Выплачивается семьям,  среднедушевой доход которых не превышает размер среднедушевого денежного дохода в Республике Мордовия.</a:t>
            </a:r>
            <a:endParaRPr lang="ru-RU" sz="1400" b="1" dirty="0" smtClean="0">
              <a:latin typeface="Times New Roman" pitchFamily="18" charset="0"/>
              <a:cs typeface="Times New Roman" pitchFamily="18" charset="0"/>
            </a:endParaRPr>
          </a:p>
          <a:p>
            <a:pPr algn="just"/>
            <a:r>
              <a:rPr lang="ru-RU" sz="1400" b="1" dirty="0" smtClean="0">
                <a:latin typeface="Times New Roman" pitchFamily="18" charset="0"/>
                <a:cs typeface="Times New Roman" pitchFamily="18" charset="0"/>
              </a:rPr>
              <a:t>Ежемесячная денежная выплата студенческим семьям, воспитывающим детей, </a:t>
            </a:r>
            <a:r>
              <a:rPr lang="ru-RU" sz="1400" dirty="0" smtClean="0">
                <a:latin typeface="Times New Roman" pitchFamily="18" charset="0"/>
                <a:cs typeface="Times New Roman" pitchFamily="18" charset="0"/>
              </a:rPr>
              <a:t>среднедушевой доход которых не превышает размер среднедушевого денежного дохода в Республике Мордовия. Выплачивается в размере прожиточного минимума, который в настоящее время составляет 8142 рубля.</a:t>
            </a:r>
            <a:endParaRPr lang="ru-RU" sz="1400" b="1" dirty="0" smtClean="0">
              <a:latin typeface="Times New Roman" pitchFamily="18" charset="0"/>
              <a:cs typeface="Times New Roman" pitchFamily="18" charset="0"/>
            </a:endParaRPr>
          </a:p>
          <a:p>
            <a:pPr algn="just"/>
            <a:endParaRPr lang="ru-RU" sz="1400" dirty="0">
              <a:latin typeface="Times New Roman" pitchFamily="18" charset="0"/>
              <a:cs typeface="Times New Roman" pitchFamily="18"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28596" y="357166"/>
            <a:ext cx="8501122" cy="4525963"/>
          </a:xfrm>
        </p:spPr>
        <p:txBody>
          <a:bodyPr>
            <a:normAutofit fontScale="70000" lnSpcReduction="20000"/>
          </a:bodyPr>
          <a:lstStyle/>
          <a:p>
            <a:pPr algn="ctr"/>
            <a:r>
              <a:rPr lang="ru-RU" sz="2600" b="1" dirty="0" smtClean="0">
                <a:latin typeface="Times New Roman" pitchFamily="18" charset="0"/>
                <a:cs typeface="Times New Roman" pitchFamily="18" charset="0"/>
              </a:rPr>
              <a:t>Ежемесячная денежная выплата  на оплату лекарственных препаратов</a:t>
            </a:r>
            <a:endParaRPr lang="ru-RU" sz="2600" dirty="0" smtClean="0">
              <a:latin typeface="Times New Roman" pitchFamily="18" charset="0"/>
              <a:cs typeface="Times New Roman" pitchFamily="18" charset="0"/>
            </a:endParaRPr>
          </a:p>
          <a:p>
            <a:pPr algn="just"/>
            <a:r>
              <a:rPr lang="ru-RU" sz="2600" dirty="0" smtClean="0">
                <a:latin typeface="Times New Roman" pitchFamily="18" charset="0"/>
                <a:cs typeface="Times New Roman" pitchFamily="18" charset="0"/>
              </a:rPr>
              <a:t>Назначается детям из многодетных семей  до 6 лет. Размер выплаты: 189 рублей. </a:t>
            </a:r>
          </a:p>
          <a:p>
            <a:pPr algn="just"/>
            <a:endParaRPr lang="ru-RU" sz="2600" b="1" dirty="0" smtClean="0">
              <a:latin typeface="Times New Roman" pitchFamily="18" charset="0"/>
              <a:cs typeface="Times New Roman" pitchFamily="18" charset="0"/>
            </a:endParaRPr>
          </a:p>
          <a:p>
            <a:pPr algn="just"/>
            <a:endParaRPr lang="ru-RU" sz="2600" b="1" dirty="0" smtClean="0">
              <a:latin typeface="Times New Roman" pitchFamily="18" charset="0"/>
              <a:cs typeface="Times New Roman" pitchFamily="18" charset="0"/>
            </a:endParaRPr>
          </a:p>
          <a:p>
            <a:pPr algn="just"/>
            <a:endParaRPr lang="ru-RU" sz="2600" b="1" dirty="0" smtClean="0">
              <a:latin typeface="Times New Roman" pitchFamily="18" charset="0"/>
              <a:cs typeface="Times New Roman" pitchFamily="18" charset="0"/>
            </a:endParaRPr>
          </a:p>
          <a:p>
            <a:pPr algn="ctr"/>
            <a:r>
              <a:rPr lang="ru-RU" sz="2600" b="1" dirty="0" smtClean="0">
                <a:latin typeface="Times New Roman" pitchFamily="18" charset="0"/>
                <a:cs typeface="Times New Roman" pitchFamily="18" charset="0"/>
              </a:rPr>
              <a:t>Награждение  почетным  дипломом  многодетной  матери  </a:t>
            </a:r>
            <a:r>
              <a:rPr lang="en-US" sz="2600" b="1" dirty="0" smtClean="0">
                <a:latin typeface="Times New Roman" pitchFamily="18" charset="0"/>
                <a:cs typeface="Times New Roman" pitchFamily="18" charset="0"/>
              </a:rPr>
              <a:t>I</a:t>
            </a:r>
            <a:r>
              <a:rPr lang="ru-RU" sz="2600" b="1" dirty="0" smtClean="0">
                <a:latin typeface="Times New Roman" pitchFamily="18" charset="0"/>
                <a:cs typeface="Times New Roman" pitchFamily="18" charset="0"/>
              </a:rPr>
              <a:t>, </a:t>
            </a:r>
            <a:r>
              <a:rPr lang="en-US" sz="2600" b="1" dirty="0" smtClean="0">
                <a:latin typeface="Times New Roman" pitchFamily="18" charset="0"/>
                <a:cs typeface="Times New Roman" pitchFamily="18" charset="0"/>
              </a:rPr>
              <a:t>II</a:t>
            </a:r>
            <a:r>
              <a:rPr lang="ru-RU" sz="2600" b="1" dirty="0" smtClean="0">
                <a:latin typeface="Times New Roman" pitchFamily="18" charset="0"/>
                <a:cs typeface="Times New Roman" pitchFamily="18" charset="0"/>
              </a:rPr>
              <a:t>, </a:t>
            </a:r>
            <a:r>
              <a:rPr lang="en-US" sz="2600" b="1" dirty="0" smtClean="0">
                <a:latin typeface="Times New Roman" pitchFamily="18" charset="0"/>
                <a:cs typeface="Times New Roman" pitchFamily="18" charset="0"/>
              </a:rPr>
              <a:t>III</a:t>
            </a:r>
            <a:r>
              <a:rPr lang="ru-RU" sz="2600" b="1" dirty="0" smtClean="0">
                <a:latin typeface="Times New Roman" pitchFamily="18" charset="0"/>
                <a:cs typeface="Times New Roman" pitchFamily="18" charset="0"/>
              </a:rPr>
              <a:t> степени</a:t>
            </a:r>
            <a:endParaRPr lang="ru-RU" sz="2600" dirty="0" smtClean="0">
              <a:latin typeface="Times New Roman" pitchFamily="18" charset="0"/>
              <a:cs typeface="Times New Roman" pitchFamily="18" charset="0"/>
            </a:endParaRPr>
          </a:p>
          <a:p>
            <a:pPr algn="ctr"/>
            <a:r>
              <a:rPr lang="ru-RU" sz="2600" dirty="0" smtClean="0">
                <a:latin typeface="Times New Roman" pitchFamily="18" charset="0"/>
                <a:cs typeface="Times New Roman" pitchFamily="18" charset="0"/>
              </a:rPr>
              <a:t>Награждаются многодетные   матери, родившие и воспитавшие:</a:t>
            </a:r>
          </a:p>
          <a:p>
            <a:pPr algn="ctr"/>
            <a:r>
              <a:rPr lang="ru-RU" sz="2600" dirty="0" smtClean="0">
                <a:latin typeface="Times New Roman" pitchFamily="18" charset="0"/>
                <a:cs typeface="Times New Roman" pitchFamily="18" charset="0"/>
              </a:rPr>
              <a:t>семь детей и более – Почетным дипломом </a:t>
            </a:r>
            <a:r>
              <a:rPr lang="en-US" sz="2600" dirty="0" smtClean="0">
                <a:latin typeface="Times New Roman" pitchFamily="18" charset="0"/>
                <a:cs typeface="Times New Roman" pitchFamily="18" charset="0"/>
              </a:rPr>
              <a:t>I</a:t>
            </a:r>
            <a:r>
              <a:rPr lang="ru-RU" sz="2600" dirty="0" smtClean="0">
                <a:latin typeface="Times New Roman" pitchFamily="18" charset="0"/>
                <a:cs typeface="Times New Roman" pitchFamily="18" charset="0"/>
              </a:rPr>
              <a:t> степени;</a:t>
            </a:r>
          </a:p>
          <a:p>
            <a:pPr algn="ctr"/>
            <a:r>
              <a:rPr lang="ru-RU" sz="2600" dirty="0" smtClean="0">
                <a:latin typeface="Times New Roman" pitchFamily="18" charset="0"/>
                <a:cs typeface="Times New Roman" pitchFamily="18" charset="0"/>
              </a:rPr>
              <a:t>шесть детей  - Почетным дипломом </a:t>
            </a:r>
            <a:r>
              <a:rPr lang="en-US" sz="2600" dirty="0" smtClean="0">
                <a:latin typeface="Times New Roman" pitchFamily="18" charset="0"/>
                <a:cs typeface="Times New Roman" pitchFamily="18" charset="0"/>
              </a:rPr>
              <a:t>II</a:t>
            </a:r>
            <a:r>
              <a:rPr lang="ru-RU" sz="2600" dirty="0" smtClean="0">
                <a:latin typeface="Times New Roman" pitchFamily="18" charset="0"/>
                <a:cs typeface="Times New Roman" pitchFamily="18" charset="0"/>
              </a:rPr>
              <a:t> степени;</a:t>
            </a:r>
          </a:p>
          <a:p>
            <a:pPr algn="ctr"/>
            <a:r>
              <a:rPr lang="ru-RU" sz="2600" dirty="0" smtClean="0">
                <a:latin typeface="Times New Roman" pitchFamily="18" charset="0"/>
                <a:cs typeface="Times New Roman" pitchFamily="18" charset="0"/>
              </a:rPr>
              <a:t>пять детей – Почетным дипломом </a:t>
            </a:r>
            <a:r>
              <a:rPr lang="en-US" sz="2600" dirty="0" smtClean="0">
                <a:latin typeface="Times New Roman" pitchFamily="18" charset="0"/>
                <a:cs typeface="Times New Roman" pitchFamily="18" charset="0"/>
              </a:rPr>
              <a:t>III</a:t>
            </a:r>
            <a:r>
              <a:rPr lang="ru-RU" sz="2600" dirty="0" smtClean="0">
                <a:latin typeface="Times New Roman" pitchFamily="18" charset="0"/>
                <a:cs typeface="Times New Roman" pitchFamily="18" charset="0"/>
              </a:rPr>
              <a:t> степени.</a:t>
            </a:r>
          </a:p>
          <a:p>
            <a:pPr algn="ctr"/>
            <a:r>
              <a:rPr lang="ru-RU" sz="2600" u="sng" dirty="0" smtClean="0">
                <a:latin typeface="Times New Roman" pitchFamily="18" charset="0"/>
                <a:cs typeface="Times New Roman" pitchFamily="18" charset="0"/>
              </a:rPr>
              <a:t>Размер единовременного денежного пособия, получаемого при награждении</a:t>
            </a:r>
            <a:r>
              <a:rPr lang="ru-RU" sz="2600" dirty="0" smtClean="0">
                <a:latin typeface="Times New Roman" pitchFamily="18" charset="0"/>
                <a:cs typeface="Times New Roman" pitchFamily="18" charset="0"/>
              </a:rPr>
              <a:t>:</a:t>
            </a:r>
          </a:p>
          <a:p>
            <a:pPr algn="ctr"/>
            <a:r>
              <a:rPr lang="ru-RU" sz="2600" dirty="0" smtClean="0">
                <a:latin typeface="Times New Roman" pitchFamily="18" charset="0"/>
                <a:cs typeface="Times New Roman" pitchFamily="18" charset="0"/>
              </a:rPr>
              <a:t>30000 рублей – награжденным Дипломом </a:t>
            </a:r>
            <a:r>
              <a:rPr lang="en-US" sz="2600" dirty="0" smtClean="0">
                <a:latin typeface="Times New Roman" pitchFamily="18" charset="0"/>
                <a:cs typeface="Times New Roman" pitchFamily="18" charset="0"/>
              </a:rPr>
              <a:t>I</a:t>
            </a:r>
            <a:r>
              <a:rPr lang="ru-RU" sz="2600" dirty="0" smtClean="0">
                <a:latin typeface="Times New Roman" pitchFamily="18" charset="0"/>
                <a:cs typeface="Times New Roman" pitchFamily="18" charset="0"/>
              </a:rPr>
              <a:t> степени;</a:t>
            </a:r>
          </a:p>
          <a:p>
            <a:pPr algn="ctr"/>
            <a:r>
              <a:rPr lang="ru-RU" sz="2600" dirty="0" smtClean="0">
                <a:latin typeface="Times New Roman" pitchFamily="18" charset="0"/>
                <a:cs typeface="Times New Roman" pitchFamily="18" charset="0"/>
              </a:rPr>
              <a:t>25000 рублей – награжденным Дипломом </a:t>
            </a:r>
            <a:r>
              <a:rPr lang="en-US" sz="2600" dirty="0" smtClean="0">
                <a:latin typeface="Times New Roman" pitchFamily="18" charset="0"/>
                <a:cs typeface="Times New Roman" pitchFamily="18" charset="0"/>
              </a:rPr>
              <a:t>II</a:t>
            </a:r>
            <a:r>
              <a:rPr lang="ru-RU" sz="2600" dirty="0" smtClean="0">
                <a:latin typeface="Times New Roman" pitchFamily="18" charset="0"/>
                <a:cs typeface="Times New Roman" pitchFamily="18" charset="0"/>
              </a:rPr>
              <a:t> степени;</a:t>
            </a:r>
          </a:p>
          <a:p>
            <a:pPr algn="ctr"/>
            <a:r>
              <a:rPr lang="ru-RU" sz="2600" dirty="0" smtClean="0">
                <a:latin typeface="Times New Roman" pitchFamily="18" charset="0"/>
                <a:cs typeface="Times New Roman" pitchFamily="18" charset="0"/>
              </a:rPr>
              <a:t>20000 рублей – награжденным Дипломом </a:t>
            </a:r>
            <a:r>
              <a:rPr lang="en-US" sz="2600" dirty="0" smtClean="0">
                <a:latin typeface="Times New Roman" pitchFamily="18" charset="0"/>
                <a:cs typeface="Times New Roman" pitchFamily="18" charset="0"/>
              </a:rPr>
              <a:t>III</a:t>
            </a:r>
            <a:r>
              <a:rPr lang="ru-RU" sz="2600" dirty="0" smtClean="0">
                <a:latin typeface="Times New Roman" pitchFamily="18" charset="0"/>
                <a:cs typeface="Times New Roman" pitchFamily="18" charset="0"/>
              </a:rPr>
              <a:t> степени.</a:t>
            </a:r>
          </a:p>
          <a:p>
            <a:endParaRPr lang="ru-RU" dirty="0"/>
          </a:p>
        </p:txBody>
      </p:sp>
      <p:sp>
        <p:nvSpPr>
          <p:cNvPr id="3073" name="Rectangle 1"/>
          <p:cNvSpPr>
            <a:spLocks noChangeArrowheads="1"/>
          </p:cNvSpPr>
          <p:nvPr/>
        </p:nvSpPr>
        <p:spPr bwMode="auto">
          <a:xfrm>
            <a:off x="214282" y="4429132"/>
            <a:ext cx="8715436" cy="20313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ctr"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Награждение Почетным дипломом Главы Республики Мордовия «За заслуги в воспитании детей»</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Награждаются родители (усыновители, приемные родители) либо один из родителей (в случае неполной семьи), которые воспитали или воспитывают четверых и более детей. </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Размер единовременного денежного пособия, получаемого при награждении - 20 тыс. рублей.</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642918"/>
            <a:ext cx="8929718" cy="4539426"/>
          </a:xfrm>
        </p:spPr>
        <p:txBody>
          <a:bodyPr>
            <a:normAutofit fontScale="25000" lnSpcReduction="20000"/>
          </a:bodyPr>
          <a:lstStyle/>
          <a:p>
            <a:pPr algn="just"/>
            <a:r>
              <a:rPr lang="ru-RU" sz="6400" b="1" dirty="0" smtClean="0">
                <a:latin typeface="Times New Roman" pitchFamily="18" charset="0"/>
                <a:cs typeface="Times New Roman" pitchFamily="18" charset="0"/>
              </a:rPr>
              <a:t>Ежегодное денежное пособие на проезд на всех видах городского пассажирского транспорта (кроме такси), а также автомобильным транспортом общего пользования (кроме такси) пригородных и междугородных маршрутов (внутрирайонных, внутриреспубликанских)</a:t>
            </a:r>
            <a:endParaRPr lang="ru-RU" sz="6400" dirty="0" smtClean="0">
              <a:latin typeface="Times New Roman" pitchFamily="18" charset="0"/>
              <a:cs typeface="Times New Roman" pitchFamily="18" charset="0"/>
            </a:endParaRPr>
          </a:p>
          <a:p>
            <a:pPr algn="just"/>
            <a:r>
              <a:rPr lang="ru-RU" sz="6400" dirty="0" smtClean="0">
                <a:latin typeface="Times New Roman" pitchFamily="18" charset="0"/>
                <a:cs typeface="Times New Roman" pitchFamily="18" charset="0"/>
              </a:rPr>
              <a:t>Назначается многодетным матерям, награжденным Почетным дипломом многодетной матери </a:t>
            </a:r>
            <a:r>
              <a:rPr lang="en-US" sz="6400" dirty="0" smtClean="0">
                <a:latin typeface="Times New Roman" pitchFamily="18" charset="0"/>
                <a:cs typeface="Times New Roman" pitchFamily="18" charset="0"/>
              </a:rPr>
              <a:t>I</a:t>
            </a:r>
            <a:r>
              <a:rPr lang="ru-RU" sz="6400" dirty="0" smtClean="0">
                <a:latin typeface="Times New Roman" pitchFamily="18" charset="0"/>
                <a:cs typeface="Times New Roman" pitchFamily="18" charset="0"/>
              </a:rPr>
              <a:t>, </a:t>
            </a:r>
            <a:r>
              <a:rPr lang="en-US" sz="6400" dirty="0" smtClean="0">
                <a:latin typeface="Times New Roman" pitchFamily="18" charset="0"/>
                <a:cs typeface="Times New Roman" pitchFamily="18" charset="0"/>
              </a:rPr>
              <a:t>II</a:t>
            </a:r>
            <a:r>
              <a:rPr lang="ru-RU" sz="6400" dirty="0" smtClean="0">
                <a:latin typeface="Times New Roman" pitchFamily="18" charset="0"/>
                <a:cs typeface="Times New Roman" pitchFamily="18" charset="0"/>
              </a:rPr>
              <a:t>, </a:t>
            </a:r>
            <a:r>
              <a:rPr lang="en-US" sz="6400" dirty="0" smtClean="0">
                <a:latin typeface="Times New Roman" pitchFamily="18" charset="0"/>
                <a:cs typeface="Times New Roman" pitchFamily="18" charset="0"/>
              </a:rPr>
              <a:t>III</a:t>
            </a:r>
            <a:r>
              <a:rPr lang="ru-RU" sz="6400" dirty="0" smtClean="0">
                <a:latin typeface="Times New Roman" pitchFamily="18" charset="0"/>
                <a:cs typeface="Times New Roman" pitchFamily="18" charset="0"/>
              </a:rPr>
              <a:t> степени.</a:t>
            </a:r>
          </a:p>
          <a:p>
            <a:pPr algn="just"/>
            <a:r>
              <a:rPr lang="ru-RU" sz="6400" b="1" dirty="0" smtClean="0">
                <a:latin typeface="Times New Roman" pitchFamily="18" charset="0"/>
                <a:cs typeface="Times New Roman" pitchFamily="18" charset="0"/>
              </a:rPr>
              <a:t>Единовременное денежное пособие в преддверии празднования Святой Пасхи</a:t>
            </a:r>
            <a:endParaRPr lang="ru-RU" sz="6400" dirty="0" smtClean="0">
              <a:latin typeface="Times New Roman" pitchFamily="18" charset="0"/>
              <a:cs typeface="Times New Roman" pitchFamily="18" charset="0"/>
            </a:endParaRPr>
          </a:p>
          <a:p>
            <a:pPr algn="just"/>
            <a:r>
              <a:rPr lang="ru-RU" sz="6400" dirty="0" smtClean="0">
                <a:latin typeface="Times New Roman" pitchFamily="18" charset="0"/>
                <a:cs typeface="Times New Roman" pitchFamily="18" charset="0"/>
              </a:rPr>
              <a:t>Выплачивается многодетным семьям, в которых воспитываются четверо и более несовершеннолетних детей и одиноким матерям, воспитывающим двух и более несовершеннолетних детей.</a:t>
            </a:r>
          </a:p>
          <a:p>
            <a:pPr algn="just"/>
            <a:r>
              <a:rPr lang="ru-RU" sz="6400" dirty="0" smtClean="0">
                <a:latin typeface="Times New Roman" pitchFamily="18" charset="0"/>
                <a:cs typeface="Times New Roman" pitchFamily="18" charset="0"/>
              </a:rPr>
              <a:t> Размер выплаты: 800 рублей на каждого ребенка.</a:t>
            </a:r>
          </a:p>
          <a:p>
            <a:pPr algn="just"/>
            <a:r>
              <a:rPr lang="ru-RU" sz="6400" b="1" dirty="0" smtClean="0">
                <a:latin typeface="Times New Roman" pitchFamily="18" charset="0"/>
                <a:cs typeface="Times New Roman" pitchFamily="18" charset="0"/>
              </a:rPr>
              <a:t>Единовременное денежное пособие  в преддверии  начала нового  учебного года </a:t>
            </a:r>
            <a:r>
              <a:rPr lang="ru-RU" sz="6400" dirty="0" smtClean="0">
                <a:latin typeface="Times New Roman" pitchFamily="18" charset="0"/>
                <a:cs typeface="Times New Roman" pitchFamily="18" charset="0"/>
              </a:rPr>
              <a:t>(1000 рублей на каждого ребенка - учащегося образовательной организации).</a:t>
            </a:r>
          </a:p>
          <a:p>
            <a:pPr algn="just"/>
            <a:r>
              <a:rPr lang="ru-RU" sz="6400" u="sng" dirty="0" smtClean="0">
                <a:latin typeface="Times New Roman" pitchFamily="18" charset="0"/>
                <a:cs typeface="Times New Roman" pitchFamily="18" charset="0"/>
              </a:rPr>
              <a:t>Пособие назначается:</a:t>
            </a:r>
          </a:p>
          <a:p>
            <a:pPr algn="just"/>
            <a:r>
              <a:rPr lang="ru-RU" sz="6400" dirty="0" smtClean="0">
                <a:latin typeface="Times New Roman" pitchFamily="18" charset="0"/>
                <a:cs typeface="Times New Roman" pitchFamily="18" charset="0"/>
              </a:rPr>
              <a:t>родителям, воспитывающим четырех и более детей - учащихся общеобразовательных организаций;</a:t>
            </a:r>
          </a:p>
          <a:p>
            <a:pPr algn="just"/>
            <a:r>
              <a:rPr lang="ru-RU" sz="6400" dirty="0" smtClean="0">
                <a:latin typeface="Times New Roman" pitchFamily="18" charset="0"/>
                <a:cs typeface="Times New Roman" pitchFamily="18" charset="0"/>
              </a:rPr>
              <a:t>одиноким матерям, воспитывающим трех и более детей - учащихся общеобразовательных организаций;</a:t>
            </a:r>
          </a:p>
          <a:p>
            <a:pPr algn="just"/>
            <a:r>
              <a:rPr lang="ru-RU" sz="6400" dirty="0" smtClean="0">
                <a:latin typeface="Times New Roman" pitchFamily="18" charset="0"/>
                <a:cs typeface="Times New Roman" pitchFamily="18" charset="0"/>
              </a:rPr>
              <a:t>опекунам и приемным семьям, воспитывающим детей-сирот - учащихся общеобразовательных организаций;</a:t>
            </a:r>
          </a:p>
          <a:p>
            <a:pPr algn="just"/>
            <a:r>
              <a:rPr lang="ru-RU" sz="6400" dirty="0" smtClean="0">
                <a:latin typeface="Times New Roman" pitchFamily="18" charset="0"/>
                <a:cs typeface="Times New Roman" pitchFamily="18" charset="0"/>
              </a:rPr>
              <a:t>родителям - инвалидам I и II групп, воспитывающим детей - учащихся общеобразовательных организаций;</a:t>
            </a:r>
          </a:p>
          <a:p>
            <a:pPr algn="just"/>
            <a:r>
              <a:rPr lang="ru-RU" sz="6400" dirty="0" smtClean="0">
                <a:latin typeface="Times New Roman" pitchFamily="18" charset="0"/>
                <a:cs typeface="Times New Roman" pitchFamily="18" charset="0"/>
              </a:rPr>
              <a:t>родителям, воспитывающим трех детей - учащихся общеобразовательных организаций, при условии, что среднедушевой доход семьи не превышает величины </a:t>
            </a:r>
            <a:r>
              <a:rPr lang="ru-RU" sz="6400" b="1" dirty="0" smtClean="0">
                <a:latin typeface="Times New Roman" pitchFamily="18" charset="0"/>
                <a:cs typeface="Times New Roman" pitchFamily="18" charset="0"/>
                <a:hlinkClick r:id="rId2"/>
              </a:rPr>
              <a:t>прожиточного минимума</a:t>
            </a:r>
            <a:r>
              <a:rPr lang="ru-RU" sz="6400" dirty="0" smtClean="0">
                <a:latin typeface="Times New Roman" pitchFamily="18" charset="0"/>
                <a:cs typeface="Times New Roman" pitchFamily="18" charset="0"/>
              </a:rPr>
              <a:t>, установленного в Республике Мордовия;</a:t>
            </a:r>
          </a:p>
          <a:p>
            <a:pPr algn="just"/>
            <a:r>
              <a:rPr lang="ru-RU" sz="6400" dirty="0" smtClean="0">
                <a:latin typeface="Times New Roman" pitchFamily="18" charset="0"/>
                <a:cs typeface="Times New Roman" pitchFamily="18" charset="0"/>
              </a:rPr>
              <a:t>одиноким матерям, воспитывающим двух детей - учащихся общеобразовательных организаций, при условии, что среднедушевой доход семьи не превышает величины </a:t>
            </a:r>
            <a:r>
              <a:rPr lang="ru-RU" sz="6400" b="1" dirty="0" smtClean="0">
                <a:latin typeface="Times New Roman" pitchFamily="18" charset="0"/>
                <a:cs typeface="Times New Roman" pitchFamily="18" charset="0"/>
                <a:hlinkClick r:id="rId2"/>
              </a:rPr>
              <a:t>прожиточного минимума</a:t>
            </a:r>
            <a:r>
              <a:rPr lang="ru-RU" sz="6400" dirty="0" smtClean="0">
                <a:latin typeface="Times New Roman" pitchFamily="18" charset="0"/>
                <a:cs typeface="Times New Roman" pitchFamily="18" charset="0"/>
              </a:rPr>
              <a:t>, установленного в Республике Мордовия.</a:t>
            </a:r>
          </a:p>
          <a:p>
            <a:pPr algn="just"/>
            <a:endParaRPr lang="ru-RU"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71472" y="1571612"/>
            <a:ext cx="8229600" cy="4389120"/>
          </a:xfrm>
        </p:spPr>
        <p:style>
          <a:lnRef idx="1">
            <a:schemeClr val="accent3"/>
          </a:lnRef>
          <a:fillRef idx="2">
            <a:schemeClr val="accent3"/>
          </a:fillRef>
          <a:effectRef idx="1">
            <a:schemeClr val="accent3"/>
          </a:effectRef>
          <a:fontRef idx="minor">
            <a:schemeClr val="dk1"/>
          </a:fontRef>
        </p:style>
        <p:txBody>
          <a:bodyPr>
            <a:normAutofit fontScale="85000" lnSpcReduction="20000"/>
          </a:bodyPr>
          <a:lstStyle/>
          <a:p>
            <a:pPr algn="ctr">
              <a:buNone/>
            </a:pPr>
            <a:r>
              <a:rPr lang="ru-RU" b="1" dirty="0" smtClean="0"/>
              <a:t>	</a:t>
            </a:r>
            <a:r>
              <a:rPr lang="ru-RU" b="1" dirty="0" smtClean="0">
                <a:latin typeface="Times New Roman" pitchFamily="18" charset="0"/>
                <a:cs typeface="Times New Roman" pitchFamily="18" charset="0"/>
              </a:rPr>
              <a:t>Республиканский материнский (семейный) капитал</a:t>
            </a:r>
            <a:endParaRPr lang="ru-RU" dirty="0" smtClean="0">
              <a:latin typeface="Times New Roman" pitchFamily="18" charset="0"/>
              <a:cs typeface="Times New Roman" pitchFamily="18" charset="0"/>
            </a:endParaRPr>
          </a:p>
          <a:p>
            <a:pPr algn="ctr">
              <a:buNone/>
            </a:pPr>
            <a:r>
              <a:rPr lang="ru-RU" dirty="0" smtClean="0">
                <a:latin typeface="Times New Roman" pitchFamily="18" charset="0"/>
                <a:cs typeface="Times New Roman" pitchFamily="18" charset="0"/>
              </a:rPr>
              <a:t>	Назначается женщинам, родившим (усыновившим) третьего или каждого последующего ребенка, начиная с 1 января 2012 года; мужчинам, являющимся единственными усыновителями третьего или каждого последующего ребенка, если решение суда об усыновлении вступило в законную силу, начиная с 1 января 2012 года.</a:t>
            </a:r>
          </a:p>
          <a:p>
            <a:pPr algn="ctr">
              <a:buNone/>
            </a:pPr>
            <a:r>
              <a:rPr lang="ru-RU" dirty="0" smtClean="0">
                <a:latin typeface="Times New Roman" pitchFamily="18" charset="0"/>
                <a:cs typeface="Times New Roman" pitchFamily="18" charset="0"/>
              </a:rPr>
              <a:t>	Размер республиканского материнского (семейного) капитала в 2016 году  составляет:</a:t>
            </a:r>
            <a:endParaRPr lang="ru-RU" b="1" dirty="0" smtClean="0">
              <a:latin typeface="Times New Roman" pitchFamily="18" charset="0"/>
              <a:cs typeface="Times New Roman" pitchFamily="18" charset="0"/>
            </a:endParaRPr>
          </a:p>
          <a:p>
            <a:pPr algn="ctr">
              <a:buNone/>
            </a:pPr>
            <a:r>
              <a:rPr lang="ru-RU" dirty="0" smtClean="0">
                <a:latin typeface="Times New Roman" pitchFamily="18" charset="0"/>
                <a:cs typeface="Times New Roman" pitchFamily="18" charset="0"/>
              </a:rPr>
              <a:t>	125 270 рублей при рождении третьего ребенка, </a:t>
            </a:r>
          </a:p>
          <a:p>
            <a:pPr algn="ctr">
              <a:buNone/>
            </a:pPr>
            <a:r>
              <a:rPr lang="ru-RU" dirty="0" smtClean="0">
                <a:latin typeface="Times New Roman" pitchFamily="18" charset="0"/>
                <a:cs typeface="Times New Roman" pitchFamily="18" charset="0"/>
              </a:rPr>
              <a:t>	150 324 рубля при рождении четвертого ребенка.</a:t>
            </a:r>
          </a:p>
          <a:p>
            <a:pPr algn="ctr">
              <a:buNone/>
            </a:pPr>
            <a:r>
              <a:rPr lang="ru-RU" dirty="0" smtClean="0">
                <a:latin typeface="Times New Roman" pitchFamily="18" charset="0"/>
                <a:cs typeface="Times New Roman" pitchFamily="18" charset="0"/>
              </a:rPr>
              <a:t>	187 906 рублей при рождении пятого и последующих детей.</a:t>
            </a:r>
          </a:p>
          <a:p>
            <a:pPr algn="ctr">
              <a:buNone/>
            </a:pPr>
            <a:r>
              <a:rPr lang="ru-RU" dirty="0" smtClean="0">
                <a:latin typeface="Times New Roman" pitchFamily="18" charset="0"/>
                <a:cs typeface="Times New Roman" pitchFamily="18" charset="0"/>
              </a:rPr>
              <a:t>	Размер капитала ежегодно индексируется в зависимости от инфляции. Выплачивается </a:t>
            </a:r>
            <a:r>
              <a:rPr lang="ru-RU" u="sng" dirty="0" smtClean="0">
                <a:latin typeface="Times New Roman" pitchFamily="18" charset="0"/>
                <a:cs typeface="Times New Roman" pitchFamily="18" charset="0"/>
              </a:rPr>
              <a:t>за каждого ребенка</a:t>
            </a:r>
            <a:r>
              <a:rPr lang="ru-RU" dirty="0" smtClean="0">
                <a:latin typeface="Times New Roman" pitchFamily="18" charset="0"/>
                <a:cs typeface="Times New Roman" pitchFamily="18" charset="0"/>
              </a:rPr>
              <a:t>. </a:t>
            </a:r>
          </a:p>
          <a:p>
            <a:endParaRPr lang="ru-RU" dirty="0">
              <a:latin typeface="Times New Roman" pitchFamily="18" charset="0"/>
              <a:cs typeface="Times New Roman" pitchFamily="18"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142852"/>
            <a:ext cx="8229600" cy="796908"/>
          </a:xfrm>
        </p:spPr>
        <p:style>
          <a:lnRef idx="1">
            <a:schemeClr val="accent4"/>
          </a:lnRef>
          <a:fillRef idx="2">
            <a:schemeClr val="accent4"/>
          </a:fillRef>
          <a:effectRef idx="1">
            <a:schemeClr val="accent4"/>
          </a:effectRef>
          <a:fontRef idx="minor">
            <a:schemeClr val="dk1"/>
          </a:fontRef>
        </p:style>
        <p:txBody>
          <a:bodyPr>
            <a:noAutofit/>
          </a:bodyPr>
          <a:lstStyle/>
          <a:p>
            <a:r>
              <a:rPr lang="ru-RU" sz="2000" b="1" u="sng" dirty="0" smtClean="0">
                <a:latin typeface="Times New Roman" pitchFamily="18" charset="0"/>
                <a:cs typeface="Times New Roman" pitchFamily="18" charset="0"/>
              </a:rPr>
              <a:t/>
            </a:r>
            <a:br>
              <a:rPr lang="ru-RU" sz="2000" b="1" u="sng" dirty="0" smtClean="0">
                <a:latin typeface="Times New Roman" pitchFamily="18" charset="0"/>
                <a:cs typeface="Times New Roman" pitchFamily="18" charset="0"/>
              </a:rPr>
            </a:br>
            <a:r>
              <a:rPr lang="ru-RU" sz="2000" b="1" u="sng" dirty="0" smtClean="0">
                <a:latin typeface="Times New Roman" pitchFamily="18" charset="0"/>
                <a:cs typeface="Times New Roman" pitchFamily="18" charset="0"/>
              </a:rPr>
              <a:t>Меры социальной поддержки по оплате жилого помещения и коммунальных услуг</a:t>
            </a:r>
            <a:r>
              <a:rPr lang="ru-RU" sz="2000" dirty="0" smtClean="0">
                <a:latin typeface="Times New Roman" pitchFamily="18" charset="0"/>
                <a:cs typeface="Times New Roman" pitchFamily="18" charset="0"/>
              </a:rPr>
              <a:t/>
            </a:r>
            <a:br>
              <a:rPr lang="ru-RU" sz="2000" dirty="0" smtClean="0">
                <a:latin typeface="Times New Roman" pitchFamily="18" charset="0"/>
                <a:cs typeface="Times New Roman" pitchFamily="18" charset="0"/>
              </a:rPr>
            </a:br>
            <a:endParaRPr lang="ru-RU" sz="2000" dirty="0">
              <a:latin typeface="Times New Roman" pitchFamily="18" charset="0"/>
              <a:cs typeface="Times New Roman" pitchFamily="18" charset="0"/>
            </a:endParaRPr>
          </a:p>
        </p:txBody>
      </p:sp>
      <p:sp>
        <p:nvSpPr>
          <p:cNvPr id="3" name="Содержимое 2"/>
          <p:cNvSpPr>
            <a:spLocks noGrp="1"/>
          </p:cNvSpPr>
          <p:nvPr>
            <p:ph idx="1"/>
          </p:nvPr>
        </p:nvSpPr>
        <p:spPr>
          <a:xfrm>
            <a:off x="142844" y="1142984"/>
            <a:ext cx="8786874" cy="5715016"/>
          </a:xfrm>
        </p:spPr>
        <p:style>
          <a:lnRef idx="1">
            <a:schemeClr val="accent4"/>
          </a:lnRef>
          <a:fillRef idx="2">
            <a:schemeClr val="accent4"/>
          </a:fillRef>
          <a:effectRef idx="1">
            <a:schemeClr val="accent4"/>
          </a:effectRef>
          <a:fontRef idx="minor">
            <a:schemeClr val="dk1"/>
          </a:fontRef>
        </p:style>
        <p:txBody>
          <a:bodyPr>
            <a:noAutofit/>
          </a:bodyPr>
          <a:lstStyle/>
          <a:p>
            <a:pPr algn="ctr">
              <a:buNone/>
            </a:pPr>
            <a:r>
              <a:rPr lang="ru-RU" sz="1400" dirty="0" smtClean="0">
                <a:latin typeface="Times New Roman" pitchFamily="18" charset="0"/>
                <a:cs typeface="Times New Roman" pitchFamily="18" charset="0"/>
              </a:rPr>
              <a:t>	Расходы на их предоставление в 2015 году составили 1345,6 млн. рублей или 45,4% от всех расходов на меры социальной поддержки, в том числе расходы республиканского бюджета Республики Мордовия – 817,6 млн. р.</a:t>
            </a:r>
          </a:p>
          <a:p>
            <a:pPr algn="ctr">
              <a:buNone/>
            </a:pPr>
            <a:r>
              <a:rPr lang="ru-RU" sz="1400" dirty="0" smtClean="0">
                <a:latin typeface="Times New Roman" pitchFamily="18" charset="0"/>
                <a:cs typeface="Times New Roman" pitchFamily="18" charset="0"/>
              </a:rPr>
              <a:t>	В соответствии Законом Республики Мордовия от 28.12.2004 г. № 102-З «О мерах социальной поддержки отдельных категорий населения, проживающего в Республике Мордовия» отдельным категориям граждан предоставляются: 	</a:t>
            </a:r>
          </a:p>
          <a:p>
            <a:pPr algn="just"/>
            <a:r>
              <a:rPr lang="ru-RU" sz="1400" b="1" dirty="0" smtClean="0">
                <a:latin typeface="Times New Roman" pitchFamily="18" charset="0"/>
                <a:cs typeface="Times New Roman" pitchFamily="18" charset="0"/>
              </a:rPr>
              <a:t>ежемесячная денежная компенсация на оплату жилого помещения и коммунальных услуг:</a:t>
            </a:r>
            <a:r>
              <a:rPr lang="ru-RU" sz="1400" dirty="0" smtClean="0">
                <a:latin typeface="Times New Roman" pitchFamily="18" charset="0"/>
                <a:cs typeface="Times New Roman" pitchFamily="18" charset="0"/>
              </a:rPr>
              <a:t> ветеранам труда и ветеранам военной службы; лицам, подвергшимся политическим репрессиям, в том числе членам семьи совместно с ними проживающими  и лицам, пострадавшим от политических репрессий; детям-сиротам и детям, оставшимся без попечения родителей, проживающим отдельно от попечителей; семьям, где проживают и воспитываются дети-сироты и дети, оставшиеся без попечения родителей; многодетным семьям; педагогическим работникам, проживающим и работающим  в сельской местности;</a:t>
            </a:r>
          </a:p>
          <a:p>
            <a:pPr algn="just"/>
            <a:r>
              <a:rPr lang="ru-RU" sz="1400" b="1" dirty="0" smtClean="0">
                <a:latin typeface="Times New Roman" pitchFamily="18" charset="0"/>
                <a:cs typeface="Times New Roman" pitchFamily="18" charset="0"/>
              </a:rPr>
              <a:t>ежемесячная денежная выплата  на оплату жилых помещений, отопления и освещения </a:t>
            </a:r>
            <a:r>
              <a:rPr lang="ru-RU" sz="1400" dirty="0" smtClean="0">
                <a:latin typeface="Times New Roman" pitchFamily="18" charset="0"/>
                <a:cs typeface="Times New Roman" pitchFamily="18" charset="0"/>
              </a:rPr>
              <a:t>медицинским, культурно - просветительским, ветеринарным, фармацевтическим  работникам, проживающим и работающим  в сельской местности;</a:t>
            </a:r>
          </a:p>
          <a:p>
            <a:pPr algn="just"/>
            <a:r>
              <a:rPr lang="ru-RU" sz="1400" b="1" dirty="0" smtClean="0">
                <a:latin typeface="Times New Roman" pitchFamily="18" charset="0"/>
                <a:cs typeface="Times New Roman" pitchFamily="18" charset="0"/>
              </a:rPr>
              <a:t>компенсация расходов на уплату взноса на капитальный ремонт общего имущества в многоквартирном доме </a:t>
            </a:r>
            <a:r>
              <a:rPr lang="ru-RU" sz="1400" dirty="0" smtClean="0">
                <a:latin typeface="Times New Roman" pitchFamily="18" charset="0"/>
                <a:cs typeface="Times New Roman" pitchFamily="18" charset="0"/>
              </a:rPr>
              <a:t>одиноко проживающим неработающим собственникам жилых помещений, а также проживающим в составе семьи, состоящей только из совместно проживающих неработающих граждан пенсионного возраста, собственникам жилых помещений, достигшим возраста семидесяти лет и восьмидесяти лет.</a:t>
            </a:r>
          </a:p>
          <a:p>
            <a:pPr algn="just"/>
            <a:r>
              <a:rPr lang="ru-RU" sz="1400" b="1" dirty="0" smtClean="0">
                <a:latin typeface="Times New Roman" pitchFamily="18" charset="0"/>
                <a:cs typeface="Times New Roman" pitchFamily="18" charset="0"/>
              </a:rPr>
              <a:t>субсидии на оплату жилого помещения и коммунальных услуг</a:t>
            </a:r>
            <a:r>
              <a:rPr lang="ru-RU" sz="1400" dirty="0" smtClean="0">
                <a:latin typeface="Times New Roman" pitchFamily="18" charset="0"/>
                <a:cs typeface="Times New Roman" pitchFamily="18" charset="0"/>
              </a:rPr>
              <a:t> гражданам с невысокими доходами (постановление Правительства Российской Федерации  от 14.12. 2005 г.  № 761 «О предоставлении субсидий на оплату жилого помещения и коммунальных услуг» и постановление Правительства Республики Мордовия от 28.02.2005 г.  № 54 «О социальной поддержке граждан в связи с повышением тарифов на коммунальные услуги»).</a:t>
            </a:r>
          </a:p>
          <a:p>
            <a:pPr algn="just"/>
            <a:endParaRPr lang="ru-RU" sz="1400" dirty="0">
              <a:latin typeface="Times New Roman" pitchFamily="18" charset="0"/>
              <a:cs typeface="Times New Roman" pitchFamily="18"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1000100" y="0"/>
            <a:ext cx="8143900" cy="714380"/>
          </a:xfrm>
        </p:spPr>
        <p:style>
          <a:lnRef idx="1">
            <a:schemeClr val="accent4"/>
          </a:lnRef>
          <a:fillRef idx="2">
            <a:schemeClr val="accent4"/>
          </a:fillRef>
          <a:effectRef idx="1">
            <a:schemeClr val="accent4"/>
          </a:effectRef>
          <a:fontRef idx="minor">
            <a:schemeClr val="dk1"/>
          </a:fontRef>
        </p:style>
        <p:txBody>
          <a:bodyPr>
            <a:noAutofit/>
          </a:bodyPr>
          <a:lstStyle/>
          <a:p>
            <a:pPr algn="ctr"/>
            <a:r>
              <a:rPr lang="ru-RU" sz="1800" b="1" u="sng" dirty="0" smtClean="0">
                <a:latin typeface="Times New Roman" pitchFamily="18" charset="0"/>
                <a:cs typeface="Times New Roman" pitchFamily="18" charset="0"/>
              </a:rPr>
              <a:t/>
            </a:r>
            <a:br>
              <a:rPr lang="ru-RU" sz="1800" b="1" u="sng" dirty="0" smtClean="0">
                <a:latin typeface="Times New Roman" pitchFamily="18" charset="0"/>
                <a:cs typeface="Times New Roman" pitchFamily="18" charset="0"/>
              </a:rPr>
            </a:br>
            <a:r>
              <a:rPr lang="ru-RU" sz="1800" b="1" u="sng" dirty="0" smtClean="0">
                <a:latin typeface="Times New Roman" pitchFamily="18" charset="0"/>
                <a:cs typeface="Times New Roman" pitchFamily="18" charset="0"/>
              </a:rPr>
              <a:t>Меры социальной поддержки отдельным категориям граждан в виде ежемесячных денежных выплат</a:t>
            </a:r>
            <a:r>
              <a:rPr lang="ru-RU" sz="1800" dirty="0" smtClean="0">
                <a:latin typeface="Times New Roman" pitchFamily="18" charset="0"/>
                <a:cs typeface="Times New Roman" pitchFamily="18" charset="0"/>
              </a:rPr>
              <a:t/>
            </a:r>
            <a:br>
              <a:rPr lang="ru-RU" sz="1800" dirty="0" smtClean="0">
                <a:latin typeface="Times New Roman" pitchFamily="18" charset="0"/>
                <a:cs typeface="Times New Roman" pitchFamily="18" charset="0"/>
              </a:rPr>
            </a:br>
            <a:endParaRPr lang="ru-RU" sz="1800" dirty="0">
              <a:latin typeface="Times New Roman" pitchFamily="18" charset="0"/>
              <a:cs typeface="Times New Roman" pitchFamily="18" charset="0"/>
            </a:endParaRPr>
          </a:p>
        </p:txBody>
      </p:sp>
      <p:sp>
        <p:nvSpPr>
          <p:cNvPr id="3" name="Содержимое 2"/>
          <p:cNvSpPr>
            <a:spLocks noGrp="1"/>
          </p:cNvSpPr>
          <p:nvPr>
            <p:ph idx="1"/>
          </p:nvPr>
        </p:nvSpPr>
        <p:spPr>
          <a:xfrm>
            <a:off x="1071538" y="1357298"/>
            <a:ext cx="7783832" cy="4800600"/>
          </a:xfrm>
        </p:spPr>
        <p:txBody>
          <a:bodyPr>
            <a:noAutofit/>
          </a:bodyPr>
          <a:lstStyle/>
          <a:p>
            <a:pPr algn="ctr"/>
            <a:r>
              <a:rPr lang="ru-RU" sz="1600" dirty="0" smtClean="0">
                <a:latin typeface="Times New Roman" pitchFamily="18" charset="0"/>
                <a:cs typeface="Times New Roman" pitchFamily="18" charset="0"/>
              </a:rPr>
              <a:t>В соответствии с Законом Республики Мордовия от 28 декабря 2004 года  № 102-З «О мерах социальной поддержки отдельных категорий населения, проживающего в Республике Мордовия» по состоянию на 1 мая 2016 года получателями  </a:t>
            </a:r>
            <a:r>
              <a:rPr lang="ru-RU" sz="1600" b="1" dirty="0" smtClean="0">
                <a:latin typeface="Times New Roman" pitchFamily="18" charset="0"/>
                <a:cs typeface="Times New Roman" pitchFamily="18" charset="0"/>
              </a:rPr>
              <a:t>ежемесячной денежной выплаты</a:t>
            </a:r>
            <a:r>
              <a:rPr lang="ru-RU" sz="1600" dirty="0" smtClean="0">
                <a:latin typeface="Times New Roman" pitchFamily="18" charset="0"/>
                <a:cs typeface="Times New Roman" pitchFamily="18" charset="0"/>
              </a:rPr>
              <a:t> в республике являются 189,0 тысяч человек; на обеспечение предоставления ежемесячных денежных выплат за 2015 год из республиканского бюджета Республики Мордовия было израсходовано 420,1 млн. рублей. </a:t>
            </a:r>
          </a:p>
          <a:p>
            <a:pPr algn="ctr"/>
            <a:r>
              <a:rPr lang="ru-RU" sz="1600" dirty="0" smtClean="0">
                <a:latin typeface="Times New Roman" pitchFamily="18" charset="0"/>
                <a:cs typeface="Times New Roman" pitchFamily="18" charset="0"/>
              </a:rPr>
              <a:t>На предоставление</a:t>
            </a:r>
            <a:r>
              <a:rPr lang="ru-RU" sz="1600" b="1" dirty="0" smtClean="0">
                <a:latin typeface="Times New Roman" pitchFamily="18" charset="0"/>
                <a:cs typeface="Times New Roman" pitchFamily="18" charset="0"/>
              </a:rPr>
              <a:t> ежемесячной денежной выплаты на транспортные расходы</a:t>
            </a:r>
            <a:r>
              <a:rPr lang="ru-RU" sz="1600" dirty="0" smtClean="0">
                <a:latin typeface="Times New Roman" pitchFamily="18" charset="0"/>
                <a:cs typeface="Times New Roman" pitchFamily="18" charset="0"/>
              </a:rPr>
              <a:t>  отдельным категориям граждан (в размере 144 рубля) из республиканского бюджета Республики Мордовия направлено 288,8 млн. рублей. </a:t>
            </a:r>
          </a:p>
          <a:p>
            <a:pPr algn="ctr"/>
            <a:r>
              <a:rPr lang="ru-RU" sz="1600" dirty="0" smtClean="0">
                <a:latin typeface="Times New Roman" pitchFamily="18" charset="0"/>
                <a:cs typeface="Times New Roman" pitchFamily="18" charset="0"/>
              </a:rPr>
              <a:t>Всем студентам и аспирантам высших учебных заведений  Республики Мордовия  предоставляется </a:t>
            </a:r>
            <a:r>
              <a:rPr lang="ru-RU" sz="1600" b="1" dirty="0" smtClean="0">
                <a:latin typeface="Times New Roman" pitchFamily="18" charset="0"/>
                <a:cs typeface="Times New Roman" pitchFamily="18" charset="0"/>
              </a:rPr>
              <a:t>бесплатная проездная карта студента (аспиранта)</a:t>
            </a:r>
            <a:r>
              <a:rPr lang="ru-RU" sz="1600" dirty="0" smtClean="0">
                <a:latin typeface="Times New Roman" pitchFamily="18" charset="0"/>
                <a:cs typeface="Times New Roman" pitchFamily="18" charset="0"/>
              </a:rPr>
              <a:t> для проезда в городском автомобильном транспорте (постановление Правительства Республики Мордовия от 24.03.2005 г. № 104 «О мерах социальной поддержки студентов и аспирантов дневной формы обучения при проезде на пассажирском автомобильном транспорте общего пользования»). Расходы республиканского бюджета Республики Мордовия на указанную меру социальной поддержки в 2015 г. составили 120,0 млн. рублей. </a:t>
            </a:r>
          </a:p>
          <a:p>
            <a:pPr algn="ctr"/>
            <a:endParaRPr lang="ru-RU" sz="1600" dirty="0">
              <a:latin typeface="Times New Roman" pitchFamily="18" charset="0"/>
              <a:cs typeface="Times New Roman" pitchFamily="18"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1000108"/>
            <a:ext cx="9001156" cy="4937760"/>
          </a:xfrm>
        </p:spPr>
        <p:txBody>
          <a:bodyPr>
            <a:noAutofit/>
          </a:bodyPr>
          <a:lstStyle/>
          <a:p>
            <a:pPr algn="just"/>
            <a:r>
              <a:rPr lang="ru-RU" sz="1600" dirty="0" smtClean="0">
                <a:latin typeface="Times New Roman" pitchFamily="18" charset="0"/>
                <a:cs typeface="Times New Roman" pitchFamily="18" charset="0"/>
              </a:rPr>
              <a:t>Законом Республики Мордовия от  1 июля 2005 г. № 57-З «О правовом регулировании жилищных отношений в Республике Мордовия» с целью обеспечения условий для осуществления гражданами права на жилище, а также в целях поощрения жилищного строительства на территории Республики Мордовия, за счет средств республиканского бюджета гражданам предусмотрены меры государственной поддержки в форме следующих социальных выплат:</a:t>
            </a:r>
            <a:endParaRPr lang="ru-RU" sz="1600" b="1" dirty="0" smtClean="0">
              <a:latin typeface="Times New Roman" pitchFamily="18" charset="0"/>
              <a:cs typeface="Times New Roman" pitchFamily="18" charset="0"/>
            </a:endParaRPr>
          </a:p>
          <a:p>
            <a:pPr algn="just"/>
            <a:r>
              <a:rPr lang="ru-RU" sz="1600" b="1" dirty="0" smtClean="0">
                <a:latin typeface="Times New Roman" pitchFamily="18" charset="0"/>
                <a:cs typeface="Times New Roman" pitchFamily="18" charset="0"/>
              </a:rPr>
              <a:t>- социальная выплата на возмещение части процентной ставки по ипотечным кредитам (ипотечным займам), полученным гражданами на приобретение или строительство жилья в российских кредитных организациях (у юридических лиц) (далее - социальная выплата на возмещение части процентной ставки).</a:t>
            </a:r>
          </a:p>
          <a:p>
            <a:pPr algn="just"/>
            <a:r>
              <a:rPr lang="ru-RU" sz="1600" dirty="0" smtClean="0">
                <a:latin typeface="Times New Roman" pitchFamily="18" charset="0"/>
                <a:cs typeface="Times New Roman" pitchFamily="18" charset="0"/>
              </a:rPr>
              <a:t>Постановлениями Правительства Республики Мордовия от 28 декабря 2015 г. № 744, от 15 марта 2016 г. № 136 «О внесении изменений в постановление Правительства Республики Мордовия от 5 ноября 2008 г. № 504» определены новые условия предоставления мер государственной поддержки в форме социальных выплат на возмещение части процентной ставки</a:t>
            </a:r>
            <a:r>
              <a:rPr lang="ru-RU" sz="1600" b="1" dirty="0" smtClean="0">
                <a:latin typeface="Times New Roman" pitchFamily="18" charset="0"/>
                <a:cs typeface="Times New Roman" pitchFamily="18" charset="0"/>
              </a:rPr>
              <a:t> без учета нуждаемости в улучшении жилищных условий, без учета совокупного дохода семьи, без учета при расчете размера социальной выплаты нормы общей площади жилого помещения, приходящейся на каждого члена семьи.</a:t>
            </a:r>
            <a:endParaRPr lang="ru-RU" sz="1600" dirty="0" smtClean="0">
              <a:latin typeface="Times New Roman" pitchFamily="18" charset="0"/>
              <a:cs typeface="Times New Roman" pitchFamily="18" charset="0"/>
            </a:endParaRPr>
          </a:p>
          <a:p>
            <a:pPr algn="just"/>
            <a:r>
              <a:rPr lang="ru-RU" sz="1600" b="1" dirty="0" smtClean="0">
                <a:latin typeface="Times New Roman" pitchFamily="18" charset="0"/>
                <a:cs typeface="Times New Roman" pitchFamily="18" charset="0"/>
              </a:rPr>
              <a:t>- социальная выплата гражданам на частичное или полное погашение ипотечного жилищного кредита (ипотечного займа) в случае рождения (усыновления) ребенка и последующих детей (далее – социальная выплата на погашение).</a:t>
            </a:r>
            <a:endParaRPr lang="ru-RU" sz="1600" dirty="0" smtClean="0">
              <a:latin typeface="Times New Roman" pitchFamily="18" charset="0"/>
              <a:cs typeface="Times New Roman" pitchFamily="18" charset="0"/>
            </a:endParaRPr>
          </a:p>
          <a:p>
            <a:pPr algn="just"/>
            <a:endParaRPr lang="ru-RU" sz="1600" dirty="0">
              <a:latin typeface="Times New Roman" pitchFamily="18" charset="0"/>
              <a:cs typeface="Times New Roman" pitchFamily="18" charset="0"/>
            </a:endParaRPr>
          </a:p>
        </p:txBody>
      </p:sp>
      <p:sp>
        <p:nvSpPr>
          <p:cNvPr id="2" name="Заголовок 1"/>
          <p:cNvSpPr>
            <a:spLocks noGrp="1"/>
          </p:cNvSpPr>
          <p:nvPr>
            <p:ph type="title"/>
          </p:nvPr>
        </p:nvSpPr>
        <p:spPr>
          <a:xfrm>
            <a:off x="0" y="0"/>
            <a:ext cx="9144000" cy="857232"/>
          </a:xfrm>
        </p:spPr>
        <p:style>
          <a:lnRef idx="1">
            <a:schemeClr val="accent2"/>
          </a:lnRef>
          <a:fillRef idx="2">
            <a:schemeClr val="accent2"/>
          </a:fillRef>
          <a:effectRef idx="1">
            <a:schemeClr val="accent2"/>
          </a:effectRef>
          <a:fontRef idx="minor">
            <a:schemeClr val="dk1"/>
          </a:fontRef>
        </p:style>
        <p:txBody>
          <a:bodyPr>
            <a:normAutofit fontScale="90000"/>
          </a:bodyPr>
          <a:lstStyle/>
          <a:p>
            <a:pPr algn="ctr"/>
            <a:r>
              <a:rPr lang="ru-RU" sz="1800" b="1" u="sng" dirty="0" smtClean="0">
                <a:effectLst/>
                <a:latin typeface="Times New Roman" pitchFamily="18" charset="0"/>
                <a:cs typeface="Times New Roman" pitchFamily="18" charset="0"/>
              </a:rPr>
              <a:t/>
            </a:r>
            <a:br>
              <a:rPr lang="ru-RU" sz="1800" b="1" u="sng" dirty="0" smtClean="0">
                <a:effectLst/>
                <a:latin typeface="Times New Roman" pitchFamily="18" charset="0"/>
                <a:cs typeface="Times New Roman" pitchFamily="18" charset="0"/>
              </a:rPr>
            </a:br>
            <a:r>
              <a:rPr lang="ru-RU" sz="1800" b="1" u="sng" dirty="0" smtClean="0">
                <a:effectLst/>
                <a:latin typeface="Times New Roman" pitchFamily="18" charset="0"/>
                <a:cs typeface="Times New Roman" pitchFamily="18" charset="0"/>
              </a:rPr>
              <a:t/>
            </a:r>
            <a:br>
              <a:rPr lang="ru-RU" sz="1800" b="1" u="sng" dirty="0" smtClean="0">
                <a:effectLst/>
                <a:latin typeface="Times New Roman" pitchFamily="18" charset="0"/>
                <a:cs typeface="Times New Roman" pitchFamily="18" charset="0"/>
              </a:rPr>
            </a:br>
            <a:r>
              <a:rPr lang="ru-RU" sz="1800" u="sng" dirty="0" smtClean="0">
                <a:solidFill>
                  <a:schemeClr val="tx1"/>
                </a:solidFill>
                <a:effectLst/>
                <a:latin typeface="Times New Roman" pitchFamily="18" charset="0"/>
                <a:cs typeface="Times New Roman" pitchFamily="18" charset="0"/>
              </a:rPr>
              <a:t>Меры государственной поддержки в рамках постановления Правительства Республики Мордовия от 5 ноября 2008 г. № 504 «О предоставлении социальных выплат заемщикам ипотечных жилищных кредитов (ипотечных займов)»</a:t>
            </a:r>
            <a:r>
              <a:rPr lang="ru-RU" b="1" dirty="0" smtClean="0">
                <a:effectLst/>
                <a:latin typeface="Times New Roman" pitchFamily="18" charset="0"/>
                <a:cs typeface="Times New Roman" pitchFamily="18" charset="0"/>
              </a:rPr>
              <a:t/>
            </a:r>
            <a:br>
              <a:rPr lang="ru-RU" b="1" dirty="0" smtClean="0">
                <a:effectLst/>
                <a:latin typeface="Times New Roman" pitchFamily="18" charset="0"/>
                <a:cs typeface="Times New Roman" pitchFamily="18" charset="0"/>
              </a:rPr>
            </a:br>
            <a:endParaRPr lang="ru-RU" b="1" dirty="0">
              <a:effectLst/>
              <a:latin typeface="Times New Roman" pitchFamily="18" charset="0"/>
              <a:cs typeface="Times New Roman" pitchFamily="18" charset="0"/>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714356"/>
            <a:ext cx="8086756" cy="654032"/>
          </a:xfrm>
        </p:spPr>
        <p:txBody>
          <a:bodyPr>
            <a:normAutofit/>
          </a:bodyPr>
          <a:lstStyle/>
          <a:p>
            <a:pPr algn="ctr"/>
            <a:r>
              <a:rPr lang="ru-RU" sz="1800" b="1" u="sng" dirty="0" smtClean="0">
                <a:latin typeface="Times New Roman" pitchFamily="18" charset="0"/>
                <a:cs typeface="Times New Roman" pitchFamily="18" charset="0"/>
              </a:rPr>
              <a:t>Предоставление социальных услуг в стационарных организациях социального обслуживания для престарелых и инвалидов</a:t>
            </a:r>
            <a:endParaRPr lang="ru-RU" sz="18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714488"/>
            <a:ext cx="8229600" cy="4610112"/>
          </a:xfrm>
        </p:spPr>
        <p:txBody>
          <a:bodyPr>
            <a:normAutofit fontScale="70000" lnSpcReduction="20000"/>
          </a:bodyPr>
          <a:lstStyle/>
          <a:p>
            <a:pPr algn="ctr"/>
            <a:r>
              <a:rPr lang="ru-RU" dirty="0" smtClean="0">
                <a:latin typeface="Times New Roman" pitchFamily="18" charset="0"/>
                <a:cs typeface="Times New Roman" pitchFamily="18" charset="0"/>
              </a:rPr>
              <a:t>Сеть учреждений социального обслуживания граждан пожилого возраста и инвалидов в Республике Мордовия представлена 23 стационарными организациями. На 1 мая 2016 года в них проживают 2031 человек.</a:t>
            </a:r>
          </a:p>
          <a:p>
            <a:pPr algn="ctr"/>
            <a:endParaRPr lang="ru-RU" dirty="0" smtClean="0">
              <a:latin typeface="Times New Roman" pitchFamily="18" charset="0"/>
              <a:cs typeface="Times New Roman" pitchFamily="18" charset="0"/>
            </a:endParaRPr>
          </a:p>
          <a:p>
            <a:pPr algn="ctr"/>
            <a:r>
              <a:rPr lang="ru-RU" dirty="0" smtClean="0">
                <a:latin typeface="Times New Roman" pitchFamily="18" charset="0"/>
                <a:cs typeface="Times New Roman" pitchFamily="18" charset="0"/>
              </a:rPr>
              <a:t>На стационарное социального обслуживание принимаются граждане пожилого возраста (женщинам старше 55 лет, мужчинам старше 60 лет), инвалиды I - II групп старше 18 лет, дети-инвалиды старше 4-х лет, полностью или частично утратившие способность либо возможности осуществлять самообслуживание, самостоятельно передвигаться, обеспечивать основные жизненные потребности.</a:t>
            </a:r>
          </a:p>
          <a:p>
            <a:pPr algn="ctr"/>
            <a:endParaRPr lang="ru-RU" dirty="0" smtClean="0">
              <a:latin typeface="Times New Roman" pitchFamily="18" charset="0"/>
              <a:cs typeface="Times New Roman" pitchFamily="18" charset="0"/>
            </a:endParaRPr>
          </a:p>
          <a:p>
            <a:pPr algn="ctr"/>
            <a:r>
              <a:rPr lang="ru-RU" dirty="0" smtClean="0">
                <a:latin typeface="Times New Roman" pitchFamily="18" charset="0"/>
                <a:cs typeface="Times New Roman" pitchFamily="18" charset="0"/>
              </a:rPr>
              <a:t>Сеть стационарных учреждений располагает хорошей материальной базой,  созданы все необходимые условия для быта,  обеспечена комплексная безопасность. В стационарных учреждениях социального обслуживания организовано  сбалансированное четырехразовое питание. Для оказания медицинской помощи функционируют специализированные кабинеты. Все граждане пожилого возраста и инвалиды, проживающие в домах-интернатах, ежегодно проходят углубленный медицинский осмотр. </a:t>
            </a:r>
          </a:p>
          <a:p>
            <a:endParaRPr lang="ru-RU"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214290"/>
            <a:ext cx="7572428" cy="796908"/>
          </a:xfrm>
        </p:spPr>
        <p:style>
          <a:lnRef idx="1">
            <a:schemeClr val="accent1"/>
          </a:lnRef>
          <a:fillRef idx="2">
            <a:schemeClr val="accent1"/>
          </a:fillRef>
          <a:effectRef idx="1">
            <a:schemeClr val="accent1"/>
          </a:effectRef>
          <a:fontRef idx="minor">
            <a:schemeClr val="dk1"/>
          </a:fontRef>
        </p:style>
        <p:txBody>
          <a:bodyPr>
            <a:normAutofit/>
          </a:bodyPr>
          <a:lstStyle/>
          <a:p>
            <a:pPr algn="ctr"/>
            <a:r>
              <a:rPr lang="ru-RU" sz="2000" b="1" u="sng" dirty="0" smtClean="0">
                <a:latin typeface="Times New Roman" pitchFamily="18" charset="0"/>
                <a:cs typeface="Times New Roman" pitchFamily="18" charset="0"/>
              </a:rPr>
              <a:t>Предоставление социальных услуг в форме социального обслуживания на дому</a:t>
            </a:r>
            <a:endParaRPr lang="ru-RU" sz="2000" dirty="0">
              <a:latin typeface="Times New Roman" pitchFamily="18" charset="0"/>
              <a:cs typeface="Times New Roman" pitchFamily="18" charset="0"/>
            </a:endParaRPr>
          </a:p>
        </p:txBody>
      </p:sp>
      <p:sp>
        <p:nvSpPr>
          <p:cNvPr id="3" name="Содержимое 2"/>
          <p:cNvSpPr>
            <a:spLocks noGrp="1"/>
          </p:cNvSpPr>
          <p:nvPr>
            <p:ph sz="quarter" idx="1"/>
          </p:nvPr>
        </p:nvSpPr>
        <p:spPr>
          <a:xfrm>
            <a:off x="428596" y="1571612"/>
            <a:ext cx="7615262" cy="4873752"/>
          </a:xfrm>
        </p:spPr>
        <p:style>
          <a:lnRef idx="2">
            <a:schemeClr val="accent1"/>
          </a:lnRef>
          <a:fillRef idx="1">
            <a:schemeClr val="lt1"/>
          </a:fillRef>
          <a:effectRef idx="0">
            <a:schemeClr val="accent1"/>
          </a:effectRef>
          <a:fontRef idx="minor">
            <a:schemeClr val="dk1"/>
          </a:fontRef>
        </p:style>
        <p:txBody>
          <a:bodyPr>
            <a:normAutofit/>
          </a:bodyPr>
          <a:lstStyle/>
          <a:p>
            <a:pPr algn="ctr"/>
            <a:r>
              <a:rPr lang="ru-RU" sz="2000" dirty="0" smtClean="0">
                <a:latin typeface="Times New Roman" pitchFamily="18" charset="0"/>
                <a:cs typeface="Times New Roman" pitchFamily="18" charset="0"/>
              </a:rPr>
              <a:t>Социальное обслуживание в форме социального обслуживания на дому является одной из основных форм социального обслуживания, направленной на максимально возможное продление пребывания граждан пожилого возраста и инвалидов в привычной социальной среде в целях поддержания их социального статуса, а также на защиту их прав и законных интересов.</a:t>
            </a:r>
          </a:p>
          <a:p>
            <a:pPr algn="ctr"/>
            <a:r>
              <a:rPr lang="ru-RU" sz="2000" dirty="0" smtClean="0">
                <a:latin typeface="Times New Roman" pitchFamily="18" charset="0"/>
                <a:cs typeface="Times New Roman" pitchFamily="18" charset="0"/>
              </a:rPr>
              <a:t>Наиболее востребованы: покупка и доставка продуктов питания, лекарств, промышленных товаров). Среди услуг, оказываемых непосредственно на дому, помощь в уборке квартиры, в приготовлении пищи, доставка воды (в помещениях без централизованного водоснабжения) и т.д. </a:t>
            </a:r>
          </a:p>
          <a:p>
            <a:pPr algn="ctr"/>
            <a:r>
              <a:rPr lang="ru-RU" sz="2000" dirty="0" smtClean="0">
                <a:latin typeface="Times New Roman" pitchFamily="18" charset="0"/>
                <a:cs typeface="Times New Roman" pitchFamily="18" charset="0"/>
              </a:rPr>
              <a:t>По состоянию на 1 мая 2016 г. на надомном социальном обслуживании находятся 4 960 человек.</a:t>
            </a:r>
          </a:p>
          <a:p>
            <a:pPr algn="ctr"/>
            <a:endParaRPr lang="ru-RU" sz="2000" dirty="0">
              <a:latin typeface="Times New Roman" pitchFamily="18" charset="0"/>
              <a:cs typeface="Times New Roman" pitchFamily="18" charset="0"/>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28728" y="500042"/>
            <a:ext cx="7358114" cy="5643602"/>
          </a:xfrm>
        </p:spPr>
        <p:txBody>
          <a:bodyPr>
            <a:normAutofit fontScale="70000" lnSpcReduction="20000"/>
          </a:bodyPr>
          <a:lstStyle/>
          <a:p>
            <a:pPr>
              <a:buNone/>
            </a:pPr>
            <a:r>
              <a:rPr lang="ru-RU" sz="2300" dirty="0" smtClean="0">
                <a:latin typeface="Times New Roman" pitchFamily="18" charset="0"/>
                <a:cs typeface="Times New Roman" pitchFamily="18" charset="0"/>
              </a:rPr>
              <a:t>Численность населения Дубенского муниципального района на 01.01.2016 г. составляет 12 516 человек. Число сельских населенных пунктов – 29.</a:t>
            </a:r>
          </a:p>
          <a:p>
            <a:pPr>
              <a:buNone/>
            </a:pPr>
            <a:r>
              <a:rPr lang="ru-RU" sz="2300" dirty="0" smtClean="0">
                <a:latin typeface="Times New Roman" pitchFamily="18" charset="0"/>
                <a:cs typeface="Times New Roman" pitchFamily="18" charset="0"/>
              </a:rPr>
              <a:t>ГБУЗ РМ «Дубенская районная больница» – медицинская организация 1 уровня, оказывающая первичную медико-санитарную и стационарную виды помощи, включает следующие структурные подразделения: </a:t>
            </a:r>
          </a:p>
          <a:p>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ФАПов</a:t>
            </a:r>
            <a:r>
              <a:rPr lang="ru-RU" sz="2300" dirty="0" smtClean="0">
                <a:latin typeface="Times New Roman" pitchFamily="18" charset="0"/>
                <a:cs typeface="Times New Roman" pitchFamily="18" charset="0"/>
              </a:rPr>
              <a:t> – 20 (перечень населенных пунктов прилагается);</a:t>
            </a:r>
          </a:p>
          <a:p>
            <a:r>
              <a:rPr lang="ru-RU" sz="2300" dirty="0" smtClean="0">
                <a:latin typeface="Times New Roman" pitchFamily="18" charset="0"/>
                <a:cs typeface="Times New Roman" pitchFamily="18" charset="0"/>
              </a:rPr>
              <a:t>- поликлиника на 150 посещений в смену;</a:t>
            </a:r>
          </a:p>
          <a:p>
            <a:r>
              <a:rPr lang="ru-RU" sz="2300" dirty="0" smtClean="0">
                <a:latin typeface="Times New Roman" pitchFamily="18" charset="0"/>
                <a:cs typeface="Times New Roman" pitchFamily="18" charset="0"/>
              </a:rPr>
              <a:t>- дневной стационар на 35 коек;</a:t>
            </a:r>
          </a:p>
          <a:p>
            <a:r>
              <a:rPr lang="ru-RU" sz="2300" dirty="0" smtClean="0">
                <a:latin typeface="Times New Roman" pitchFamily="18" charset="0"/>
                <a:cs typeface="Times New Roman" pitchFamily="18" charset="0"/>
              </a:rPr>
              <a:t>- круглосуточный стационар на 40 коек, в том числе профиль коек:</a:t>
            </a:r>
          </a:p>
          <a:p>
            <a:r>
              <a:rPr lang="ru-RU" sz="2300" dirty="0" smtClean="0">
                <a:latin typeface="Times New Roman" pitchFamily="18" charset="0"/>
                <a:cs typeface="Times New Roman" pitchFamily="18" charset="0"/>
              </a:rPr>
              <a:t>	гинекологические – 4 койки;</a:t>
            </a:r>
          </a:p>
          <a:p>
            <a:r>
              <a:rPr lang="ru-RU" sz="2300" dirty="0" smtClean="0">
                <a:latin typeface="Times New Roman" pitchFamily="18" charset="0"/>
                <a:cs typeface="Times New Roman" pitchFamily="18" charset="0"/>
              </a:rPr>
              <a:t>	педиатрические – 5 коек;</a:t>
            </a:r>
          </a:p>
          <a:p>
            <a:r>
              <a:rPr lang="ru-RU" sz="2300" dirty="0" smtClean="0">
                <a:latin typeface="Times New Roman" pitchFamily="18" charset="0"/>
                <a:cs typeface="Times New Roman" pitchFamily="18" charset="0"/>
              </a:rPr>
              <a:t>	терапевтические – 16 коек;</a:t>
            </a:r>
          </a:p>
          <a:p>
            <a:r>
              <a:rPr lang="ru-RU" sz="2300" dirty="0" smtClean="0">
                <a:latin typeface="Times New Roman" pitchFamily="18" charset="0"/>
                <a:cs typeface="Times New Roman" pitchFamily="18" charset="0"/>
              </a:rPr>
              <a:t>	хирургические – 15 коек.</a:t>
            </a:r>
          </a:p>
          <a:p>
            <a:pPr>
              <a:buNone/>
            </a:pPr>
            <a:endParaRPr lang="ru-RU" sz="2300" b="1" dirty="0" smtClean="0">
              <a:latin typeface="Times New Roman" pitchFamily="18" charset="0"/>
              <a:cs typeface="Times New Roman" pitchFamily="18" charset="0"/>
            </a:endParaRPr>
          </a:p>
          <a:p>
            <a:pPr>
              <a:buNone/>
            </a:pPr>
            <a:r>
              <a:rPr lang="ru-RU" sz="2300" b="1" dirty="0" smtClean="0">
                <a:latin typeface="Times New Roman" pitchFamily="18" charset="0"/>
                <a:cs typeface="Times New Roman" pitchFamily="18" charset="0"/>
              </a:rPr>
              <a:t>Смертность за 1 квартал 2016 года (на 100 000 чел. населения):</a:t>
            </a:r>
          </a:p>
          <a:p>
            <a:r>
              <a:rPr lang="ru-RU" sz="2300" dirty="0" smtClean="0">
                <a:latin typeface="Times New Roman" pitchFamily="18" charset="0"/>
                <a:cs typeface="Times New Roman" pitchFamily="18" charset="0"/>
              </a:rPr>
              <a:t>общая – 1518,5;</a:t>
            </a:r>
          </a:p>
          <a:p>
            <a:r>
              <a:rPr lang="ru-RU" sz="2300" dirty="0" smtClean="0">
                <a:latin typeface="Times New Roman" pitchFamily="18" charset="0"/>
                <a:cs typeface="Times New Roman" pitchFamily="18" charset="0"/>
              </a:rPr>
              <a:t>от новообразований – 198,1;</a:t>
            </a:r>
          </a:p>
          <a:p>
            <a:r>
              <a:rPr lang="ru-RU" sz="2300" dirty="0" smtClean="0">
                <a:latin typeface="Times New Roman" pitchFamily="18" charset="0"/>
                <a:cs typeface="Times New Roman" pitchFamily="18" charset="0"/>
              </a:rPr>
              <a:t>от болезней системы кровообращения – 330,1;</a:t>
            </a:r>
          </a:p>
          <a:p>
            <a:r>
              <a:rPr lang="ru-RU" sz="2300" dirty="0" smtClean="0">
                <a:latin typeface="Times New Roman" pitchFamily="18" charset="0"/>
                <a:cs typeface="Times New Roman" pitchFamily="18" charset="0"/>
              </a:rPr>
              <a:t>болезней органов дыхания – 0;</a:t>
            </a:r>
          </a:p>
          <a:p>
            <a:r>
              <a:rPr lang="ru-RU" sz="2300" dirty="0" smtClean="0">
                <a:latin typeface="Times New Roman" pitchFamily="18" charset="0"/>
                <a:cs typeface="Times New Roman" pitchFamily="18" charset="0"/>
              </a:rPr>
              <a:t>от внешних причин смерти – 264,1.</a:t>
            </a:r>
          </a:p>
          <a:p>
            <a:endParaRPr lang="ru-RU" sz="1900" dirty="0" smtClean="0">
              <a:latin typeface="Times New Roman" pitchFamily="18" charset="0"/>
              <a:cs typeface="Times New Roman" pitchFamily="18" charset="0"/>
            </a:endParaRPr>
          </a:p>
          <a:p>
            <a:endParaRPr lang="ru-RU"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2878" y="0"/>
            <a:ext cx="8501122" cy="714356"/>
          </a:xfrm>
        </p:spPr>
        <p:txBody>
          <a:bodyPr>
            <a:normAutofit fontScale="90000"/>
          </a:bodyPr>
          <a:lstStyle/>
          <a:p>
            <a:r>
              <a:rPr lang="ru-RU" sz="2000" b="1" dirty="0" smtClean="0">
                <a:solidFill>
                  <a:schemeClr val="tx1"/>
                </a:solidFill>
                <a:effectLst/>
                <a:latin typeface="Times New Roman" pitchFamily="18" charset="0"/>
                <a:cs typeface="Times New Roman" pitchFamily="18" charset="0"/>
              </a:rPr>
              <a:t/>
            </a:r>
            <a:br>
              <a:rPr lang="ru-RU" sz="2000" b="1" dirty="0" smtClean="0">
                <a:solidFill>
                  <a:schemeClr val="tx1"/>
                </a:solidFill>
                <a:effectLst/>
                <a:latin typeface="Times New Roman" pitchFamily="18" charset="0"/>
                <a:cs typeface="Times New Roman" pitchFamily="18" charset="0"/>
              </a:rPr>
            </a:br>
            <a:r>
              <a:rPr lang="ru-RU" sz="2000" b="1" dirty="0" smtClean="0">
                <a:solidFill>
                  <a:schemeClr val="tx1"/>
                </a:solidFill>
                <a:effectLst/>
                <a:latin typeface="Times New Roman" pitchFamily="18" charset="0"/>
                <a:cs typeface="Times New Roman" pitchFamily="18" charset="0"/>
              </a:rPr>
              <a:t>Перечень населенных пунктов, имеющих фельдшерско-акушерские пункты:</a:t>
            </a:r>
            <a:r>
              <a:rPr lang="ru-RU" dirty="0" smtClean="0">
                <a:effectLst/>
                <a:latin typeface="Times New Roman" pitchFamily="18" charset="0"/>
                <a:cs typeface="Times New Roman" pitchFamily="18" charset="0"/>
              </a:rPr>
              <a:t/>
            </a:r>
            <a:br>
              <a:rPr lang="ru-RU" dirty="0" smtClean="0">
                <a:effectLst/>
                <a:latin typeface="Times New Roman" pitchFamily="18" charset="0"/>
                <a:cs typeface="Times New Roman" pitchFamily="18" charset="0"/>
              </a:rPr>
            </a:br>
            <a:endParaRPr lang="ru-RU" dirty="0">
              <a:effectLst/>
              <a:latin typeface="Times New Roman" pitchFamily="18" charset="0"/>
              <a:cs typeface="Times New Roman" pitchFamily="18" charset="0"/>
            </a:endParaRPr>
          </a:p>
        </p:txBody>
      </p:sp>
      <p:graphicFrame>
        <p:nvGraphicFramePr>
          <p:cNvPr id="4" name="Таблица 3"/>
          <p:cNvGraphicFramePr>
            <a:graphicFrameLocks noGrp="1"/>
          </p:cNvGraphicFramePr>
          <p:nvPr/>
        </p:nvGraphicFramePr>
        <p:xfrm>
          <a:off x="1214414" y="642918"/>
          <a:ext cx="7000892" cy="5608320"/>
        </p:xfrm>
        <a:graphic>
          <a:graphicData uri="http://schemas.openxmlformats.org/drawingml/2006/table">
            <a:tbl>
              <a:tblPr>
                <a:tableStyleId>{BC89EF96-8CEA-46FF-86C4-4CE0E7609802}</a:tableStyleId>
              </a:tblPr>
              <a:tblGrid>
                <a:gridCol w="4526289"/>
                <a:gridCol w="2474603"/>
              </a:tblGrid>
              <a:tr h="391711">
                <a:tc>
                  <a:txBody>
                    <a:bodyPr/>
                    <a:lstStyle/>
                    <a:p>
                      <a:pPr algn="ctr">
                        <a:spcAft>
                          <a:spcPts val="0"/>
                        </a:spcAft>
                      </a:pPr>
                      <a:r>
                        <a:rPr lang="ru-RU" sz="1600" b="1" dirty="0">
                          <a:latin typeface="Times New Roman" pitchFamily="18" charset="0"/>
                          <a:cs typeface="Times New Roman" pitchFamily="18" charset="0"/>
                        </a:rPr>
                        <a:t>Наименование населенного пункта, имеющего фельдшерско-акушерский пункт</a:t>
                      </a:r>
                      <a:endParaRPr lang="ru-RU" sz="1600" b="1" dirty="0">
                        <a:latin typeface="Times New Roman" pitchFamily="18" charset="0"/>
                        <a:ea typeface="Times New Roman"/>
                        <a:cs typeface="Times New Roman" pitchFamily="18" charset="0"/>
                      </a:endParaRPr>
                    </a:p>
                  </a:txBody>
                  <a:tcPr marL="31477" marR="31477" marT="0" marB="0"/>
                </a:tc>
                <a:tc>
                  <a:txBody>
                    <a:bodyPr/>
                    <a:lstStyle/>
                    <a:p>
                      <a:pPr algn="ctr">
                        <a:spcAft>
                          <a:spcPts val="0"/>
                        </a:spcAft>
                      </a:pPr>
                      <a:r>
                        <a:rPr lang="ru-RU" sz="1600" b="1" dirty="0">
                          <a:latin typeface="Times New Roman" pitchFamily="18" charset="0"/>
                          <a:cs typeface="Times New Roman" pitchFamily="18" charset="0"/>
                        </a:rPr>
                        <a:t>Численность прикрепленного населения</a:t>
                      </a:r>
                      <a:endParaRPr lang="ru-RU" sz="1600" b="1" dirty="0">
                        <a:latin typeface="Times New Roman" pitchFamily="18" charset="0"/>
                        <a:ea typeface="Times New Roman"/>
                        <a:cs typeface="Times New Roman" pitchFamily="18" charset="0"/>
                      </a:endParaRPr>
                    </a:p>
                  </a:txBody>
                  <a:tcPr marL="31477" marR="31477" marT="0" marB="0"/>
                </a:tc>
              </a:tr>
              <a:tr h="183614">
                <a:tc>
                  <a:txBody>
                    <a:bodyPr/>
                    <a:lstStyle/>
                    <a:p>
                      <a:pPr>
                        <a:spcAft>
                          <a:spcPts val="0"/>
                        </a:spcAft>
                      </a:pPr>
                      <a:r>
                        <a:rPr lang="ru-RU" sz="1600">
                          <a:latin typeface="Times New Roman" pitchFamily="18" charset="0"/>
                          <a:cs typeface="Times New Roman" pitchFamily="18" charset="0"/>
                        </a:rPr>
                        <a:t>с.Антоновка</a:t>
                      </a:r>
                      <a:endParaRPr lang="ru-RU" sz="1600">
                        <a:latin typeface="Times New Roman" pitchFamily="18" charset="0"/>
                        <a:ea typeface="Times New Roman"/>
                        <a:cs typeface="Times New Roman" pitchFamily="18" charset="0"/>
                      </a:endParaRPr>
                    </a:p>
                  </a:txBody>
                  <a:tcPr marL="31477" marR="31477" marT="0" marB="0"/>
                </a:tc>
                <a:tc>
                  <a:txBody>
                    <a:bodyPr/>
                    <a:lstStyle/>
                    <a:p>
                      <a:pPr algn="ctr">
                        <a:spcAft>
                          <a:spcPts val="0"/>
                        </a:spcAft>
                      </a:pPr>
                      <a:r>
                        <a:rPr lang="ru-RU" sz="1600">
                          <a:latin typeface="Times New Roman" pitchFamily="18" charset="0"/>
                          <a:cs typeface="Times New Roman" pitchFamily="18" charset="0"/>
                        </a:rPr>
                        <a:t>131</a:t>
                      </a:r>
                      <a:endParaRPr lang="ru-RU" sz="1600">
                        <a:latin typeface="Times New Roman" pitchFamily="18" charset="0"/>
                        <a:ea typeface="Times New Roman"/>
                        <a:cs typeface="Times New Roman" pitchFamily="18" charset="0"/>
                      </a:endParaRPr>
                    </a:p>
                  </a:txBody>
                  <a:tcPr marL="31477" marR="31477" marT="0" marB="0"/>
                </a:tc>
              </a:tr>
              <a:tr h="183614">
                <a:tc>
                  <a:txBody>
                    <a:bodyPr/>
                    <a:lstStyle/>
                    <a:p>
                      <a:pPr>
                        <a:spcAft>
                          <a:spcPts val="0"/>
                        </a:spcAft>
                      </a:pPr>
                      <a:r>
                        <a:rPr lang="ru-RU" sz="1600">
                          <a:latin typeface="Times New Roman" pitchFamily="18" charset="0"/>
                          <a:cs typeface="Times New Roman" pitchFamily="18" charset="0"/>
                        </a:rPr>
                        <a:t>с.Ардатово</a:t>
                      </a:r>
                      <a:endParaRPr lang="ru-RU" sz="1600">
                        <a:latin typeface="Times New Roman" pitchFamily="18" charset="0"/>
                        <a:ea typeface="Times New Roman"/>
                        <a:cs typeface="Times New Roman" pitchFamily="18" charset="0"/>
                      </a:endParaRPr>
                    </a:p>
                  </a:txBody>
                  <a:tcPr marL="31477" marR="31477" marT="0" marB="0"/>
                </a:tc>
                <a:tc>
                  <a:txBody>
                    <a:bodyPr/>
                    <a:lstStyle/>
                    <a:p>
                      <a:pPr algn="ctr">
                        <a:spcAft>
                          <a:spcPts val="0"/>
                        </a:spcAft>
                      </a:pPr>
                      <a:r>
                        <a:rPr lang="ru-RU" sz="1600">
                          <a:latin typeface="Times New Roman" pitchFamily="18" charset="0"/>
                          <a:cs typeface="Times New Roman" pitchFamily="18" charset="0"/>
                        </a:rPr>
                        <a:t>904</a:t>
                      </a:r>
                      <a:endParaRPr lang="ru-RU" sz="1600">
                        <a:latin typeface="Times New Roman" pitchFamily="18" charset="0"/>
                        <a:ea typeface="Times New Roman"/>
                        <a:cs typeface="Times New Roman" pitchFamily="18" charset="0"/>
                      </a:endParaRPr>
                    </a:p>
                  </a:txBody>
                  <a:tcPr marL="31477" marR="31477" marT="0" marB="0"/>
                </a:tc>
              </a:tr>
              <a:tr h="183614">
                <a:tc>
                  <a:txBody>
                    <a:bodyPr/>
                    <a:lstStyle/>
                    <a:p>
                      <a:pPr>
                        <a:spcAft>
                          <a:spcPts val="0"/>
                        </a:spcAft>
                      </a:pPr>
                      <a:r>
                        <a:rPr lang="ru-RU" sz="1600">
                          <a:latin typeface="Times New Roman" pitchFamily="18" charset="0"/>
                          <a:cs typeface="Times New Roman" pitchFamily="18" charset="0"/>
                        </a:rPr>
                        <a:t>пос. Свиносовхоз</a:t>
                      </a:r>
                      <a:endParaRPr lang="ru-RU" sz="1600">
                        <a:latin typeface="Times New Roman" pitchFamily="18" charset="0"/>
                        <a:ea typeface="Times New Roman"/>
                        <a:cs typeface="Times New Roman" pitchFamily="18" charset="0"/>
                      </a:endParaRPr>
                    </a:p>
                  </a:txBody>
                  <a:tcPr marL="31477" marR="31477" marT="0" marB="0"/>
                </a:tc>
                <a:tc>
                  <a:txBody>
                    <a:bodyPr/>
                    <a:lstStyle/>
                    <a:p>
                      <a:pPr algn="ctr">
                        <a:spcAft>
                          <a:spcPts val="0"/>
                        </a:spcAft>
                      </a:pPr>
                      <a:r>
                        <a:rPr lang="ru-RU" sz="1600">
                          <a:latin typeface="Times New Roman" pitchFamily="18" charset="0"/>
                          <a:cs typeface="Times New Roman" pitchFamily="18" charset="0"/>
                        </a:rPr>
                        <a:t>399</a:t>
                      </a:r>
                      <a:endParaRPr lang="ru-RU" sz="1600">
                        <a:latin typeface="Times New Roman" pitchFamily="18" charset="0"/>
                        <a:ea typeface="Times New Roman"/>
                        <a:cs typeface="Times New Roman" pitchFamily="18" charset="0"/>
                      </a:endParaRPr>
                    </a:p>
                  </a:txBody>
                  <a:tcPr marL="31477" marR="31477" marT="0" marB="0"/>
                </a:tc>
              </a:tr>
              <a:tr h="183614">
                <a:tc>
                  <a:txBody>
                    <a:bodyPr/>
                    <a:lstStyle/>
                    <a:p>
                      <a:pPr>
                        <a:spcAft>
                          <a:spcPts val="0"/>
                        </a:spcAft>
                      </a:pPr>
                      <a:r>
                        <a:rPr lang="ru-RU" sz="1600">
                          <a:latin typeface="Times New Roman" pitchFamily="18" charset="0"/>
                          <a:cs typeface="Times New Roman" pitchFamily="18" charset="0"/>
                        </a:rPr>
                        <a:t>с.Енгалычево</a:t>
                      </a:r>
                      <a:endParaRPr lang="ru-RU" sz="1600">
                        <a:latin typeface="Times New Roman" pitchFamily="18" charset="0"/>
                        <a:ea typeface="Times New Roman"/>
                        <a:cs typeface="Times New Roman" pitchFamily="18" charset="0"/>
                      </a:endParaRPr>
                    </a:p>
                  </a:txBody>
                  <a:tcPr marL="31477" marR="31477" marT="0" marB="0"/>
                </a:tc>
                <a:tc>
                  <a:txBody>
                    <a:bodyPr/>
                    <a:lstStyle/>
                    <a:p>
                      <a:pPr algn="ctr">
                        <a:spcAft>
                          <a:spcPts val="0"/>
                        </a:spcAft>
                      </a:pPr>
                      <a:r>
                        <a:rPr lang="ru-RU" sz="1600">
                          <a:latin typeface="Times New Roman" pitchFamily="18" charset="0"/>
                          <a:cs typeface="Times New Roman" pitchFamily="18" charset="0"/>
                        </a:rPr>
                        <a:t>428</a:t>
                      </a:r>
                      <a:endParaRPr lang="ru-RU" sz="1600">
                        <a:latin typeface="Times New Roman" pitchFamily="18" charset="0"/>
                        <a:ea typeface="Times New Roman"/>
                        <a:cs typeface="Times New Roman" pitchFamily="18" charset="0"/>
                      </a:endParaRPr>
                    </a:p>
                  </a:txBody>
                  <a:tcPr marL="31477" marR="31477" marT="0" marB="0"/>
                </a:tc>
              </a:tr>
              <a:tr h="183614">
                <a:tc>
                  <a:txBody>
                    <a:bodyPr/>
                    <a:lstStyle/>
                    <a:p>
                      <a:pPr>
                        <a:spcAft>
                          <a:spcPts val="0"/>
                        </a:spcAft>
                      </a:pPr>
                      <a:r>
                        <a:rPr lang="ru-RU" sz="1600">
                          <a:latin typeface="Times New Roman" pitchFamily="18" charset="0"/>
                          <a:cs typeface="Times New Roman" pitchFamily="18" charset="0"/>
                        </a:rPr>
                        <a:t>с.Кабаево</a:t>
                      </a:r>
                      <a:endParaRPr lang="ru-RU" sz="1600">
                        <a:latin typeface="Times New Roman" pitchFamily="18" charset="0"/>
                        <a:ea typeface="Times New Roman"/>
                        <a:cs typeface="Times New Roman" pitchFamily="18" charset="0"/>
                      </a:endParaRPr>
                    </a:p>
                  </a:txBody>
                  <a:tcPr marL="31477" marR="31477" marT="0" marB="0"/>
                </a:tc>
                <a:tc>
                  <a:txBody>
                    <a:bodyPr/>
                    <a:lstStyle/>
                    <a:p>
                      <a:pPr algn="ctr">
                        <a:spcAft>
                          <a:spcPts val="0"/>
                        </a:spcAft>
                      </a:pPr>
                      <a:r>
                        <a:rPr lang="ru-RU" sz="1600">
                          <a:latin typeface="Times New Roman" pitchFamily="18" charset="0"/>
                          <a:cs typeface="Times New Roman" pitchFamily="18" charset="0"/>
                        </a:rPr>
                        <a:t>596</a:t>
                      </a:r>
                      <a:endParaRPr lang="ru-RU" sz="1600">
                        <a:latin typeface="Times New Roman" pitchFamily="18" charset="0"/>
                        <a:ea typeface="Times New Roman"/>
                        <a:cs typeface="Times New Roman" pitchFamily="18" charset="0"/>
                      </a:endParaRPr>
                    </a:p>
                  </a:txBody>
                  <a:tcPr marL="31477" marR="31477" marT="0" marB="0"/>
                </a:tc>
              </a:tr>
              <a:tr h="183614">
                <a:tc>
                  <a:txBody>
                    <a:bodyPr/>
                    <a:lstStyle/>
                    <a:p>
                      <a:pPr>
                        <a:spcAft>
                          <a:spcPts val="0"/>
                        </a:spcAft>
                      </a:pPr>
                      <a:r>
                        <a:rPr lang="ru-RU" sz="1600">
                          <a:latin typeface="Times New Roman" pitchFamily="18" charset="0"/>
                          <a:cs typeface="Times New Roman" pitchFamily="18" charset="0"/>
                        </a:rPr>
                        <a:t>с.Кайбичево</a:t>
                      </a:r>
                      <a:endParaRPr lang="ru-RU" sz="1600">
                        <a:latin typeface="Times New Roman" pitchFamily="18" charset="0"/>
                        <a:ea typeface="Times New Roman"/>
                        <a:cs typeface="Times New Roman" pitchFamily="18" charset="0"/>
                      </a:endParaRPr>
                    </a:p>
                  </a:txBody>
                  <a:tcPr marL="31477" marR="31477" marT="0" marB="0"/>
                </a:tc>
                <a:tc>
                  <a:txBody>
                    <a:bodyPr/>
                    <a:lstStyle/>
                    <a:p>
                      <a:pPr algn="ctr">
                        <a:spcAft>
                          <a:spcPts val="0"/>
                        </a:spcAft>
                      </a:pPr>
                      <a:r>
                        <a:rPr lang="ru-RU" sz="1600">
                          <a:latin typeface="Times New Roman" pitchFamily="18" charset="0"/>
                          <a:cs typeface="Times New Roman" pitchFamily="18" charset="0"/>
                        </a:rPr>
                        <a:t>179</a:t>
                      </a:r>
                      <a:endParaRPr lang="ru-RU" sz="1600">
                        <a:latin typeface="Times New Roman" pitchFamily="18" charset="0"/>
                        <a:ea typeface="Times New Roman"/>
                        <a:cs typeface="Times New Roman" pitchFamily="18" charset="0"/>
                      </a:endParaRPr>
                    </a:p>
                  </a:txBody>
                  <a:tcPr marL="31477" marR="31477" marT="0" marB="0"/>
                </a:tc>
              </a:tr>
              <a:tr h="183614">
                <a:tc>
                  <a:txBody>
                    <a:bodyPr/>
                    <a:lstStyle/>
                    <a:p>
                      <a:pPr>
                        <a:spcAft>
                          <a:spcPts val="0"/>
                        </a:spcAft>
                      </a:pPr>
                      <a:r>
                        <a:rPr lang="ru-RU" sz="1600">
                          <a:latin typeface="Times New Roman" pitchFamily="18" charset="0"/>
                          <a:cs typeface="Times New Roman" pitchFamily="18" charset="0"/>
                        </a:rPr>
                        <a:t>с.Кочкурово</a:t>
                      </a:r>
                      <a:endParaRPr lang="ru-RU" sz="1600">
                        <a:latin typeface="Times New Roman" pitchFamily="18" charset="0"/>
                        <a:ea typeface="Times New Roman"/>
                        <a:cs typeface="Times New Roman" pitchFamily="18" charset="0"/>
                      </a:endParaRPr>
                    </a:p>
                  </a:txBody>
                  <a:tcPr marL="31477" marR="31477" marT="0" marB="0"/>
                </a:tc>
                <a:tc>
                  <a:txBody>
                    <a:bodyPr/>
                    <a:lstStyle/>
                    <a:p>
                      <a:pPr algn="ctr">
                        <a:spcAft>
                          <a:spcPts val="0"/>
                        </a:spcAft>
                      </a:pPr>
                      <a:r>
                        <a:rPr lang="ru-RU" sz="1600" dirty="0">
                          <a:latin typeface="Times New Roman" pitchFamily="18" charset="0"/>
                          <a:cs typeface="Times New Roman" pitchFamily="18" charset="0"/>
                        </a:rPr>
                        <a:t>565</a:t>
                      </a:r>
                      <a:endParaRPr lang="ru-RU" sz="1600" dirty="0">
                        <a:latin typeface="Times New Roman" pitchFamily="18" charset="0"/>
                        <a:ea typeface="Times New Roman"/>
                        <a:cs typeface="Times New Roman" pitchFamily="18" charset="0"/>
                      </a:endParaRPr>
                    </a:p>
                  </a:txBody>
                  <a:tcPr marL="31477" marR="31477" marT="0" marB="0"/>
                </a:tc>
              </a:tr>
              <a:tr h="183614">
                <a:tc>
                  <a:txBody>
                    <a:bodyPr/>
                    <a:lstStyle/>
                    <a:p>
                      <a:pPr>
                        <a:spcAft>
                          <a:spcPts val="0"/>
                        </a:spcAft>
                      </a:pPr>
                      <a:r>
                        <a:rPr lang="ru-RU" sz="1600">
                          <a:latin typeface="Times New Roman" pitchFamily="18" charset="0"/>
                          <a:cs typeface="Times New Roman" pitchFamily="18" charset="0"/>
                        </a:rPr>
                        <a:t>с.Красино</a:t>
                      </a:r>
                      <a:endParaRPr lang="ru-RU" sz="1600">
                        <a:latin typeface="Times New Roman" pitchFamily="18" charset="0"/>
                        <a:ea typeface="Times New Roman"/>
                        <a:cs typeface="Times New Roman" pitchFamily="18" charset="0"/>
                      </a:endParaRPr>
                    </a:p>
                  </a:txBody>
                  <a:tcPr marL="31477" marR="31477" marT="0" marB="0"/>
                </a:tc>
                <a:tc>
                  <a:txBody>
                    <a:bodyPr/>
                    <a:lstStyle/>
                    <a:p>
                      <a:pPr algn="ctr">
                        <a:spcAft>
                          <a:spcPts val="0"/>
                        </a:spcAft>
                      </a:pPr>
                      <a:r>
                        <a:rPr lang="ru-RU" sz="1600">
                          <a:latin typeface="Times New Roman" pitchFamily="18" charset="0"/>
                          <a:cs typeface="Times New Roman" pitchFamily="18" charset="0"/>
                        </a:rPr>
                        <a:t>499</a:t>
                      </a:r>
                      <a:endParaRPr lang="ru-RU" sz="1600">
                        <a:latin typeface="Times New Roman" pitchFamily="18" charset="0"/>
                        <a:ea typeface="Times New Roman"/>
                        <a:cs typeface="Times New Roman" pitchFamily="18" charset="0"/>
                      </a:endParaRPr>
                    </a:p>
                  </a:txBody>
                  <a:tcPr marL="31477" marR="31477" marT="0" marB="0"/>
                </a:tc>
              </a:tr>
              <a:tr h="183614">
                <a:tc>
                  <a:txBody>
                    <a:bodyPr/>
                    <a:lstStyle/>
                    <a:p>
                      <a:pPr>
                        <a:spcAft>
                          <a:spcPts val="0"/>
                        </a:spcAft>
                      </a:pPr>
                      <a:r>
                        <a:rPr lang="ru-RU" sz="1600">
                          <a:latin typeface="Times New Roman" pitchFamily="18" charset="0"/>
                          <a:cs typeface="Times New Roman" pitchFamily="18" charset="0"/>
                        </a:rPr>
                        <a:t>пос.Красные Луга</a:t>
                      </a:r>
                      <a:endParaRPr lang="ru-RU" sz="1600">
                        <a:latin typeface="Times New Roman" pitchFamily="18" charset="0"/>
                        <a:ea typeface="Times New Roman"/>
                        <a:cs typeface="Times New Roman" pitchFamily="18" charset="0"/>
                      </a:endParaRPr>
                    </a:p>
                  </a:txBody>
                  <a:tcPr marL="31477" marR="31477" marT="0" marB="0"/>
                </a:tc>
                <a:tc>
                  <a:txBody>
                    <a:bodyPr/>
                    <a:lstStyle/>
                    <a:p>
                      <a:pPr algn="ctr">
                        <a:spcAft>
                          <a:spcPts val="0"/>
                        </a:spcAft>
                      </a:pPr>
                      <a:r>
                        <a:rPr lang="ru-RU" sz="1600">
                          <a:latin typeface="Times New Roman" pitchFamily="18" charset="0"/>
                          <a:cs typeface="Times New Roman" pitchFamily="18" charset="0"/>
                        </a:rPr>
                        <a:t>58</a:t>
                      </a:r>
                      <a:endParaRPr lang="ru-RU" sz="1600">
                        <a:latin typeface="Times New Roman" pitchFamily="18" charset="0"/>
                        <a:ea typeface="Times New Roman"/>
                        <a:cs typeface="Times New Roman" pitchFamily="18" charset="0"/>
                      </a:endParaRPr>
                    </a:p>
                  </a:txBody>
                  <a:tcPr marL="31477" marR="31477" marT="0" marB="0"/>
                </a:tc>
              </a:tr>
              <a:tr h="183614">
                <a:tc>
                  <a:txBody>
                    <a:bodyPr/>
                    <a:lstStyle/>
                    <a:p>
                      <a:pPr>
                        <a:spcAft>
                          <a:spcPts val="0"/>
                        </a:spcAft>
                      </a:pPr>
                      <a:r>
                        <a:rPr lang="ru-RU" sz="1600">
                          <a:latin typeface="Times New Roman" pitchFamily="18" charset="0"/>
                          <a:cs typeface="Times New Roman" pitchFamily="18" charset="0"/>
                        </a:rPr>
                        <a:t>с.Ломаты</a:t>
                      </a:r>
                      <a:endParaRPr lang="ru-RU" sz="1600">
                        <a:latin typeface="Times New Roman" pitchFamily="18" charset="0"/>
                        <a:ea typeface="Times New Roman"/>
                        <a:cs typeface="Times New Roman" pitchFamily="18" charset="0"/>
                      </a:endParaRPr>
                    </a:p>
                  </a:txBody>
                  <a:tcPr marL="31477" marR="31477" marT="0" marB="0"/>
                </a:tc>
                <a:tc>
                  <a:txBody>
                    <a:bodyPr/>
                    <a:lstStyle/>
                    <a:p>
                      <a:pPr algn="ctr">
                        <a:spcAft>
                          <a:spcPts val="0"/>
                        </a:spcAft>
                      </a:pPr>
                      <a:r>
                        <a:rPr lang="ru-RU" sz="1600">
                          <a:latin typeface="Times New Roman" pitchFamily="18" charset="0"/>
                          <a:cs typeface="Times New Roman" pitchFamily="18" charset="0"/>
                        </a:rPr>
                        <a:t>287</a:t>
                      </a:r>
                      <a:endParaRPr lang="ru-RU" sz="1600">
                        <a:latin typeface="Times New Roman" pitchFamily="18" charset="0"/>
                        <a:ea typeface="Times New Roman"/>
                        <a:cs typeface="Times New Roman" pitchFamily="18" charset="0"/>
                      </a:endParaRPr>
                    </a:p>
                  </a:txBody>
                  <a:tcPr marL="31477" marR="31477" marT="0" marB="0"/>
                </a:tc>
              </a:tr>
              <a:tr h="183614">
                <a:tc>
                  <a:txBody>
                    <a:bodyPr/>
                    <a:lstStyle/>
                    <a:p>
                      <a:pPr>
                        <a:spcAft>
                          <a:spcPts val="0"/>
                        </a:spcAft>
                      </a:pPr>
                      <a:r>
                        <a:rPr lang="ru-RU" sz="1600">
                          <a:latin typeface="Times New Roman" pitchFamily="18" charset="0"/>
                          <a:cs typeface="Times New Roman" pitchFamily="18" charset="0"/>
                        </a:rPr>
                        <a:t>с. Морга</a:t>
                      </a:r>
                      <a:endParaRPr lang="ru-RU" sz="1600">
                        <a:latin typeface="Times New Roman" pitchFamily="18" charset="0"/>
                        <a:ea typeface="Times New Roman"/>
                        <a:cs typeface="Times New Roman" pitchFamily="18" charset="0"/>
                      </a:endParaRPr>
                    </a:p>
                  </a:txBody>
                  <a:tcPr marL="31477" marR="31477" marT="0" marB="0"/>
                </a:tc>
                <a:tc>
                  <a:txBody>
                    <a:bodyPr/>
                    <a:lstStyle/>
                    <a:p>
                      <a:pPr algn="ctr">
                        <a:spcAft>
                          <a:spcPts val="0"/>
                        </a:spcAft>
                      </a:pPr>
                      <a:r>
                        <a:rPr lang="ru-RU" sz="1600">
                          <a:latin typeface="Times New Roman" pitchFamily="18" charset="0"/>
                          <a:cs typeface="Times New Roman" pitchFamily="18" charset="0"/>
                        </a:rPr>
                        <a:t>425</a:t>
                      </a:r>
                      <a:endParaRPr lang="ru-RU" sz="1600">
                        <a:latin typeface="Times New Roman" pitchFamily="18" charset="0"/>
                        <a:ea typeface="Times New Roman"/>
                        <a:cs typeface="Times New Roman" pitchFamily="18" charset="0"/>
                      </a:endParaRPr>
                    </a:p>
                  </a:txBody>
                  <a:tcPr marL="31477" marR="31477" marT="0" marB="0"/>
                </a:tc>
              </a:tr>
              <a:tr h="183614">
                <a:tc>
                  <a:txBody>
                    <a:bodyPr/>
                    <a:lstStyle/>
                    <a:p>
                      <a:pPr>
                        <a:spcAft>
                          <a:spcPts val="0"/>
                        </a:spcAft>
                      </a:pPr>
                      <a:r>
                        <a:rPr lang="ru-RU" sz="1600">
                          <a:latin typeface="Times New Roman" pitchFamily="18" charset="0"/>
                          <a:cs typeface="Times New Roman" pitchFamily="18" charset="0"/>
                        </a:rPr>
                        <a:t>с.Неклюдово</a:t>
                      </a:r>
                      <a:endParaRPr lang="ru-RU" sz="1600">
                        <a:latin typeface="Times New Roman" pitchFamily="18" charset="0"/>
                        <a:ea typeface="Times New Roman"/>
                        <a:cs typeface="Times New Roman" pitchFamily="18" charset="0"/>
                      </a:endParaRPr>
                    </a:p>
                  </a:txBody>
                  <a:tcPr marL="31477" marR="31477" marT="0" marB="0"/>
                </a:tc>
                <a:tc>
                  <a:txBody>
                    <a:bodyPr/>
                    <a:lstStyle/>
                    <a:p>
                      <a:pPr algn="ctr">
                        <a:spcAft>
                          <a:spcPts val="0"/>
                        </a:spcAft>
                      </a:pPr>
                      <a:r>
                        <a:rPr lang="ru-RU" sz="1600">
                          <a:latin typeface="Times New Roman" pitchFamily="18" charset="0"/>
                          <a:cs typeface="Times New Roman" pitchFamily="18" charset="0"/>
                        </a:rPr>
                        <a:t>55</a:t>
                      </a:r>
                      <a:endParaRPr lang="ru-RU" sz="1600">
                        <a:latin typeface="Times New Roman" pitchFamily="18" charset="0"/>
                        <a:ea typeface="Times New Roman"/>
                        <a:cs typeface="Times New Roman" pitchFamily="18" charset="0"/>
                      </a:endParaRPr>
                    </a:p>
                  </a:txBody>
                  <a:tcPr marL="31477" marR="31477" marT="0" marB="0"/>
                </a:tc>
              </a:tr>
              <a:tr h="183614">
                <a:tc>
                  <a:txBody>
                    <a:bodyPr/>
                    <a:lstStyle/>
                    <a:p>
                      <a:pPr>
                        <a:spcAft>
                          <a:spcPts val="0"/>
                        </a:spcAft>
                      </a:pPr>
                      <a:r>
                        <a:rPr lang="ru-RU" sz="1600">
                          <a:latin typeface="Times New Roman" pitchFamily="18" charset="0"/>
                          <a:cs typeface="Times New Roman" pitchFamily="18" charset="0"/>
                        </a:rPr>
                        <a:t>с.Николаевка</a:t>
                      </a:r>
                      <a:endParaRPr lang="ru-RU" sz="1600">
                        <a:latin typeface="Times New Roman" pitchFamily="18" charset="0"/>
                        <a:ea typeface="Times New Roman"/>
                        <a:cs typeface="Times New Roman" pitchFamily="18" charset="0"/>
                      </a:endParaRPr>
                    </a:p>
                  </a:txBody>
                  <a:tcPr marL="31477" marR="31477" marT="0" marB="0"/>
                </a:tc>
                <a:tc>
                  <a:txBody>
                    <a:bodyPr/>
                    <a:lstStyle/>
                    <a:p>
                      <a:pPr algn="ctr">
                        <a:spcAft>
                          <a:spcPts val="0"/>
                        </a:spcAft>
                      </a:pPr>
                      <a:r>
                        <a:rPr lang="ru-RU" sz="1600">
                          <a:latin typeface="Times New Roman" pitchFamily="18" charset="0"/>
                          <a:cs typeface="Times New Roman" pitchFamily="18" charset="0"/>
                        </a:rPr>
                        <a:t>375</a:t>
                      </a:r>
                      <a:endParaRPr lang="ru-RU" sz="1600">
                        <a:latin typeface="Times New Roman" pitchFamily="18" charset="0"/>
                        <a:ea typeface="Times New Roman"/>
                        <a:cs typeface="Times New Roman" pitchFamily="18" charset="0"/>
                      </a:endParaRPr>
                    </a:p>
                  </a:txBody>
                  <a:tcPr marL="31477" marR="31477" marT="0" marB="0"/>
                </a:tc>
              </a:tr>
              <a:tr h="183614">
                <a:tc>
                  <a:txBody>
                    <a:bodyPr/>
                    <a:lstStyle/>
                    <a:p>
                      <a:pPr>
                        <a:spcAft>
                          <a:spcPts val="0"/>
                        </a:spcAft>
                      </a:pPr>
                      <a:r>
                        <a:rPr lang="ru-RU" sz="1600">
                          <a:latin typeface="Times New Roman" pitchFamily="18" charset="0"/>
                          <a:cs typeface="Times New Roman" pitchFamily="18" charset="0"/>
                        </a:rPr>
                        <a:t>с.Петровка</a:t>
                      </a:r>
                      <a:endParaRPr lang="ru-RU" sz="1600">
                        <a:latin typeface="Times New Roman" pitchFamily="18" charset="0"/>
                        <a:ea typeface="Times New Roman"/>
                        <a:cs typeface="Times New Roman" pitchFamily="18" charset="0"/>
                      </a:endParaRPr>
                    </a:p>
                  </a:txBody>
                  <a:tcPr marL="31477" marR="31477" marT="0" marB="0"/>
                </a:tc>
                <a:tc>
                  <a:txBody>
                    <a:bodyPr/>
                    <a:lstStyle/>
                    <a:p>
                      <a:pPr algn="ctr">
                        <a:spcAft>
                          <a:spcPts val="0"/>
                        </a:spcAft>
                      </a:pPr>
                      <a:r>
                        <a:rPr lang="ru-RU" sz="1600">
                          <a:latin typeface="Times New Roman" pitchFamily="18" charset="0"/>
                          <a:cs typeface="Times New Roman" pitchFamily="18" charset="0"/>
                        </a:rPr>
                        <a:t>371</a:t>
                      </a:r>
                      <a:endParaRPr lang="ru-RU" sz="1600">
                        <a:latin typeface="Times New Roman" pitchFamily="18" charset="0"/>
                        <a:ea typeface="Times New Roman"/>
                        <a:cs typeface="Times New Roman" pitchFamily="18" charset="0"/>
                      </a:endParaRPr>
                    </a:p>
                  </a:txBody>
                  <a:tcPr marL="31477" marR="31477" marT="0" marB="0"/>
                </a:tc>
              </a:tr>
              <a:tr h="183614">
                <a:tc>
                  <a:txBody>
                    <a:bodyPr/>
                    <a:lstStyle/>
                    <a:p>
                      <a:pPr>
                        <a:spcAft>
                          <a:spcPts val="0"/>
                        </a:spcAft>
                      </a:pPr>
                      <a:r>
                        <a:rPr lang="ru-RU" sz="1600">
                          <a:latin typeface="Times New Roman" pitchFamily="18" charset="0"/>
                          <a:cs typeface="Times New Roman" pitchFamily="18" charset="0"/>
                        </a:rPr>
                        <a:t>с.Поводимово</a:t>
                      </a:r>
                      <a:endParaRPr lang="ru-RU" sz="1600">
                        <a:latin typeface="Times New Roman" pitchFamily="18" charset="0"/>
                        <a:ea typeface="Times New Roman"/>
                        <a:cs typeface="Times New Roman" pitchFamily="18" charset="0"/>
                      </a:endParaRPr>
                    </a:p>
                  </a:txBody>
                  <a:tcPr marL="31477" marR="31477" marT="0" marB="0"/>
                </a:tc>
                <a:tc>
                  <a:txBody>
                    <a:bodyPr/>
                    <a:lstStyle/>
                    <a:p>
                      <a:pPr algn="ctr">
                        <a:spcAft>
                          <a:spcPts val="0"/>
                        </a:spcAft>
                      </a:pPr>
                      <a:r>
                        <a:rPr lang="ru-RU" sz="1600">
                          <a:latin typeface="Times New Roman" pitchFamily="18" charset="0"/>
                          <a:cs typeface="Times New Roman" pitchFamily="18" charset="0"/>
                        </a:rPr>
                        <a:t>2139</a:t>
                      </a:r>
                      <a:endParaRPr lang="ru-RU" sz="1600">
                        <a:latin typeface="Times New Roman" pitchFamily="18" charset="0"/>
                        <a:ea typeface="Times New Roman"/>
                        <a:cs typeface="Times New Roman" pitchFamily="18" charset="0"/>
                      </a:endParaRPr>
                    </a:p>
                  </a:txBody>
                  <a:tcPr marL="31477" marR="31477" marT="0" marB="0"/>
                </a:tc>
              </a:tr>
              <a:tr h="183614">
                <a:tc>
                  <a:txBody>
                    <a:bodyPr/>
                    <a:lstStyle/>
                    <a:p>
                      <a:pPr>
                        <a:spcAft>
                          <a:spcPts val="0"/>
                        </a:spcAft>
                      </a:pPr>
                      <a:r>
                        <a:rPr lang="ru-RU" sz="1600">
                          <a:latin typeface="Times New Roman" pitchFamily="18" charset="0"/>
                          <a:cs typeface="Times New Roman" pitchFamily="18" charset="0"/>
                        </a:rPr>
                        <a:t>с.Пуркаево</a:t>
                      </a:r>
                      <a:endParaRPr lang="ru-RU" sz="1600">
                        <a:latin typeface="Times New Roman" pitchFamily="18" charset="0"/>
                        <a:ea typeface="Times New Roman"/>
                        <a:cs typeface="Times New Roman" pitchFamily="18" charset="0"/>
                      </a:endParaRPr>
                    </a:p>
                  </a:txBody>
                  <a:tcPr marL="31477" marR="31477" marT="0" marB="0"/>
                </a:tc>
                <a:tc>
                  <a:txBody>
                    <a:bodyPr/>
                    <a:lstStyle/>
                    <a:p>
                      <a:pPr algn="ctr">
                        <a:spcAft>
                          <a:spcPts val="0"/>
                        </a:spcAft>
                      </a:pPr>
                      <a:r>
                        <a:rPr lang="ru-RU" sz="1600">
                          <a:latin typeface="Times New Roman" pitchFamily="18" charset="0"/>
                          <a:cs typeface="Times New Roman" pitchFamily="18" charset="0"/>
                        </a:rPr>
                        <a:t>648</a:t>
                      </a:r>
                      <a:endParaRPr lang="ru-RU" sz="1600">
                        <a:latin typeface="Times New Roman" pitchFamily="18" charset="0"/>
                        <a:ea typeface="Times New Roman"/>
                        <a:cs typeface="Times New Roman" pitchFamily="18" charset="0"/>
                      </a:endParaRPr>
                    </a:p>
                  </a:txBody>
                  <a:tcPr marL="31477" marR="31477" marT="0" marB="0"/>
                </a:tc>
              </a:tr>
              <a:tr h="183614">
                <a:tc>
                  <a:txBody>
                    <a:bodyPr/>
                    <a:lstStyle/>
                    <a:p>
                      <a:pPr>
                        <a:spcAft>
                          <a:spcPts val="0"/>
                        </a:spcAft>
                      </a:pPr>
                      <a:r>
                        <a:rPr lang="ru-RU" sz="1600">
                          <a:latin typeface="Times New Roman" pitchFamily="18" charset="0"/>
                          <a:cs typeface="Times New Roman" pitchFamily="18" charset="0"/>
                        </a:rPr>
                        <a:t>с.Сайнино</a:t>
                      </a:r>
                      <a:endParaRPr lang="ru-RU" sz="1600">
                        <a:latin typeface="Times New Roman" pitchFamily="18" charset="0"/>
                        <a:ea typeface="Times New Roman"/>
                        <a:cs typeface="Times New Roman" pitchFamily="18" charset="0"/>
                      </a:endParaRPr>
                    </a:p>
                  </a:txBody>
                  <a:tcPr marL="31477" marR="31477" marT="0" marB="0"/>
                </a:tc>
                <a:tc>
                  <a:txBody>
                    <a:bodyPr/>
                    <a:lstStyle/>
                    <a:p>
                      <a:pPr algn="ctr">
                        <a:spcAft>
                          <a:spcPts val="0"/>
                        </a:spcAft>
                      </a:pPr>
                      <a:r>
                        <a:rPr lang="ru-RU" sz="1600">
                          <a:latin typeface="Times New Roman" pitchFamily="18" charset="0"/>
                          <a:cs typeface="Times New Roman" pitchFamily="18" charset="0"/>
                        </a:rPr>
                        <a:t>60</a:t>
                      </a:r>
                      <a:endParaRPr lang="ru-RU" sz="1600">
                        <a:latin typeface="Times New Roman" pitchFamily="18" charset="0"/>
                        <a:ea typeface="Times New Roman"/>
                        <a:cs typeface="Times New Roman" pitchFamily="18" charset="0"/>
                      </a:endParaRPr>
                    </a:p>
                  </a:txBody>
                  <a:tcPr marL="31477" marR="31477" marT="0" marB="0"/>
                </a:tc>
              </a:tr>
              <a:tr h="183614">
                <a:tc>
                  <a:txBody>
                    <a:bodyPr/>
                    <a:lstStyle/>
                    <a:p>
                      <a:pPr>
                        <a:spcAft>
                          <a:spcPts val="0"/>
                        </a:spcAft>
                      </a:pPr>
                      <a:r>
                        <a:rPr lang="ru-RU" sz="1600">
                          <a:latin typeface="Times New Roman" pitchFamily="18" charset="0"/>
                          <a:cs typeface="Times New Roman" pitchFamily="18" charset="0"/>
                        </a:rPr>
                        <a:t>с.Турдаково</a:t>
                      </a:r>
                      <a:endParaRPr lang="ru-RU" sz="1600">
                        <a:latin typeface="Times New Roman" pitchFamily="18" charset="0"/>
                        <a:ea typeface="Times New Roman"/>
                        <a:cs typeface="Times New Roman" pitchFamily="18" charset="0"/>
                      </a:endParaRPr>
                    </a:p>
                  </a:txBody>
                  <a:tcPr marL="31477" marR="31477" marT="0" marB="0"/>
                </a:tc>
                <a:tc>
                  <a:txBody>
                    <a:bodyPr/>
                    <a:lstStyle/>
                    <a:p>
                      <a:pPr algn="ctr">
                        <a:spcAft>
                          <a:spcPts val="0"/>
                        </a:spcAft>
                      </a:pPr>
                      <a:r>
                        <a:rPr lang="ru-RU" sz="1600">
                          <a:latin typeface="Times New Roman" pitchFamily="18" charset="0"/>
                          <a:cs typeface="Times New Roman" pitchFamily="18" charset="0"/>
                        </a:rPr>
                        <a:t>185</a:t>
                      </a:r>
                      <a:endParaRPr lang="ru-RU" sz="1600">
                        <a:latin typeface="Times New Roman" pitchFamily="18" charset="0"/>
                        <a:ea typeface="Times New Roman"/>
                        <a:cs typeface="Times New Roman" pitchFamily="18" charset="0"/>
                      </a:endParaRPr>
                    </a:p>
                  </a:txBody>
                  <a:tcPr marL="31477" marR="31477" marT="0" marB="0"/>
                </a:tc>
              </a:tr>
              <a:tr h="183614">
                <a:tc>
                  <a:txBody>
                    <a:bodyPr/>
                    <a:lstStyle/>
                    <a:p>
                      <a:pPr>
                        <a:spcAft>
                          <a:spcPts val="0"/>
                        </a:spcAft>
                      </a:pPr>
                      <a:r>
                        <a:rPr lang="ru-RU" sz="1600">
                          <a:latin typeface="Times New Roman" pitchFamily="18" charset="0"/>
                          <a:cs typeface="Times New Roman" pitchFamily="18" charset="0"/>
                        </a:rPr>
                        <a:t>с.Чеберчино</a:t>
                      </a:r>
                      <a:endParaRPr lang="ru-RU" sz="1600">
                        <a:latin typeface="Times New Roman" pitchFamily="18" charset="0"/>
                        <a:ea typeface="Times New Roman"/>
                        <a:cs typeface="Times New Roman" pitchFamily="18" charset="0"/>
                      </a:endParaRPr>
                    </a:p>
                  </a:txBody>
                  <a:tcPr marL="31477" marR="31477" marT="0" marB="0"/>
                </a:tc>
                <a:tc>
                  <a:txBody>
                    <a:bodyPr/>
                    <a:lstStyle/>
                    <a:p>
                      <a:pPr algn="ctr">
                        <a:spcAft>
                          <a:spcPts val="0"/>
                        </a:spcAft>
                      </a:pPr>
                      <a:r>
                        <a:rPr lang="ru-RU" sz="1600">
                          <a:latin typeface="Times New Roman" pitchFamily="18" charset="0"/>
                          <a:cs typeface="Times New Roman" pitchFamily="18" charset="0"/>
                        </a:rPr>
                        <a:t>365</a:t>
                      </a:r>
                      <a:endParaRPr lang="ru-RU" sz="1600">
                        <a:latin typeface="Times New Roman" pitchFamily="18" charset="0"/>
                        <a:ea typeface="Times New Roman"/>
                        <a:cs typeface="Times New Roman" pitchFamily="18" charset="0"/>
                      </a:endParaRPr>
                    </a:p>
                  </a:txBody>
                  <a:tcPr marL="31477" marR="31477" marT="0" marB="0"/>
                </a:tc>
              </a:tr>
              <a:tr h="183614">
                <a:tc>
                  <a:txBody>
                    <a:bodyPr/>
                    <a:lstStyle/>
                    <a:p>
                      <a:pPr>
                        <a:spcAft>
                          <a:spcPts val="0"/>
                        </a:spcAft>
                      </a:pPr>
                      <a:r>
                        <a:rPr lang="ru-RU" sz="1600" dirty="0" err="1">
                          <a:latin typeface="Times New Roman" pitchFamily="18" charset="0"/>
                          <a:cs typeface="Times New Roman" pitchFamily="18" charset="0"/>
                        </a:rPr>
                        <a:t>с.Чиндяново</a:t>
                      </a:r>
                      <a:endParaRPr lang="ru-RU" sz="1600" dirty="0">
                        <a:latin typeface="Times New Roman" pitchFamily="18" charset="0"/>
                        <a:ea typeface="Times New Roman"/>
                        <a:cs typeface="Times New Roman" pitchFamily="18" charset="0"/>
                      </a:endParaRPr>
                    </a:p>
                  </a:txBody>
                  <a:tcPr marL="31477" marR="31477" marT="0" marB="0"/>
                </a:tc>
                <a:tc>
                  <a:txBody>
                    <a:bodyPr/>
                    <a:lstStyle/>
                    <a:p>
                      <a:pPr algn="ctr">
                        <a:spcAft>
                          <a:spcPts val="0"/>
                        </a:spcAft>
                      </a:pPr>
                      <a:r>
                        <a:rPr lang="ru-RU" sz="1600" dirty="0">
                          <a:latin typeface="Times New Roman" pitchFamily="18" charset="0"/>
                          <a:cs typeface="Times New Roman" pitchFamily="18" charset="0"/>
                        </a:rPr>
                        <a:t>454</a:t>
                      </a:r>
                      <a:endParaRPr lang="ru-RU" sz="1600" dirty="0">
                        <a:latin typeface="Times New Roman" pitchFamily="18" charset="0"/>
                        <a:ea typeface="Times New Roman"/>
                        <a:cs typeface="Times New Roman" pitchFamily="18" charset="0"/>
                      </a:endParaRPr>
                    </a:p>
                  </a:txBody>
                  <a:tcPr marL="31477" marR="31477" marT="0" marB="0"/>
                </a:tc>
              </a:tr>
            </a:tbl>
          </a:graphicData>
        </a:graphic>
      </p:graphicFrame>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AutoShape 1"/>
          <p:cNvSpPr>
            <a:spLocks noChangeArrowheads="1"/>
          </p:cNvSpPr>
          <p:nvPr/>
        </p:nvSpPr>
        <p:spPr bwMode="auto">
          <a:xfrm>
            <a:off x="2500298" y="0"/>
            <a:ext cx="3800475" cy="396875"/>
          </a:xfrm>
          <a:prstGeom prst="roundRect">
            <a:avLst>
              <a:gd name="adj" fmla="val 16667"/>
            </a:avLst>
          </a:prstGeom>
          <a:gradFill rotWithShape="0">
            <a:gsLst>
              <a:gs pos="0">
                <a:srgbClr val="FFFFFF"/>
              </a:gs>
              <a:gs pos="100000">
                <a:srgbClr val="B6DDE8"/>
              </a:gs>
            </a:gsLst>
            <a:lin ang="5400000" scaled="1"/>
          </a:gradFill>
          <a:ln w="12700">
            <a:solidFill>
              <a:srgbClr val="92CDDC"/>
            </a:solidFill>
            <a:round/>
            <a:headEnd/>
            <a:tailEnd/>
          </a:ln>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ru-RU" sz="1600" b="1" i="0" u="none" strike="noStrike" cap="none" normalizeH="0" baseline="0" smtClean="0">
                <a:ln>
                  <a:noFill/>
                </a:ln>
                <a:solidFill>
                  <a:schemeClr val="tx1"/>
                </a:solidFill>
                <a:effectLst/>
                <a:latin typeface="Calibri" pitchFamily="34" charset="0"/>
              </a:rPr>
              <a:t>ДУБЕНСКИЙ РАЙОН</a:t>
            </a:r>
            <a:endParaRPr kumimoji="0" lang="ru-RU" sz="1800" b="0" i="0" u="none" strike="noStrike" cap="none" normalizeH="0" baseline="0" smtClean="0">
              <a:ln>
                <a:noFill/>
              </a:ln>
              <a:solidFill>
                <a:schemeClr val="tx1"/>
              </a:solidFill>
              <a:effectLst/>
              <a:latin typeface="Arial" pitchFamily="34" charset="0"/>
            </a:endParaRPr>
          </a:p>
        </p:txBody>
      </p:sp>
      <p:sp>
        <p:nvSpPr>
          <p:cNvPr id="64514" name="AutoShape 2"/>
          <p:cNvSpPr>
            <a:spLocks noChangeArrowheads="1"/>
          </p:cNvSpPr>
          <p:nvPr/>
        </p:nvSpPr>
        <p:spPr bwMode="auto">
          <a:xfrm>
            <a:off x="4286248" y="428604"/>
            <a:ext cx="276225" cy="501650"/>
          </a:xfrm>
          <a:prstGeom prst="downArrow">
            <a:avLst>
              <a:gd name="adj1" fmla="val 50000"/>
              <a:gd name="adj2" fmla="val 45402"/>
            </a:avLst>
          </a:prstGeom>
          <a:solidFill>
            <a:srgbClr val="FFFFFF"/>
          </a:solidFill>
          <a:ln w="63500" cmpd="thickThin">
            <a:solidFill>
              <a:srgbClr val="4BACC6"/>
            </a:solidFill>
            <a:miter lim="800000"/>
            <a:headEnd/>
            <a:tailEnd/>
          </a:ln>
          <a:effectLst/>
        </p:spPr>
        <p:txBody>
          <a:bodyPr vert="horz" wrap="square" lIns="91440" tIns="45720" rIns="91440" bIns="45720" numCol="1" anchor="t" anchorCtr="0" compatLnSpc="1">
            <a:prstTxWarp prst="textNoShape">
              <a:avLst/>
            </a:prstTxWarp>
          </a:bodyPr>
          <a:lstStyle/>
          <a:p>
            <a:endParaRPr lang="ru-RU"/>
          </a:p>
        </p:txBody>
      </p:sp>
      <p:sp>
        <p:nvSpPr>
          <p:cNvPr id="64515" name="Rectangle 3"/>
          <p:cNvSpPr>
            <a:spLocks noChangeArrowheads="1"/>
          </p:cNvSpPr>
          <p:nvPr/>
        </p:nvSpPr>
        <p:spPr bwMode="auto">
          <a:xfrm>
            <a:off x="1571604" y="1000108"/>
            <a:ext cx="5783263" cy="381000"/>
          </a:xfrm>
          <a:prstGeom prst="rect">
            <a:avLst/>
          </a:prstGeom>
          <a:solidFill>
            <a:srgbClr val="FFFFFF"/>
          </a:solidFill>
          <a:ln w="63500" cmpd="thickThin">
            <a:solidFill>
              <a:srgbClr val="4BACC6"/>
            </a:solidFill>
            <a:miter lim="800000"/>
            <a:headEnd/>
            <a:tailEnd/>
          </a:ln>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ru-RU" sz="1600" b="1" i="0" u="none" strike="noStrike" cap="none" normalizeH="0" baseline="0" smtClean="0">
                <a:ln>
                  <a:noFill/>
                </a:ln>
                <a:solidFill>
                  <a:schemeClr val="tx1"/>
                </a:solidFill>
                <a:effectLst/>
                <a:latin typeface="Calibri" pitchFamily="34" charset="0"/>
              </a:rPr>
              <a:t>ПАЦИЕНТ</a:t>
            </a:r>
            <a:endParaRPr kumimoji="0" lang="ru-RU" sz="1800" b="0" i="0" u="none" strike="noStrike" cap="none" normalizeH="0" baseline="0" smtClean="0">
              <a:ln>
                <a:noFill/>
              </a:ln>
              <a:solidFill>
                <a:schemeClr val="tx1"/>
              </a:solidFill>
              <a:effectLst/>
              <a:latin typeface="Arial" pitchFamily="34" charset="0"/>
            </a:endParaRPr>
          </a:p>
        </p:txBody>
      </p:sp>
      <p:sp>
        <p:nvSpPr>
          <p:cNvPr id="64516" name="AutoShape 4"/>
          <p:cNvSpPr>
            <a:spLocks noChangeArrowheads="1"/>
          </p:cNvSpPr>
          <p:nvPr/>
        </p:nvSpPr>
        <p:spPr bwMode="auto">
          <a:xfrm>
            <a:off x="2143108" y="2143116"/>
            <a:ext cx="906463" cy="417513"/>
          </a:xfrm>
          <a:prstGeom prst="roundRect">
            <a:avLst>
              <a:gd name="adj" fmla="val 16667"/>
            </a:avLst>
          </a:prstGeom>
          <a:solidFill>
            <a:srgbClr val="FFFFFF"/>
          </a:solidFill>
          <a:ln w="63500" cmpd="thickThin">
            <a:solidFill>
              <a:srgbClr val="4F81BD"/>
            </a:solidFill>
            <a:round/>
            <a:headEnd/>
            <a:tailEnd/>
          </a:ln>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ru-RU" sz="1600" b="1" i="0" u="none" strike="noStrike" cap="none" normalizeH="0" baseline="0" smtClean="0">
                <a:ln>
                  <a:noFill/>
                </a:ln>
                <a:solidFill>
                  <a:schemeClr val="tx1"/>
                </a:solidFill>
                <a:effectLst/>
                <a:latin typeface="Calibri" pitchFamily="34" charset="0"/>
              </a:rPr>
              <a:t>ФАП</a:t>
            </a:r>
            <a:endParaRPr kumimoji="0" lang="ru-RU" sz="1800" b="0" i="0" u="none" strike="noStrike" cap="none" normalizeH="0" baseline="0" smtClean="0">
              <a:ln>
                <a:noFill/>
              </a:ln>
              <a:solidFill>
                <a:schemeClr val="tx1"/>
              </a:solidFill>
              <a:effectLst/>
              <a:latin typeface="Arial" pitchFamily="34" charset="0"/>
            </a:endParaRPr>
          </a:p>
        </p:txBody>
      </p:sp>
      <p:sp>
        <p:nvSpPr>
          <p:cNvPr id="64517" name="AutoShape 5"/>
          <p:cNvSpPr>
            <a:spLocks noChangeArrowheads="1"/>
          </p:cNvSpPr>
          <p:nvPr/>
        </p:nvSpPr>
        <p:spPr bwMode="auto">
          <a:xfrm>
            <a:off x="3929058" y="2928934"/>
            <a:ext cx="906462" cy="419100"/>
          </a:xfrm>
          <a:prstGeom prst="roundRect">
            <a:avLst>
              <a:gd name="adj" fmla="val 16667"/>
            </a:avLst>
          </a:prstGeom>
          <a:solidFill>
            <a:srgbClr val="FFFFFF"/>
          </a:solidFill>
          <a:ln w="63500" cmpd="thickThin">
            <a:solidFill>
              <a:srgbClr val="4F81BD"/>
            </a:solidFill>
            <a:round/>
            <a:headEnd/>
            <a:tailEnd/>
          </a:ln>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ru-RU" sz="1600" b="1" i="0" u="none" strike="noStrike" cap="none" normalizeH="0" baseline="0" smtClean="0">
                <a:ln>
                  <a:noFill/>
                </a:ln>
                <a:solidFill>
                  <a:schemeClr val="tx1"/>
                </a:solidFill>
                <a:effectLst/>
                <a:latin typeface="Calibri" pitchFamily="34" charset="0"/>
              </a:rPr>
              <a:t>РБ</a:t>
            </a:r>
            <a:endParaRPr kumimoji="0" lang="ru-RU" sz="1800" b="0" i="0" u="none" strike="noStrike" cap="none" normalizeH="0" baseline="0" smtClean="0">
              <a:ln>
                <a:noFill/>
              </a:ln>
              <a:solidFill>
                <a:schemeClr val="tx1"/>
              </a:solidFill>
              <a:effectLst/>
              <a:latin typeface="Arial" pitchFamily="34" charset="0"/>
            </a:endParaRPr>
          </a:p>
        </p:txBody>
      </p:sp>
      <p:cxnSp>
        <p:nvCxnSpPr>
          <p:cNvPr id="64518" name="AutoShape 6"/>
          <p:cNvCxnSpPr>
            <a:cxnSpLocks noChangeShapeType="1"/>
          </p:cNvCxnSpPr>
          <p:nvPr/>
        </p:nvCxnSpPr>
        <p:spPr bwMode="auto">
          <a:xfrm>
            <a:off x="2500298" y="1428736"/>
            <a:ext cx="0" cy="690562"/>
          </a:xfrm>
          <a:prstGeom prst="straightConnector1">
            <a:avLst/>
          </a:prstGeom>
          <a:noFill/>
          <a:ln w="31750">
            <a:solidFill>
              <a:srgbClr val="000000"/>
            </a:solidFill>
            <a:round/>
            <a:headEnd/>
            <a:tailEnd type="triangle" w="med" len="med"/>
          </a:ln>
          <a:effectLst/>
        </p:spPr>
      </p:cxnSp>
      <p:cxnSp>
        <p:nvCxnSpPr>
          <p:cNvPr id="64519" name="AutoShape 7"/>
          <p:cNvCxnSpPr>
            <a:cxnSpLocks noChangeShapeType="1"/>
          </p:cNvCxnSpPr>
          <p:nvPr/>
        </p:nvCxnSpPr>
        <p:spPr bwMode="auto">
          <a:xfrm rot="5400000">
            <a:off x="2214546" y="2857496"/>
            <a:ext cx="571504" cy="1588"/>
          </a:xfrm>
          <a:prstGeom prst="straightConnector1">
            <a:avLst/>
          </a:prstGeom>
          <a:noFill/>
          <a:ln w="31750">
            <a:solidFill>
              <a:srgbClr val="000000"/>
            </a:solidFill>
            <a:round/>
            <a:headEnd/>
            <a:tailEnd/>
          </a:ln>
          <a:effectLst/>
        </p:spPr>
      </p:cxnSp>
      <p:cxnSp>
        <p:nvCxnSpPr>
          <p:cNvPr id="64520" name="AutoShape 8"/>
          <p:cNvCxnSpPr>
            <a:cxnSpLocks noChangeShapeType="1"/>
          </p:cNvCxnSpPr>
          <p:nvPr/>
        </p:nvCxnSpPr>
        <p:spPr bwMode="auto">
          <a:xfrm>
            <a:off x="2500298" y="3143248"/>
            <a:ext cx="1243013" cy="1588"/>
          </a:xfrm>
          <a:prstGeom prst="straightConnector1">
            <a:avLst/>
          </a:prstGeom>
          <a:ln>
            <a:headEnd/>
            <a:tailEnd type="triangle" w="med" len="med"/>
          </a:ln>
        </p:spPr>
        <p:style>
          <a:lnRef idx="2">
            <a:schemeClr val="dk1"/>
          </a:lnRef>
          <a:fillRef idx="0">
            <a:schemeClr val="dk1"/>
          </a:fillRef>
          <a:effectRef idx="1">
            <a:schemeClr val="dk1"/>
          </a:effectRef>
          <a:fontRef idx="minor">
            <a:schemeClr val="tx1"/>
          </a:fontRef>
        </p:style>
      </p:cxnSp>
      <p:cxnSp>
        <p:nvCxnSpPr>
          <p:cNvPr id="64521" name="AutoShape 9"/>
          <p:cNvCxnSpPr>
            <a:cxnSpLocks noChangeShapeType="1"/>
          </p:cNvCxnSpPr>
          <p:nvPr/>
        </p:nvCxnSpPr>
        <p:spPr bwMode="auto">
          <a:xfrm rot="5400000">
            <a:off x="3714744" y="2143116"/>
            <a:ext cx="1428760" cy="1588"/>
          </a:xfrm>
          <a:prstGeom prst="straightConnector1">
            <a:avLst/>
          </a:prstGeom>
          <a:noFill/>
          <a:ln w="31750">
            <a:solidFill>
              <a:srgbClr val="000000"/>
            </a:solidFill>
            <a:round/>
            <a:headEnd/>
            <a:tailEnd type="triangle" w="med" len="med"/>
          </a:ln>
          <a:effectLst/>
        </p:spPr>
      </p:cxnSp>
      <p:sp>
        <p:nvSpPr>
          <p:cNvPr id="64522" name="AutoShape 10"/>
          <p:cNvSpPr>
            <a:spLocks noChangeArrowheads="1"/>
          </p:cNvSpPr>
          <p:nvPr/>
        </p:nvSpPr>
        <p:spPr bwMode="auto">
          <a:xfrm>
            <a:off x="4214810" y="3429000"/>
            <a:ext cx="276225" cy="819150"/>
          </a:xfrm>
          <a:prstGeom prst="downArrow">
            <a:avLst>
              <a:gd name="adj1" fmla="val 50000"/>
              <a:gd name="adj2" fmla="val 74138"/>
            </a:avLst>
          </a:prstGeom>
          <a:solidFill>
            <a:srgbClr val="FFFFFF"/>
          </a:solidFill>
          <a:ln w="63500" cmpd="thickThin">
            <a:solidFill>
              <a:srgbClr val="4F81BD"/>
            </a:solidFill>
            <a:miter lim="800000"/>
            <a:headEnd/>
            <a:tailEnd/>
          </a:ln>
          <a:effectLst/>
        </p:spPr>
        <p:txBody>
          <a:bodyPr vert="horz" wrap="square" lIns="91440" tIns="45720" rIns="91440" bIns="45720" numCol="1" anchor="t" anchorCtr="0" compatLnSpc="1">
            <a:prstTxWarp prst="textNoShape">
              <a:avLst/>
            </a:prstTxWarp>
          </a:bodyPr>
          <a:lstStyle/>
          <a:p>
            <a:endParaRPr lang="ru-RU"/>
          </a:p>
        </p:txBody>
      </p:sp>
      <p:sp>
        <p:nvSpPr>
          <p:cNvPr id="64523" name="AutoShape 11"/>
          <p:cNvSpPr>
            <a:spLocks noChangeArrowheads="1"/>
          </p:cNvSpPr>
          <p:nvPr/>
        </p:nvSpPr>
        <p:spPr bwMode="auto">
          <a:xfrm>
            <a:off x="1643042" y="4357694"/>
            <a:ext cx="5462588" cy="709612"/>
          </a:xfrm>
          <a:prstGeom prst="roundRect">
            <a:avLst>
              <a:gd name="adj" fmla="val 16667"/>
            </a:avLst>
          </a:prstGeom>
          <a:gradFill rotWithShape="0">
            <a:gsLst>
              <a:gs pos="0">
                <a:srgbClr val="FFFFFF"/>
              </a:gs>
              <a:gs pos="100000">
                <a:srgbClr val="CCC0D9"/>
              </a:gs>
            </a:gsLst>
            <a:lin ang="5400000" scaled="1"/>
          </a:gradFill>
          <a:ln w="12700">
            <a:solidFill>
              <a:srgbClr val="B2A1C7"/>
            </a:solidFill>
            <a:round/>
            <a:headEnd/>
            <a:tailEnd/>
          </a:ln>
          <a:effectLst>
            <a:outerShdw dist="28398" dir="3806097" algn="ctr" rotWithShape="0">
              <a:srgbClr val="3F3151">
                <a:alpha val="50000"/>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ru-RU" sz="1600" b="1" i="0" u="none" strike="noStrike" cap="none" normalizeH="0" baseline="0" dirty="0" smtClean="0">
                <a:ln>
                  <a:noFill/>
                </a:ln>
                <a:solidFill>
                  <a:schemeClr val="tx1"/>
                </a:solidFill>
                <a:effectLst/>
                <a:latin typeface="Calibri" pitchFamily="34" charset="0"/>
              </a:rPr>
              <a:t>МЕЖРАЙОННАЯ БОЛЬНИЦА</a:t>
            </a:r>
            <a:r>
              <a:rPr kumimoji="0" lang="ru-RU" sz="1100" b="1" i="1" u="none" strike="noStrike" cap="none" normalizeH="0" baseline="0" dirty="0" smtClean="0">
                <a:ln>
                  <a:noFill/>
                </a:ln>
                <a:solidFill>
                  <a:schemeClr val="tx1"/>
                </a:solidFill>
                <a:effectLst/>
                <a:latin typeface="Calibri" pitchFamily="34" charset="0"/>
              </a:rPr>
              <a:t> </a:t>
            </a:r>
            <a:endParaRPr kumimoji="0" lang="ru-RU" sz="1100" b="1" i="1" u="none" strike="noStrike" cap="none" normalizeH="0" baseline="0" dirty="0" smtClean="0">
              <a:ln>
                <a:noFill/>
              </a:ln>
              <a:solidFill>
                <a:schemeClr val="tx1"/>
              </a:solidFill>
              <a:effectLst/>
              <a:latin typeface="Times New Roman" pitchFamily="18" charset="0"/>
            </a:endParaRPr>
          </a:p>
          <a:p>
            <a:pPr marL="0" marR="0" lvl="0" indent="0" algn="ctr" defTabSz="914400" rtl="0" eaLnBrk="1" fontAlgn="base" latinLnBrk="0" hangingPunct="1">
              <a:lnSpc>
                <a:spcPct val="100000"/>
              </a:lnSpc>
              <a:spcBef>
                <a:spcPct val="0"/>
              </a:spcBef>
              <a:spcAft>
                <a:spcPts val="1000"/>
              </a:spcAft>
              <a:buClrTx/>
              <a:buSzTx/>
              <a:buFontTx/>
              <a:buNone/>
              <a:tabLst/>
            </a:pPr>
            <a:r>
              <a:rPr kumimoji="0" lang="ru-RU" sz="1100" b="1" i="1" u="none" strike="noStrike" cap="none" normalizeH="0" baseline="0" dirty="0" smtClean="0">
                <a:ln>
                  <a:noFill/>
                </a:ln>
                <a:solidFill>
                  <a:schemeClr val="tx1"/>
                </a:solidFill>
                <a:effectLst/>
                <a:latin typeface="Calibri" pitchFamily="34" charset="0"/>
              </a:rPr>
              <a:t>ГБУЗ РМ «Комсомольская межрайонная больница»</a:t>
            </a:r>
            <a:endParaRPr kumimoji="0" lang="ru-RU" sz="1800" b="0" i="0" u="none" strike="noStrike" cap="none" normalizeH="0" baseline="0" dirty="0" smtClean="0">
              <a:ln>
                <a:noFill/>
              </a:ln>
              <a:solidFill>
                <a:schemeClr val="tx1"/>
              </a:solidFill>
              <a:effectLst/>
              <a:latin typeface="Arial" pitchFamily="34" charset="0"/>
            </a:endParaRPr>
          </a:p>
        </p:txBody>
      </p:sp>
      <p:sp>
        <p:nvSpPr>
          <p:cNvPr id="64524" name="AutoShape 12"/>
          <p:cNvSpPr>
            <a:spLocks noChangeArrowheads="1"/>
          </p:cNvSpPr>
          <p:nvPr/>
        </p:nvSpPr>
        <p:spPr bwMode="auto">
          <a:xfrm>
            <a:off x="4214810" y="5143512"/>
            <a:ext cx="276225" cy="785818"/>
          </a:xfrm>
          <a:prstGeom prst="downArrow">
            <a:avLst>
              <a:gd name="adj1" fmla="val 50000"/>
              <a:gd name="adj2" fmla="val 86494"/>
            </a:avLst>
          </a:prstGeom>
          <a:solidFill>
            <a:srgbClr val="FFFFFF"/>
          </a:solidFill>
          <a:ln w="63500" cmpd="thickThin">
            <a:solidFill>
              <a:srgbClr val="8064A2"/>
            </a:solidFill>
            <a:miter lim="800000"/>
            <a:headEnd/>
            <a:tailEnd/>
          </a:ln>
          <a:effectLst/>
        </p:spPr>
        <p:txBody>
          <a:bodyPr vert="horz" wrap="square" lIns="91440" tIns="45720" rIns="91440" bIns="45720" numCol="1" anchor="t" anchorCtr="0" compatLnSpc="1">
            <a:prstTxWarp prst="textNoShape">
              <a:avLst/>
            </a:prstTxWarp>
          </a:bodyPr>
          <a:lstStyle/>
          <a:p>
            <a:endParaRPr lang="ru-RU"/>
          </a:p>
        </p:txBody>
      </p:sp>
      <p:sp>
        <p:nvSpPr>
          <p:cNvPr id="64525" name="AutoShape 13"/>
          <p:cNvSpPr>
            <a:spLocks noChangeArrowheads="1"/>
          </p:cNvSpPr>
          <p:nvPr/>
        </p:nvSpPr>
        <p:spPr bwMode="auto">
          <a:xfrm>
            <a:off x="1500166" y="5929330"/>
            <a:ext cx="5715040" cy="717550"/>
          </a:xfrm>
          <a:prstGeom prst="roundRect">
            <a:avLst>
              <a:gd name="adj" fmla="val 16667"/>
            </a:avLst>
          </a:prstGeom>
          <a:gradFill rotWithShape="0">
            <a:gsLst>
              <a:gs pos="0">
                <a:srgbClr val="D99594"/>
              </a:gs>
              <a:gs pos="50000">
                <a:srgbClr val="F2DBDB"/>
              </a:gs>
              <a:gs pos="100000">
                <a:srgbClr val="D99594"/>
              </a:gs>
            </a:gsLst>
            <a:lin ang="18900000" scaled="1"/>
          </a:gradFill>
          <a:ln w="12700">
            <a:solidFill>
              <a:srgbClr val="D99594"/>
            </a:solidFill>
            <a:round/>
            <a:headEnd/>
            <a:tailEnd/>
          </a:ln>
          <a:effectLst>
            <a:outerShdw dist="107763" dir="2700000" algn="ctr" rotWithShape="0">
              <a:srgbClr val="622423">
                <a:alpha val="50000"/>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endParaRPr kumimoji="0" lang="ru-RU" sz="1600" b="1" i="0" u="none" strike="noStrike" cap="none" normalizeH="0" baseline="0" dirty="0" smtClean="0">
              <a:ln>
                <a:noFill/>
              </a:ln>
              <a:solidFill>
                <a:schemeClr val="tx1"/>
              </a:solidFill>
              <a:effectLst/>
              <a:latin typeface="Calibri" pitchFamily="34" charset="0"/>
            </a:endParaRPr>
          </a:p>
          <a:p>
            <a:pPr marL="0" marR="0" lvl="0" indent="0" algn="ctr" defTabSz="914400" rtl="0" eaLnBrk="1" fontAlgn="base" latinLnBrk="0" hangingPunct="1">
              <a:lnSpc>
                <a:spcPct val="100000"/>
              </a:lnSpc>
              <a:spcBef>
                <a:spcPct val="0"/>
              </a:spcBef>
              <a:spcAft>
                <a:spcPts val="1000"/>
              </a:spcAft>
              <a:buClrTx/>
              <a:buSzTx/>
              <a:buFontTx/>
              <a:buNone/>
              <a:tabLst/>
            </a:pPr>
            <a:r>
              <a:rPr kumimoji="0" lang="ru-RU" sz="1600" b="1" i="0" u="none" strike="noStrike" cap="none" normalizeH="0" baseline="0" dirty="0" smtClean="0">
                <a:ln>
                  <a:noFill/>
                </a:ln>
                <a:solidFill>
                  <a:schemeClr val="tx1"/>
                </a:solidFill>
                <a:effectLst/>
                <a:latin typeface="Calibri" pitchFamily="34" charset="0"/>
              </a:rPr>
              <a:t>Поликлиническое отделение ГБУЗ РМ «Мордовская республиканская клиническая больница»</a:t>
            </a:r>
            <a:endParaRPr kumimoji="0" lang="ru-RU" sz="1100" b="0" i="0" u="none" strike="noStrike" cap="none" normalizeH="0" baseline="0" dirty="0" smtClean="0">
              <a:ln>
                <a:noFill/>
              </a:ln>
              <a:solidFill>
                <a:schemeClr val="tx1"/>
              </a:solidFill>
              <a:effectLst/>
              <a:latin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1076" name="Picture 68" descr="C:\Documents and Settings\Человек\Рабочий стол\clip_image002.jpg"/>
          <p:cNvPicPr>
            <a:picLocks noChangeAspect="1" noChangeArrowheads="1"/>
          </p:cNvPicPr>
          <p:nvPr/>
        </p:nvPicPr>
        <p:blipFill>
          <a:blip r:embed="rId2"/>
          <a:srcRect/>
          <a:stretch>
            <a:fillRect/>
          </a:stretch>
        </p:blipFill>
        <p:spPr bwMode="auto">
          <a:xfrm>
            <a:off x="857224" y="785794"/>
            <a:ext cx="7358113" cy="4695847"/>
          </a:xfrm>
          <a:prstGeom prst="rect">
            <a:avLst/>
          </a:prstGeom>
          <a:noFill/>
        </p:spPr>
      </p:pic>
    </p:spTree>
  </p:cSld>
  <p:clrMapOvr>
    <a:masterClrMapping/>
  </p:clrMapOvr>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3.jpeg"/></Relationships>
</file>

<file path=ppt/theme/_rels/them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image" Target="../media/image4.jpeg"/></Relationships>
</file>

<file path=ppt/theme/_rels/theme5.xml.rels><?xml version="1.0" encoding="UTF-8" standalone="yes"?>
<Relationships xmlns="http://schemas.openxmlformats.org/package/2006/relationships"><Relationship Id="rId1" Type="http://schemas.openxmlformats.org/officeDocument/2006/relationships/image" Target="../media/image6.jpeg"/></Relationships>
</file>

<file path=ppt/theme/_rels/theme6.xml.rels><?xml version="1.0" encoding="UTF-8" standalone="yes"?>
<Relationships xmlns="http://schemas.openxmlformats.org/package/2006/relationships"><Relationship Id="rId1" Type="http://schemas.openxmlformats.org/officeDocument/2006/relationships/image" Target="../media/image7.jpeg"/></Relationships>
</file>

<file path=ppt/theme/_rels/theme7.xml.rels><?xml version="1.0" encoding="UTF-8" standalone="yes"?>
<Relationships xmlns="http://schemas.openxmlformats.org/package/2006/relationships"><Relationship Id="rId1" Type="http://schemas.openxmlformats.org/officeDocument/2006/relationships/image" Target="../media/image8.jpeg"/></Relationships>
</file>

<file path=ppt/theme/_rels/theme8.xml.rels><?xml version="1.0" encoding="UTF-8" standalone="yes"?>
<Relationships xmlns="http://schemas.openxmlformats.org/package/2006/relationships"><Relationship Id="rId1" Type="http://schemas.openxmlformats.org/officeDocument/2006/relationships/image" Target="../media/image9.jpeg"/></Relationships>
</file>

<file path=ppt/theme/_rels/theme9.xml.rels><?xml version="1.0" encoding="UTF-8" standalone="yes"?>
<Relationships xmlns="http://schemas.openxmlformats.org/package/2006/relationships"><Relationship Id="rId1" Type="http://schemas.openxmlformats.org/officeDocument/2006/relationships/image" Target="../media/image10.jpeg"/></Relationships>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4.xml><?xml version="1.0" encoding="utf-8"?>
<a:theme xmlns:a="http://schemas.openxmlformats.org/drawingml/2006/main" name="Официальная">
  <a:themeElements>
    <a:clrScheme name="Официальная">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Официальная">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Официальная">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Городская">
  <a:themeElements>
    <a:clrScheme name="Городская">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Городская">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ородская">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6.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7.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8.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9.xml><?xml version="1.0" encoding="utf-8"?>
<a:theme xmlns:a="http://schemas.openxmlformats.org/drawingml/2006/main" name="Эркер">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10.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2566</TotalTime>
  <Words>9835</Words>
  <PresentationFormat>Экран (4:3)</PresentationFormat>
  <Paragraphs>889</Paragraphs>
  <Slides>53</Slides>
  <Notes>5</Notes>
  <HiddenSlides>0</HiddenSlides>
  <MMClips>0</MMClips>
  <ScaleCrop>false</ScaleCrop>
  <HeadingPairs>
    <vt:vector size="4" baseType="variant">
      <vt:variant>
        <vt:lpstr>Тема</vt:lpstr>
      </vt:variant>
      <vt:variant>
        <vt:i4>10</vt:i4>
      </vt:variant>
      <vt:variant>
        <vt:lpstr>Заголовки слайдов</vt:lpstr>
      </vt:variant>
      <vt:variant>
        <vt:i4>53</vt:i4>
      </vt:variant>
    </vt:vector>
  </HeadingPairs>
  <TitlesOfParts>
    <vt:vector size="63" baseType="lpstr">
      <vt:lpstr>Тема Office</vt:lpstr>
      <vt:lpstr>Трек</vt:lpstr>
      <vt:lpstr>Справедливость</vt:lpstr>
      <vt:lpstr>Официальная</vt:lpstr>
      <vt:lpstr>Городская</vt:lpstr>
      <vt:lpstr>Поток</vt:lpstr>
      <vt:lpstr>Солнцестояние</vt:lpstr>
      <vt:lpstr>Открытая</vt:lpstr>
      <vt:lpstr>Эркер</vt:lpstr>
      <vt:lpstr>1_Тема Office</vt:lpstr>
      <vt:lpstr>Слайд 1</vt:lpstr>
      <vt:lpstr>Слайд 2</vt:lpstr>
      <vt:lpstr>1. Экономическое развитие </vt:lpstr>
      <vt:lpstr>Слайд 4</vt:lpstr>
      <vt:lpstr>2. Развитие промышленного комплекса</vt:lpstr>
      <vt:lpstr>1.2.Развитие агропромышленного комплекса</vt:lpstr>
      <vt:lpstr>На перспективу развития сельского хозяйства в районе по программам «Развитие семейных животноводческих ферм на базе крестьянских (фермерских) хозяйств» и «Поддержка начинающих фермеров в Республике Мордовия» планируется вести в эксплуатацию две свинофермы КФХ Грузновой О.Г. и Жарова Н.А., также планируется приобрести модульный убойный пункт скота с кооперированием с ООО «Агрофирма Юбилейная».</vt:lpstr>
      <vt:lpstr>Слайд 8</vt:lpstr>
      <vt:lpstr>1.3. Повышение инвестиционной  привлекательности </vt:lpstr>
      <vt:lpstr>Слайд 10</vt:lpstr>
      <vt:lpstr>Слайд 11</vt:lpstr>
      <vt:lpstr>1.5. Развитие потребительского рынка товаров, работ и услуг</vt:lpstr>
      <vt:lpstr>1.6. Развитие рынка труда, повышение занятости населения</vt:lpstr>
      <vt:lpstr>1.7. Доходы населения</vt:lpstr>
      <vt:lpstr>2. Развитие образования</vt:lpstr>
      <vt:lpstr>2.2. Строительство и ремонт школ</vt:lpstr>
      <vt:lpstr>Слайд 17</vt:lpstr>
      <vt:lpstr>3. Здравоохранение</vt:lpstr>
      <vt:lpstr>4. Культура</vt:lpstr>
      <vt:lpstr>5. Развитие физической культуры и спорта</vt:lpstr>
      <vt:lpstr>Слайд 21</vt:lpstr>
      <vt:lpstr>Слайд 22</vt:lpstr>
      <vt:lpstr>7. Развитие жилищного строительства и обеспечения граждан жильем</vt:lpstr>
      <vt:lpstr>8.2. Транспортное обслуживание</vt:lpstr>
      <vt:lpstr>9. Развитие жилищно-коммунального хозяйства</vt:lpstr>
      <vt:lpstr>9.3. Строительство и реконструкция коммунальных сетей </vt:lpstr>
      <vt:lpstr>Слайд 27</vt:lpstr>
      <vt:lpstr>Слайд 28</vt:lpstr>
      <vt:lpstr>Тарифы на газ для населения</vt:lpstr>
      <vt:lpstr>10.1.  Озеленение, сбор и вывоз ТБО</vt:lpstr>
      <vt:lpstr>Слайд 31</vt:lpstr>
      <vt:lpstr>11. Повышение эффективности деятельности органов местного самоуправления</vt:lpstr>
      <vt:lpstr>11.1. Открытие и развитие многофункциональных центров предоставления государственных и муниципальных услуг, удаленных рабочих мест.</vt:lpstr>
      <vt:lpstr>Слайд 34</vt:lpstr>
      <vt:lpstr>Слайд 35</vt:lpstr>
      <vt:lpstr>Слайд 36</vt:lpstr>
      <vt:lpstr>Слайд 37</vt:lpstr>
      <vt:lpstr>Слайд 38</vt:lpstr>
      <vt:lpstr>Слайд 39</vt:lpstr>
      <vt:lpstr>Слайд 40</vt:lpstr>
      <vt:lpstr>Меры социальной поддержки семей с детьми</vt:lpstr>
      <vt:lpstr>Слайд 42</vt:lpstr>
      <vt:lpstr>Слайд 43</vt:lpstr>
      <vt:lpstr>Слайд 44</vt:lpstr>
      <vt:lpstr> Меры социальной поддержки по оплате жилого помещения и коммунальных услуг </vt:lpstr>
      <vt:lpstr> Меры социальной поддержки отдельным категориям граждан в виде ежемесячных денежных выплат </vt:lpstr>
      <vt:lpstr>  Меры государственной поддержки в рамках постановления Правительства Республики Мордовия от 5 ноября 2008 г. № 504 «О предоставлении социальных выплат заемщикам ипотечных жилищных кредитов (ипотечных займов)» </vt:lpstr>
      <vt:lpstr>Предоставление социальных услуг в стационарных организациях социального обслуживания для престарелых и инвалидов</vt:lpstr>
      <vt:lpstr>Предоставление социальных услуг в форме социального обслуживания на дому</vt:lpstr>
      <vt:lpstr>Слайд 50</vt:lpstr>
      <vt:lpstr> Перечень населенных пунктов, имеющих фельдшерско-акушерские пункты: </vt:lpstr>
      <vt:lpstr>Слайд 52</vt:lpstr>
      <vt:lpstr>Слайд 53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cp:lastModifiedBy>1</cp:lastModifiedBy>
  <cp:revision>305</cp:revision>
  <dcterms:modified xsi:type="dcterms:W3CDTF">2016-08-08T06:09:40Z</dcterms:modified>
</cp:coreProperties>
</file>